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8"/>
  </p:notesMasterIdLst>
  <p:sldIdLst>
    <p:sldId id="264" r:id="rId2"/>
    <p:sldId id="862" r:id="rId3"/>
    <p:sldId id="902" r:id="rId4"/>
    <p:sldId id="904" r:id="rId5"/>
    <p:sldId id="903" r:id="rId6"/>
    <p:sldId id="905" r:id="rId7"/>
    <p:sldId id="896" r:id="rId8"/>
    <p:sldId id="910" r:id="rId9"/>
    <p:sldId id="911" r:id="rId10"/>
    <p:sldId id="906" r:id="rId11"/>
    <p:sldId id="849" r:id="rId12"/>
    <p:sldId id="912" r:id="rId13"/>
    <p:sldId id="913" r:id="rId14"/>
    <p:sldId id="919" r:id="rId15"/>
    <p:sldId id="915" r:id="rId16"/>
    <p:sldId id="918" r:id="rId17"/>
    <p:sldId id="866" r:id="rId18"/>
    <p:sldId id="868" r:id="rId19"/>
    <p:sldId id="863" r:id="rId20"/>
    <p:sldId id="859" r:id="rId21"/>
    <p:sldId id="856" r:id="rId22"/>
    <p:sldId id="864" r:id="rId23"/>
    <p:sldId id="870" r:id="rId24"/>
    <p:sldId id="878" r:id="rId25"/>
    <p:sldId id="880" r:id="rId26"/>
    <p:sldId id="882" r:id="rId27"/>
    <p:sldId id="883" r:id="rId28"/>
    <p:sldId id="857" r:id="rId29"/>
    <p:sldId id="877" r:id="rId30"/>
    <p:sldId id="801" r:id="rId31"/>
    <p:sldId id="884" r:id="rId32"/>
    <p:sldId id="802" r:id="rId33"/>
    <p:sldId id="803" r:id="rId34"/>
    <p:sldId id="804" r:id="rId35"/>
    <p:sldId id="805" r:id="rId36"/>
    <p:sldId id="806" r:id="rId37"/>
    <p:sldId id="807" r:id="rId38"/>
    <p:sldId id="808" r:id="rId39"/>
    <p:sldId id="885" r:id="rId40"/>
    <p:sldId id="908" r:id="rId41"/>
    <p:sldId id="909" r:id="rId42"/>
    <p:sldId id="886" r:id="rId43"/>
    <p:sldId id="887" r:id="rId44"/>
    <p:sldId id="888" r:id="rId45"/>
    <p:sldId id="907" r:id="rId46"/>
    <p:sldId id="476" r:id="rId47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979" autoAdjust="0"/>
    <p:restoredTop sz="92011" autoAdjust="0"/>
  </p:normalViewPr>
  <p:slideViewPr>
    <p:cSldViewPr snapToGrid="0">
      <p:cViewPr>
        <p:scale>
          <a:sx n="147" d="100"/>
          <a:sy n="147" d="100"/>
        </p:scale>
        <p:origin x="-594" y="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ios\Downloads\27-01-2025_17-21-09\&#1089;&#1086;&#1089;&#1090;&#1086;&#1103;&#1085;&#1080;&#1077;%20&#1086;&#1079;&#1080;&#1084;&#1099;&#1093;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ios\Downloads\27-01-2025_17-21-09\&#1089;&#1086;&#1089;&#1090;&#1086;&#1103;&#1085;&#1080;&#1077;%20&#1086;&#1079;&#1080;&#1084;&#1099;&#1093;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Users\ios\Downloads\27-01-2025_17-21-09\&#1089;&#1086;&#1089;&#1090;&#1086;&#1103;&#1085;&#1080;&#1077;%20&#1086;&#1079;&#1080;&#1084;&#1099;&#1093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100"/>
            </a:pPr>
            <a:r>
              <a:rPr lang="ru-RU" sz="2100" dirty="0"/>
              <a:t>Изменение соотношения элементов питания,</a:t>
            </a:r>
          </a:p>
          <a:p>
            <a:pPr>
              <a:defRPr sz="2100"/>
            </a:pPr>
            <a:r>
              <a:rPr lang="ru-RU" sz="2100" dirty="0"/>
              <a:t>вносимых с минеральными удобрениями</a:t>
            </a:r>
          </a:p>
        </c:rich>
      </c:tx>
      <c:layout>
        <c:manualLayout>
          <c:xMode val="edge"/>
          <c:yMode val="edge"/>
          <c:x val="0.11185691803916585"/>
          <c:y val="1.9453169103659091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7.3947519011464374E-2"/>
          <c:y val="2.4309113409083309E-2"/>
          <c:w val="0.91132174814693279"/>
          <c:h val="0.808066956734136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удобрения!$D$3</c:f>
              <c:strCache>
                <c:ptCount val="1"/>
                <c:pt idx="0">
                  <c:v>N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удобрения!$B$17:$C$24</c:f>
              <c:multiLvlStrCache>
                <c:ptCount val="8"/>
                <c:lvl>
                  <c:pt idx="0">
                    <c:v>1990</c:v>
                  </c:pt>
                  <c:pt idx="1">
                    <c:v>2024</c:v>
                  </c:pt>
                  <c:pt idx="2">
                    <c:v>1990</c:v>
                  </c:pt>
                  <c:pt idx="3">
                    <c:v>2024</c:v>
                  </c:pt>
                  <c:pt idx="4">
                    <c:v>1990</c:v>
                  </c:pt>
                  <c:pt idx="5">
                    <c:v>2024</c:v>
                  </c:pt>
                  <c:pt idx="6">
                    <c:v>1990</c:v>
                  </c:pt>
                  <c:pt idx="7">
                    <c:v>2024</c:v>
                  </c:pt>
                </c:lvl>
                <c:lvl>
                  <c:pt idx="0">
                    <c:v>Белокалитвинский</c:v>
                  </c:pt>
                  <c:pt idx="2">
                    <c:v>Тацинский</c:v>
                  </c:pt>
                  <c:pt idx="4">
                    <c:v>Морозовский</c:v>
                  </c:pt>
                  <c:pt idx="6">
                    <c:v>Милютинский</c:v>
                  </c:pt>
                </c:lvl>
              </c:multiLvlStrCache>
            </c:multiLvlStrRef>
          </c:cat>
          <c:val>
            <c:numRef>
              <c:f>удобрения!$D$17:$D$24</c:f>
              <c:numCache>
                <c:formatCode>General</c:formatCode>
                <c:ptCount val="8"/>
                <c:pt idx="0">
                  <c:v>2.948</c:v>
                </c:pt>
                <c:pt idx="1">
                  <c:v>5.4729999999999999</c:v>
                </c:pt>
                <c:pt idx="2">
                  <c:v>3.0579999999999998</c:v>
                </c:pt>
                <c:pt idx="3">
                  <c:v>5.0369999999999999</c:v>
                </c:pt>
                <c:pt idx="4">
                  <c:v>3.5049999999999999</c:v>
                </c:pt>
                <c:pt idx="5">
                  <c:v>5.9969999999999999</c:v>
                </c:pt>
                <c:pt idx="6">
                  <c:v>5.6529999999999996</c:v>
                </c:pt>
                <c:pt idx="7">
                  <c:v>5.1680000000000001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327-6C42-8C16-BB66907445AF}"/>
            </c:ext>
          </c:extLst>
        </c:ser>
        <c:ser>
          <c:idx val="1"/>
          <c:order val="1"/>
          <c:tx>
            <c:strRef>
              <c:f>удобрения!$E$3</c:f>
              <c:strCache>
                <c:ptCount val="1"/>
                <c:pt idx="0">
                  <c:v>P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accent4"/>
              </a:solidFill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удобрения!$B$17:$C$24</c:f>
              <c:multiLvlStrCache>
                <c:ptCount val="8"/>
                <c:lvl>
                  <c:pt idx="0">
                    <c:v>1990</c:v>
                  </c:pt>
                  <c:pt idx="1">
                    <c:v>2024</c:v>
                  </c:pt>
                  <c:pt idx="2">
                    <c:v>1990</c:v>
                  </c:pt>
                  <c:pt idx="3">
                    <c:v>2024</c:v>
                  </c:pt>
                  <c:pt idx="4">
                    <c:v>1990</c:v>
                  </c:pt>
                  <c:pt idx="5">
                    <c:v>2024</c:v>
                  </c:pt>
                  <c:pt idx="6">
                    <c:v>1990</c:v>
                  </c:pt>
                  <c:pt idx="7">
                    <c:v>2024</c:v>
                  </c:pt>
                </c:lvl>
                <c:lvl>
                  <c:pt idx="0">
                    <c:v>Белокалитвинский</c:v>
                  </c:pt>
                  <c:pt idx="2">
                    <c:v>Тацинский</c:v>
                  </c:pt>
                  <c:pt idx="4">
                    <c:v>Морозовский</c:v>
                  </c:pt>
                  <c:pt idx="6">
                    <c:v>Милютинский</c:v>
                  </c:pt>
                </c:lvl>
              </c:multiLvlStrCache>
            </c:multiLvlStrRef>
          </c:cat>
          <c:val>
            <c:numRef>
              <c:f>удобрения!$E$17:$E$24</c:f>
              <c:numCache>
                <c:formatCode>General</c:formatCode>
                <c:ptCount val="8"/>
                <c:pt idx="0">
                  <c:v>4.6029999999999998</c:v>
                </c:pt>
                <c:pt idx="1">
                  <c:v>1.6</c:v>
                </c:pt>
                <c:pt idx="2">
                  <c:v>2.7719999999999998</c:v>
                </c:pt>
                <c:pt idx="3">
                  <c:v>2.3879999999999999</c:v>
                </c:pt>
                <c:pt idx="4">
                  <c:v>4.2699999999999996</c:v>
                </c:pt>
                <c:pt idx="5">
                  <c:v>2.0179999999999998</c:v>
                </c:pt>
                <c:pt idx="6">
                  <c:v>5.6580000000000004</c:v>
                </c:pt>
                <c:pt idx="7">
                  <c:v>2.2749999999999999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327-6C42-8C16-BB66907445AF}"/>
            </c:ext>
          </c:extLst>
        </c:ser>
        <c:ser>
          <c:idx val="2"/>
          <c:order val="2"/>
          <c:tx>
            <c:strRef>
              <c:f>удобрения!$F$3</c:f>
              <c:strCache>
                <c:ptCount val="1"/>
                <c:pt idx="0">
                  <c:v>K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rgbClr val="FFC000"/>
              </a:solidFill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удобрения!$B$17:$C$24</c:f>
              <c:multiLvlStrCache>
                <c:ptCount val="8"/>
                <c:lvl>
                  <c:pt idx="0">
                    <c:v>1990</c:v>
                  </c:pt>
                  <c:pt idx="1">
                    <c:v>2024</c:v>
                  </c:pt>
                  <c:pt idx="2">
                    <c:v>1990</c:v>
                  </c:pt>
                  <c:pt idx="3">
                    <c:v>2024</c:v>
                  </c:pt>
                  <c:pt idx="4">
                    <c:v>1990</c:v>
                  </c:pt>
                  <c:pt idx="5">
                    <c:v>2024</c:v>
                  </c:pt>
                  <c:pt idx="6">
                    <c:v>1990</c:v>
                  </c:pt>
                  <c:pt idx="7">
                    <c:v>2024</c:v>
                  </c:pt>
                </c:lvl>
                <c:lvl>
                  <c:pt idx="0">
                    <c:v>Белокалитвинский</c:v>
                  </c:pt>
                  <c:pt idx="2">
                    <c:v>Тацинский</c:v>
                  </c:pt>
                  <c:pt idx="4">
                    <c:v>Морозовский</c:v>
                  </c:pt>
                  <c:pt idx="6">
                    <c:v>Милютинский</c:v>
                  </c:pt>
                </c:lvl>
              </c:multiLvlStrCache>
            </c:multiLvlStrRef>
          </c:cat>
          <c:val>
            <c:numRef>
              <c:f>удобрения!$F$17:$F$24</c:f>
              <c:numCache>
                <c:formatCode>General</c:formatCode>
                <c:ptCount val="8"/>
                <c:pt idx="0">
                  <c:v>0.89700000000000002</c:v>
                </c:pt>
                <c:pt idx="1">
                  <c:v>0.52800000000000002</c:v>
                </c:pt>
                <c:pt idx="2">
                  <c:v>0.70799999999999996</c:v>
                </c:pt>
                <c:pt idx="3">
                  <c:v>0.86</c:v>
                </c:pt>
                <c:pt idx="4">
                  <c:v>1.0660000000000001</c:v>
                </c:pt>
                <c:pt idx="5">
                  <c:v>0.78500000000000003</c:v>
                </c:pt>
                <c:pt idx="6">
                  <c:v>1.383</c:v>
                </c:pt>
                <c:pt idx="7">
                  <c:v>0.82399999999999995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327-6C42-8C16-BB66907445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2834944"/>
        <c:axId val="479298112"/>
      </c:barChart>
      <c:catAx>
        <c:axId val="362834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479298112"/>
        <c:crosses val="autoZero"/>
        <c:auto val="1"/>
        <c:lblAlgn val="ctr"/>
        <c:lblOffset val="100"/>
        <c:noMultiLvlLbl val="0"/>
      </c:catAx>
      <c:valAx>
        <c:axId val="479298112"/>
        <c:scaling>
          <c:orientation val="minMax"/>
          <c:max val="13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тыс.тонн д.в.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362834944"/>
        <c:crosses val="autoZero"/>
        <c:crossBetween val="between"/>
        <c:majorUnit val="1"/>
        <c:minorUnit val="0.5"/>
      </c:valAx>
    </c:plotArea>
    <c:legend>
      <c:legendPos val="b"/>
      <c:layout>
        <c:manualLayout>
          <c:xMode val="edge"/>
          <c:yMode val="edge"/>
          <c:x val="0.20517991378017647"/>
          <c:y val="0.21509445435998167"/>
          <c:w val="0.1635383612005829"/>
          <c:h val="5.8373163369896806E-2"/>
        </c:manualLayout>
      </c:layout>
      <c:overlay val="0"/>
      <c:txPr>
        <a:bodyPr/>
        <a:lstStyle/>
        <a:p>
          <a:pPr>
            <a:defRPr sz="20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300"/>
            </a:pPr>
            <a:r>
              <a:rPr lang="ru-RU" sz="2300" dirty="0"/>
              <a:t>Изменение соотношения элементов питания, вносимых с минеральными</a:t>
            </a:r>
            <a:r>
              <a:rPr lang="ru-RU" sz="2300" baseline="0" dirty="0"/>
              <a:t> </a:t>
            </a:r>
            <a:r>
              <a:rPr lang="ru-RU" sz="2300" dirty="0"/>
              <a:t>удобрениями</a:t>
            </a:r>
          </a:p>
        </c:rich>
      </c:tx>
      <c:layout>
        <c:manualLayout>
          <c:xMode val="edge"/>
          <c:yMode val="edge"/>
          <c:x val="0.20889717654065457"/>
          <c:y val="3.7461226437604397E-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8.6178816159585725E-2"/>
          <c:y val="0.14339417800047721"/>
          <c:w val="0.89880110294916127"/>
          <c:h val="0.685937326016066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удобрения!$D$16</c:f>
              <c:strCache>
                <c:ptCount val="1"/>
                <c:pt idx="0">
                  <c:v>N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удобрения!$B$25:$C$30</c:f>
              <c:multiLvlStrCache>
                <c:ptCount val="6"/>
                <c:lvl>
                  <c:pt idx="0">
                    <c:v>1991</c:v>
                  </c:pt>
                  <c:pt idx="1">
                    <c:v>2024</c:v>
                  </c:pt>
                  <c:pt idx="2">
                    <c:v>1991</c:v>
                  </c:pt>
                  <c:pt idx="3">
                    <c:v>2024</c:v>
                  </c:pt>
                  <c:pt idx="4">
                    <c:v>1990</c:v>
                  </c:pt>
                  <c:pt idx="5">
                    <c:v>2024</c:v>
                  </c:pt>
                </c:lvl>
                <c:lvl>
                  <c:pt idx="0">
                    <c:v>Советский</c:v>
                  </c:pt>
                  <c:pt idx="2">
                    <c:v>Обливский</c:v>
                  </c:pt>
                  <c:pt idx="4">
                    <c:v>Цимлянский</c:v>
                  </c:pt>
                </c:lvl>
              </c:multiLvlStrCache>
            </c:multiLvlStrRef>
          </c:cat>
          <c:val>
            <c:numRef>
              <c:f>удобрения!$D$25:$D$30</c:f>
              <c:numCache>
                <c:formatCode>General</c:formatCode>
                <c:ptCount val="6"/>
                <c:pt idx="0">
                  <c:v>1.5389999999999999</c:v>
                </c:pt>
                <c:pt idx="1">
                  <c:v>2.6110000000000002</c:v>
                </c:pt>
                <c:pt idx="2">
                  <c:v>2.7959999999999998</c:v>
                </c:pt>
                <c:pt idx="3">
                  <c:v>2.8969999999999998</c:v>
                </c:pt>
                <c:pt idx="4">
                  <c:v>2.242</c:v>
                </c:pt>
                <c:pt idx="5">
                  <c:v>2.1349999999999998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290-A742-B734-E9FF642B8342}"/>
            </c:ext>
          </c:extLst>
        </c:ser>
        <c:ser>
          <c:idx val="1"/>
          <c:order val="1"/>
          <c:tx>
            <c:strRef>
              <c:f>удобрения!$E$16</c:f>
              <c:strCache>
                <c:ptCount val="1"/>
                <c:pt idx="0">
                  <c:v>P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accent4"/>
              </a:solidFill>
            </a:ln>
          </c:spPr>
          <c:invertIfNegative val="0"/>
          <c:dLbls>
            <c:dLbl>
              <c:idx val="5"/>
              <c:layout>
                <c:manualLayout>
                  <c:x val="0"/>
                  <c:y val="-3.13570491387182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90-A742-B734-E9FF642B834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удобрения!$B$25:$C$30</c:f>
              <c:multiLvlStrCache>
                <c:ptCount val="6"/>
                <c:lvl>
                  <c:pt idx="0">
                    <c:v>1991</c:v>
                  </c:pt>
                  <c:pt idx="1">
                    <c:v>2024</c:v>
                  </c:pt>
                  <c:pt idx="2">
                    <c:v>1991</c:v>
                  </c:pt>
                  <c:pt idx="3">
                    <c:v>2024</c:v>
                  </c:pt>
                  <c:pt idx="4">
                    <c:v>1990</c:v>
                  </c:pt>
                  <c:pt idx="5">
                    <c:v>2024</c:v>
                  </c:pt>
                </c:lvl>
                <c:lvl>
                  <c:pt idx="0">
                    <c:v>Советский</c:v>
                  </c:pt>
                  <c:pt idx="2">
                    <c:v>Обливский</c:v>
                  </c:pt>
                  <c:pt idx="4">
                    <c:v>Цимлянский</c:v>
                  </c:pt>
                </c:lvl>
              </c:multiLvlStrCache>
            </c:multiLvlStrRef>
          </c:cat>
          <c:val>
            <c:numRef>
              <c:f>удобрения!$E$25:$E$30</c:f>
              <c:numCache>
                <c:formatCode>General</c:formatCode>
                <c:ptCount val="6"/>
                <c:pt idx="0">
                  <c:v>1.1499999999999999</c:v>
                </c:pt>
                <c:pt idx="1">
                  <c:v>0.88600000000000001</c:v>
                </c:pt>
                <c:pt idx="2">
                  <c:v>4.42</c:v>
                </c:pt>
                <c:pt idx="3">
                  <c:v>0.61399999999999999</c:v>
                </c:pt>
                <c:pt idx="4">
                  <c:v>1.752</c:v>
                </c:pt>
                <c:pt idx="5">
                  <c:v>0.185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290-A742-B734-E9FF642B8342}"/>
            </c:ext>
          </c:extLst>
        </c:ser>
        <c:ser>
          <c:idx val="2"/>
          <c:order val="2"/>
          <c:tx>
            <c:strRef>
              <c:f>удобрения!$F$16</c:f>
              <c:strCache>
                <c:ptCount val="1"/>
                <c:pt idx="0">
                  <c:v>K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</c:spPr>
          <c:invertIfNegative val="0"/>
          <c:dLbls>
            <c:dLbl>
              <c:idx val="0"/>
              <c:layout>
                <c:manualLayout>
                  <c:x val="-2.5033178966668929E-17"/>
                  <c:y val="-1.2542819655487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90-A742-B734-E9FF642B8342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90-A742-B734-E9FF642B834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удобрения!$B$25:$C$30</c:f>
              <c:multiLvlStrCache>
                <c:ptCount val="6"/>
                <c:lvl>
                  <c:pt idx="0">
                    <c:v>1991</c:v>
                  </c:pt>
                  <c:pt idx="1">
                    <c:v>2024</c:v>
                  </c:pt>
                  <c:pt idx="2">
                    <c:v>1991</c:v>
                  </c:pt>
                  <c:pt idx="3">
                    <c:v>2024</c:v>
                  </c:pt>
                  <c:pt idx="4">
                    <c:v>1990</c:v>
                  </c:pt>
                  <c:pt idx="5">
                    <c:v>2024</c:v>
                  </c:pt>
                </c:lvl>
                <c:lvl>
                  <c:pt idx="0">
                    <c:v>Советский</c:v>
                  </c:pt>
                  <c:pt idx="2">
                    <c:v>Обливский</c:v>
                  </c:pt>
                  <c:pt idx="4">
                    <c:v>Цимлянский</c:v>
                  </c:pt>
                </c:lvl>
              </c:multiLvlStrCache>
            </c:multiLvlStrRef>
          </c:cat>
          <c:val>
            <c:numRef>
              <c:f>удобрения!$F$25:$F$30</c:f>
              <c:numCache>
                <c:formatCode>General</c:formatCode>
                <c:ptCount val="6"/>
                <c:pt idx="0">
                  <c:v>0.14499999999999999</c:v>
                </c:pt>
                <c:pt idx="1">
                  <c:v>0.75600000000000001</c:v>
                </c:pt>
                <c:pt idx="2">
                  <c:v>0.50600000000000001</c:v>
                </c:pt>
                <c:pt idx="3">
                  <c:v>0.35399999999999998</c:v>
                </c:pt>
                <c:pt idx="4">
                  <c:v>0.61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290-A742-B734-E9FF642B83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8851712"/>
        <c:axId val="479300416"/>
      </c:barChart>
      <c:catAx>
        <c:axId val="388851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ru-RU"/>
          </a:p>
        </c:txPr>
        <c:crossAx val="479300416"/>
        <c:crosses val="autoZero"/>
        <c:auto val="1"/>
        <c:lblAlgn val="ctr"/>
        <c:lblOffset val="100"/>
        <c:noMultiLvlLbl val="0"/>
      </c:catAx>
      <c:valAx>
        <c:axId val="479300416"/>
        <c:scaling>
          <c:orientation val="minMax"/>
          <c:max val="8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тыс.тонн д.в.</a:t>
                </a:r>
              </a:p>
            </c:rich>
          </c:tx>
          <c:layout>
            <c:manualLayout>
              <c:xMode val="edge"/>
              <c:yMode val="edge"/>
              <c:x val="6.2800495694924421E-3"/>
              <c:y val="0.3656327399855379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8885171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5738872936996728"/>
          <c:y val="0.23166308076999745"/>
          <c:w val="0.20057936440866575"/>
          <c:h val="6.7541437805474031E-2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5959531700968831E-2"/>
          <c:y val="2.0741710436393942E-2"/>
          <c:w val="0.92842155633457568"/>
          <c:h val="0.778925521934022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'Состояние оз'!$B$8</c:f>
              <c:strCache>
                <c:ptCount val="1"/>
                <c:pt idx="0">
                  <c:v>кущение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</c:spPr>
          <c:invertIfNegative val="0"/>
          <c:val>
            <c:numRef>
              <c:f>'Состояние оз'!$C$8:$K$8</c:f>
              <c:numCache>
                <c:formatCode>0.0</c:formatCode>
                <c:ptCount val="9"/>
                <c:pt idx="0">
                  <c:v>53.959484346224684</c:v>
                </c:pt>
                <c:pt idx="1">
                  <c:v>92.198581560283685</c:v>
                </c:pt>
                <c:pt idx="2">
                  <c:v>48.330683624801267</c:v>
                </c:pt>
                <c:pt idx="3">
                  <c:v>70</c:v>
                </c:pt>
                <c:pt idx="4">
                  <c:v>10.313901345291479</c:v>
                </c:pt>
                <c:pt idx="5">
                  <c:v>75</c:v>
                </c:pt>
                <c:pt idx="6">
                  <c:v>70.016207455429509</c:v>
                </c:pt>
                <c:pt idx="7">
                  <c:v>70.336391437308862</c:v>
                </c:pt>
                <c:pt idx="8">
                  <c:v>4.8963387737097479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854-EF48-A31A-A47319EDABB9}"/>
            </c:ext>
          </c:extLst>
        </c:ser>
        <c:ser>
          <c:idx val="1"/>
          <c:order val="1"/>
          <c:tx>
            <c:strRef>
              <c:f>'Состояние оз'!$B$9</c:f>
              <c:strCache>
                <c:ptCount val="1"/>
                <c:pt idx="0">
                  <c:v>2-3 листа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</c:spPr>
          <c:invertIfNegative val="0"/>
          <c:val>
            <c:numRef>
              <c:f>'Состояние оз'!$C$9:$K$9</c:f>
              <c:numCache>
                <c:formatCode>0.0</c:formatCode>
                <c:ptCount val="9"/>
                <c:pt idx="0">
                  <c:v>27.440147329650095</c:v>
                </c:pt>
                <c:pt idx="1">
                  <c:v>5.1418439716312054</c:v>
                </c:pt>
                <c:pt idx="2">
                  <c:v>33.068362480127192</c:v>
                </c:pt>
                <c:pt idx="3">
                  <c:v>29.999999999999996</c:v>
                </c:pt>
                <c:pt idx="4">
                  <c:v>5.8295964125560529</c:v>
                </c:pt>
                <c:pt idx="5">
                  <c:v>25</c:v>
                </c:pt>
                <c:pt idx="6">
                  <c:v>19.935170178282011</c:v>
                </c:pt>
                <c:pt idx="7">
                  <c:v>19.571865443425075</c:v>
                </c:pt>
                <c:pt idx="8">
                  <c:v>21.746801940891043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854-EF48-A31A-A47319EDABB9}"/>
            </c:ext>
          </c:extLst>
        </c:ser>
        <c:ser>
          <c:idx val="2"/>
          <c:order val="2"/>
          <c:tx>
            <c:strRef>
              <c:f>'Состояние оз'!$B$10</c:f>
              <c:strCache>
                <c:ptCount val="1"/>
                <c:pt idx="0">
                  <c:v>всходы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</c:spPr>
          <c:invertIfNegative val="0"/>
          <c:val>
            <c:numRef>
              <c:f>'Состояние оз'!$C$10:$K$10</c:f>
              <c:numCache>
                <c:formatCode>0.0</c:formatCode>
                <c:ptCount val="9"/>
                <c:pt idx="0">
                  <c:v>15.46961325966851</c:v>
                </c:pt>
                <c:pt idx="1">
                  <c:v>2.6595744680851063</c:v>
                </c:pt>
                <c:pt idx="2">
                  <c:v>18.600953895071541</c:v>
                </c:pt>
                <c:pt idx="3">
                  <c:v>0</c:v>
                </c:pt>
                <c:pt idx="4">
                  <c:v>83.856502242152459</c:v>
                </c:pt>
                <c:pt idx="5">
                  <c:v>0</c:v>
                </c:pt>
                <c:pt idx="6">
                  <c:v>10.048622366288493</c:v>
                </c:pt>
                <c:pt idx="7">
                  <c:v>10.091743119266054</c:v>
                </c:pt>
                <c:pt idx="8">
                  <c:v>66.497573886193209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854-EF48-A31A-A47319EDABB9}"/>
            </c:ext>
          </c:extLst>
        </c:ser>
        <c:ser>
          <c:idx val="3"/>
          <c:order val="3"/>
          <c:tx>
            <c:strRef>
              <c:f>'Состояние оз'!$B$11</c:f>
              <c:strCache>
                <c:ptCount val="1"/>
                <c:pt idx="0">
                  <c:v>нет всходов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val>
            <c:numRef>
              <c:f>'Состояние оз'!$C$11:$K$11</c:f>
              <c:numCache>
                <c:formatCode>General</c:formatCode>
                <c:ptCount val="9"/>
                <c:pt idx="8" formatCode="0.0">
                  <c:v>6.8592853992059988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854-EF48-A31A-A47319EDAB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8266368"/>
        <c:axId val="400111232"/>
      </c:barChart>
      <c:lineChart>
        <c:grouping val="standard"/>
        <c:varyColors val="0"/>
        <c:ser>
          <c:idx val="4"/>
          <c:order val="4"/>
          <c:tx>
            <c:strRef>
              <c:f>'Состояние оз'!$B$12</c:f>
              <c:strCache>
                <c:ptCount val="1"/>
                <c:pt idx="0">
                  <c:v>урожайность, ц/га</c:v>
                </c:pt>
              </c:strCache>
            </c:strRef>
          </c:tx>
          <c:spPr>
            <a:ln w="41275">
              <a:solidFill>
                <a:srgbClr val="00B050"/>
              </a:solidFill>
            </a:ln>
          </c:spPr>
          <c:marker>
            <c:symbol val="x"/>
            <c:size val="5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accent3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'Состояние оз'!$C$7:$K$7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оз'!$C$12:$K$12</c:f>
              <c:numCache>
                <c:formatCode>0.0</c:formatCode>
                <c:ptCount val="9"/>
                <c:pt idx="0">
                  <c:v>33.693837964928321</c:v>
                </c:pt>
                <c:pt idx="1">
                  <c:v>31.706517756816027</c:v>
                </c:pt>
                <c:pt idx="2">
                  <c:v>27.62946407596483</c:v>
                </c:pt>
                <c:pt idx="3">
                  <c:v>33.275494618205769</c:v>
                </c:pt>
                <c:pt idx="4">
                  <c:v>31.94723879428286</c:v>
                </c:pt>
                <c:pt idx="5">
                  <c:v>35</c:v>
                </c:pt>
                <c:pt idx="6">
                  <c:v>43.5</c:v>
                </c:pt>
                <c:pt idx="7">
                  <c:v>23.426698298119767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4854-EF48-A31A-A47319EDABB9}"/>
            </c:ext>
          </c:extLst>
        </c:ser>
        <c:ser>
          <c:idx val="5"/>
          <c:order val="5"/>
          <c:tx>
            <c:strRef>
              <c:f>'Состояние оз'!$B$13</c:f>
              <c:strCache>
                <c:ptCount val="1"/>
                <c:pt idx="0">
                  <c:v>осадки за с/х год, мм</c:v>
                </c:pt>
              </c:strCache>
            </c:strRef>
          </c:tx>
          <c:spPr>
            <a:ln w="41275">
              <a:solidFill>
                <a:srgbClr val="0070C0"/>
              </a:solidFill>
            </a:ln>
          </c:spPr>
          <c:marker>
            <c:symbol val="diamond"/>
            <c:size val="7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453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854-EF48-A31A-A47319EDABB9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492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4854-EF48-A31A-A47319EDABB9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402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4854-EF48-A31A-A47319EDABB9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320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4854-EF48-A31A-A47319EDABB9}"/>
                </c:ext>
              </c:extLst>
            </c:dLbl>
            <c:dLbl>
              <c:idx val="4"/>
              <c:layout>
                <c:manualLayout>
                  <c:x val="-2.9659091970618896E-2"/>
                  <c:y val="-2.878434247264814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448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4854-EF48-A31A-A47319EDABB9}"/>
                </c:ext>
              </c:extLst>
            </c:dLbl>
            <c:dLbl>
              <c:idx val="5"/>
              <c:layout>
                <c:manualLayout>
                  <c:x val="-2.6931819145734399E-2"/>
                  <c:y val="1.516914428972187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441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4854-EF48-A31A-A47319EDABB9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542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4854-EF48-A31A-A47319EDABB9}"/>
                </c:ext>
              </c:extLst>
            </c:dLbl>
            <c:dLbl>
              <c:idx val="7"/>
              <c:layout>
                <c:manualLayout>
                  <c:x val="-7.8409093715429267E-3"/>
                  <c:y val="1.726216746888234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495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4854-EF48-A31A-A47319EDAB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'Состояние оз'!$C$7:$K$7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оз'!$C$13:$K$13</c:f>
              <c:numCache>
                <c:formatCode>0.0</c:formatCode>
                <c:ptCount val="9"/>
                <c:pt idx="0">
                  <c:v>45.3</c:v>
                </c:pt>
                <c:pt idx="1">
                  <c:v>49.2</c:v>
                </c:pt>
                <c:pt idx="2">
                  <c:v>40.200000000000003</c:v>
                </c:pt>
                <c:pt idx="3">
                  <c:v>32</c:v>
                </c:pt>
                <c:pt idx="4">
                  <c:v>44.8</c:v>
                </c:pt>
                <c:pt idx="5">
                  <c:v>41.4</c:v>
                </c:pt>
                <c:pt idx="6">
                  <c:v>54.2</c:v>
                </c:pt>
                <c:pt idx="7">
                  <c:v>49.5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D-4854-EF48-A31A-A47319EDABB9}"/>
            </c:ext>
          </c:extLst>
        </c:ser>
        <c:ser>
          <c:idx val="6"/>
          <c:order val="6"/>
          <c:tx>
            <c:strRef>
              <c:f>'Состояние оз'!$B$14</c:f>
              <c:strCache>
                <c:ptCount val="1"/>
                <c:pt idx="0">
                  <c:v>удобрения кг/га пашни</c:v>
                </c:pt>
              </c:strCache>
            </c:strRef>
          </c:tx>
          <c:spPr>
            <a:ln w="41275">
              <a:solidFill>
                <a:schemeClr val="accent5">
                  <a:lumMod val="50000"/>
                </a:schemeClr>
              </a:solidFill>
            </a:ln>
          </c:spPr>
          <c:marker>
            <c:symbol val="circle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dLbls>
            <c:dLbl>
              <c:idx val="0"/>
              <c:layout>
                <c:manualLayout>
                  <c:x val="-1.1931818608869658E-2"/>
                  <c:y val="-1.62262033976852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854-EF48-A31A-A47319EDABB9}"/>
                </c:ext>
              </c:extLst>
            </c:dLbl>
            <c:dLbl>
              <c:idx val="4"/>
              <c:layout>
                <c:manualLayout>
                  <c:x val="-2.8295455558176648E-2"/>
                  <c:y val="2.56342601855241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854-EF48-A31A-A47319EDABB9}"/>
                </c:ext>
              </c:extLst>
            </c:dLbl>
            <c:dLbl>
              <c:idx val="6"/>
              <c:layout>
                <c:manualLayout>
                  <c:x val="-1.7386364258638664E-2"/>
                  <c:y val="2.14482138272033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854-EF48-A31A-A47319EDAB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'Состояние оз'!$C$7:$K$7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оз'!$C$14:$K$14</c:f>
              <c:numCache>
                <c:formatCode>0.0</c:formatCode>
                <c:ptCount val="9"/>
                <c:pt idx="0">
                  <c:v>41.164243215829629</c:v>
                </c:pt>
                <c:pt idx="1">
                  <c:v>34.236591994294137</c:v>
                </c:pt>
                <c:pt idx="2">
                  <c:v>32.037109898359688</c:v>
                </c:pt>
                <c:pt idx="3">
                  <c:v>42.51952300361544</c:v>
                </c:pt>
                <c:pt idx="4">
                  <c:v>43.787367709021318</c:v>
                </c:pt>
                <c:pt idx="5">
                  <c:v>45.259678883376985</c:v>
                </c:pt>
                <c:pt idx="6">
                  <c:v>49.7</c:v>
                </c:pt>
                <c:pt idx="7">
                  <c:v>54.5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1-4854-EF48-A31A-A47319EDAB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8266368"/>
        <c:axId val="400111232"/>
      </c:lineChart>
      <c:catAx>
        <c:axId val="358266368"/>
        <c:scaling>
          <c:orientation val="minMax"/>
        </c:scaling>
        <c:delete val="0"/>
        <c:axPos val="b"/>
        <c:majorTickMark val="out"/>
        <c:minorTickMark val="none"/>
        <c:tickLblPos val="nextTo"/>
        <c:crossAx val="400111232"/>
        <c:crosses val="autoZero"/>
        <c:auto val="1"/>
        <c:lblAlgn val="ctr"/>
        <c:lblOffset val="100"/>
        <c:noMultiLvlLbl val="0"/>
      </c:catAx>
      <c:valAx>
        <c:axId val="400111232"/>
        <c:scaling>
          <c:orientation val="minMax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35826636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1.2135123154058734E-3"/>
          <c:y val="0.88084899372320846"/>
          <c:w val="0.99757297536918821"/>
          <c:h val="0.11915100627679166"/>
        </c:manualLayout>
      </c:layout>
      <c:overlay val="0"/>
      <c:txPr>
        <a:bodyPr/>
        <a:lstStyle/>
        <a:p>
          <a:pPr>
            <a:defRPr sz="15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462635962728393E-2"/>
          <c:y val="3.7568262712759724E-2"/>
          <c:w val="0.92196181459499227"/>
          <c:h val="0.702212259339722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'Состояние оз'!$X$8</c:f>
              <c:strCache>
                <c:ptCount val="1"/>
                <c:pt idx="0">
                  <c:v>кущение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'Состояние оз'!$Y$7:$AG$7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оз'!$Y$8:$AG$8</c:f>
              <c:numCache>
                <c:formatCode>0.0</c:formatCode>
                <c:ptCount val="9"/>
                <c:pt idx="0">
                  <c:v>29.898403483309146</c:v>
                </c:pt>
                <c:pt idx="1">
                  <c:v>44.189189189189193</c:v>
                </c:pt>
                <c:pt idx="2">
                  <c:v>34.871099050203526</c:v>
                </c:pt>
                <c:pt idx="3">
                  <c:v>96.121883656509709</c:v>
                </c:pt>
                <c:pt idx="4">
                  <c:v>1.4409221902017291</c:v>
                </c:pt>
                <c:pt idx="5">
                  <c:v>100</c:v>
                </c:pt>
                <c:pt idx="6">
                  <c:v>70.090759075907599</c:v>
                </c:pt>
                <c:pt idx="7">
                  <c:v>87.893462469733649</c:v>
                </c:pt>
                <c:pt idx="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A45-0A4D-858E-C7A7D5A15DA2}"/>
            </c:ext>
          </c:extLst>
        </c:ser>
        <c:ser>
          <c:idx val="1"/>
          <c:order val="1"/>
          <c:tx>
            <c:strRef>
              <c:f>'Состояние оз'!$X$9</c:f>
              <c:strCache>
                <c:ptCount val="1"/>
                <c:pt idx="0">
                  <c:v>2-3 листа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'Состояние оз'!$Y$7:$AG$7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оз'!$Y$9:$AG$9</c:f>
              <c:numCache>
                <c:formatCode>0.0</c:formatCode>
                <c:ptCount val="9"/>
                <c:pt idx="0">
                  <c:v>34.833091436865018</c:v>
                </c:pt>
                <c:pt idx="1">
                  <c:v>33.783783783783782</c:v>
                </c:pt>
                <c:pt idx="2">
                  <c:v>32.021709633649934</c:v>
                </c:pt>
                <c:pt idx="3">
                  <c:v>3.8781163434903045</c:v>
                </c:pt>
                <c:pt idx="4">
                  <c:v>3.7463976945244952</c:v>
                </c:pt>
                <c:pt idx="5">
                  <c:v>0</c:v>
                </c:pt>
                <c:pt idx="6">
                  <c:v>19.870737073707371</c:v>
                </c:pt>
                <c:pt idx="7">
                  <c:v>8.3535108958837778</c:v>
                </c:pt>
                <c:pt idx="8">
                  <c:v>10.608203677510609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A45-0A4D-858E-C7A7D5A15DA2}"/>
            </c:ext>
          </c:extLst>
        </c:ser>
        <c:ser>
          <c:idx val="2"/>
          <c:order val="2"/>
          <c:tx>
            <c:strRef>
              <c:f>'Состояние оз'!$X$10</c:f>
              <c:strCache>
                <c:ptCount val="1"/>
                <c:pt idx="0">
                  <c:v>всходы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'Состояние оз'!$Y$7:$AG$7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оз'!$Y$10:$AG$10</c:f>
              <c:numCache>
                <c:formatCode>0.0</c:formatCode>
                <c:ptCount val="9"/>
                <c:pt idx="0">
                  <c:v>16.400580551523948</c:v>
                </c:pt>
                <c:pt idx="1">
                  <c:v>21.351351351351351</c:v>
                </c:pt>
                <c:pt idx="2">
                  <c:v>16.824966078697422</c:v>
                </c:pt>
                <c:pt idx="3">
                  <c:v>0</c:v>
                </c:pt>
                <c:pt idx="4">
                  <c:v>78.313253012048193</c:v>
                </c:pt>
                <c:pt idx="5">
                  <c:v>0</c:v>
                </c:pt>
                <c:pt idx="6">
                  <c:v>10.038503850385039</c:v>
                </c:pt>
                <c:pt idx="7">
                  <c:v>3.8</c:v>
                </c:pt>
                <c:pt idx="8">
                  <c:v>39.321074964639315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A45-0A4D-858E-C7A7D5A15DA2}"/>
            </c:ext>
          </c:extLst>
        </c:ser>
        <c:ser>
          <c:idx val="3"/>
          <c:order val="3"/>
          <c:tx>
            <c:strRef>
              <c:f>'Состояние оз'!$X$11</c:f>
              <c:strCache>
                <c:ptCount val="1"/>
                <c:pt idx="0">
                  <c:v>нет всходов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'Состояние оз'!$Y$7:$AG$7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оз'!$Y$11:$AG$11</c:f>
              <c:numCache>
                <c:formatCode>General</c:formatCode>
                <c:ptCount val="9"/>
                <c:pt idx="8" formatCode="0.0">
                  <c:v>50.070721357850076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A45-0A4D-858E-C7A7D5A15D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2496512"/>
        <c:axId val="429918464"/>
      </c:barChart>
      <c:lineChart>
        <c:grouping val="standard"/>
        <c:varyColors val="0"/>
        <c:ser>
          <c:idx val="4"/>
          <c:order val="4"/>
          <c:tx>
            <c:strRef>
              <c:f>'Состояние оз'!$X$12</c:f>
              <c:strCache>
                <c:ptCount val="1"/>
                <c:pt idx="0">
                  <c:v>урожайность, ц/га</c:v>
                </c:pt>
              </c:strCache>
            </c:strRef>
          </c:tx>
          <c:spPr>
            <a:ln w="412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1.0235294648611908E-2"/>
                  <c:y val="2.12317683495332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A45-0A4D-858E-C7A7D5A15DA2}"/>
                </c:ext>
              </c:extLst>
            </c:dLbl>
            <c:dLbl>
              <c:idx val="2"/>
              <c:layout>
                <c:manualLayout>
                  <c:x val="-1.5694118461204897E-2"/>
                  <c:y val="-3.32086633159366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A45-0A4D-858E-C7A7D5A15DA2}"/>
                </c:ext>
              </c:extLst>
            </c:dLbl>
            <c:dLbl>
              <c:idx val="4"/>
              <c:layout>
                <c:manualLayout>
                  <c:x val="-4.1623531571021555E-2"/>
                  <c:y val="1.91379055931689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A45-0A4D-858E-C7A7D5A15DA2}"/>
                </c:ext>
              </c:extLst>
            </c:dLbl>
            <c:dLbl>
              <c:idx val="5"/>
              <c:layout>
                <c:manualLayout>
                  <c:x val="-2.6611766086390931E-2"/>
                  <c:y val="2.7513356618625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A45-0A4D-858E-C7A7D5A15DA2}"/>
                </c:ext>
              </c:extLst>
            </c:dLbl>
            <c:dLbl>
              <c:idx val="7"/>
              <c:layout>
                <c:manualLayout>
                  <c:x val="-2.115294227379784E-2"/>
                  <c:y val="-3.32086633159366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A45-0A4D-858E-C7A7D5A15D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B05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'Состояние оз'!$Y$7:$AG$7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оз'!$Y$12:$AG$12</c:f>
              <c:numCache>
                <c:formatCode>0.0</c:formatCode>
                <c:ptCount val="9"/>
                <c:pt idx="0">
                  <c:v>33.919298393043029</c:v>
                </c:pt>
                <c:pt idx="1">
                  <c:v>27.276224389271718</c:v>
                </c:pt>
                <c:pt idx="2">
                  <c:v>28.063593110604941</c:v>
                </c:pt>
                <c:pt idx="3">
                  <c:v>33.88047580696103</c:v>
                </c:pt>
                <c:pt idx="4">
                  <c:v>28.599820919050117</c:v>
                </c:pt>
                <c:pt idx="5">
                  <c:v>36.4</c:v>
                </c:pt>
                <c:pt idx="6" formatCode="General">
                  <c:v>45.4</c:v>
                </c:pt>
                <c:pt idx="7">
                  <c:v>25.864931312414456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6A45-0A4D-858E-C7A7D5A15DA2}"/>
            </c:ext>
          </c:extLst>
        </c:ser>
        <c:ser>
          <c:idx val="5"/>
          <c:order val="5"/>
          <c:tx>
            <c:strRef>
              <c:f>'Состояние оз'!$X$13</c:f>
              <c:strCache>
                <c:ptCount val="1"/>
                <c:pt idx="0">
                  <c:v>осадки за с/х год, мм</c:v>
                </c:pt>
              </c:strCache>
            </c:strRef>
          </c:tx>
          <c:spPr>
            <a:ln w="412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432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6A45-0A4D-858E-C7A7D5A15DA2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508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6A45-0A4D-858E-C7A7D5A15DA2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517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6A45-0A4D-858E-C7A7D5A15DA2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447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6A45-0A4D-858E-C7A7D5A15DA2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506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6A45-0A4D-858E-C7A7D5A15DA2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484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6A45-0A4D-858E-C7A7D5A15DA2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569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6A45-0A4D-858E-C7A7D5A15DA2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494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6A45-0A4D-858E-C7A7D5A15D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'Состояние оз'!$Y$7:$AG$7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оз'!$Y$13:$AG$13</c:f>
              <c:numCache>
                <c:formatCode>General</c:formatCode>
                <c:ptCount val="9"/>
                <c:pt idx="0">
                  <c:v>43.2</c:v>
                </c:pt>
                <c:pt idx="1">
                  <c:v>50.8</c:v>
                </c:pt>
                <c:pt idx="2">
                  <c:v>51.7</c:v>
                </c:pt>
                <c:pt idx="3">
                  <c:v>44.7</c:v>
                </c:pt>
                <c:pt idx="4">
                  <c:v>50.6</c:v>
                </c:pt>
                <c:pt idx="5">
                  <c:v>48.4</c:v>
                </c:pt>
                <c:pt idx="6">
                  <c:v>56.9</c:v>
                </c:pt>
                <c:pt idx="7">
                  <c:v>49.4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2-6A45-0A4D-858E-C7A7D5A15DA2}"/>
            </c:ext>
          </c:extLst>
        </c:ser>
        <c:ser>
          <c:idx val="6"/>
          <c:order val="6"/>
          <c:tx>
            <c:strRef>
              <c:f>'Состояние оз'!$X$14</c:f>
              <c:strCache>
                <c:ptCount val="1"/>
                <c:pt idx="0">
                  <c:v>удобрения кг/га под озимую пшеницу</c:v>
                </c:pt>
              </c:strCache>
            </c:strRef>
          </c:tx>
          <c:spPr>
            <a:ln w="412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43294125080566E-2"/>
                  <c:y val="3.32086633159366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A45-0A4D-858E-C7A7D5A15DA2}"/>
                </c:ext>
              </c:extLst>
            </c:dLbl>
            <c:dLbl>
              <c:idx val="1"/>
              <c:layout>
                <c:manualLayout>
                  <c:x val="-1.1600000601760131E-2"/>
                  <c:y val="-3.588880764408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6A45-0A4D-858E-C7A7D5A15DA2}"/>
                </c:ext>
              </c:extLst>
            </c:dLbl>
            <c:dLbl>
              <c:idx val="2"/>
              <c:layout>
                <c:manualLayout>
                  <c:x val="-1.7058824414353146E-2"/>
                  <c:y val="2.90209378032082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A45-0A4D-858E-C7A7D5A15DA2}"/>
                </c:ext>
              </c:extLst>
            </c:dLbl>
            <c:dLbl>
              <c:idx val="4"/>
              <c:layout>
                <c:manualLayout>
                  <c:x val="-3.4800001805280416E-2"/>
                  <c:y val="-2.9607219374990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6A45-0A4D-858E-C7A7D5A15DA2}"/>
                </c:ext>
              </c:extLst>
            </c:dLbl>
            <c:dLbl>
              <c:idx val="5"/>
              <c:layout>
                <c:manualLayout>
                  <c:x val="-3.0705883945835573E-2"/>
                  <c:y val="-3.37949448877187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6A45-0A4D-858E-C7A7D5A15D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'Состояние оз'!$Y$7:$AG$7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оз'!$Y$14:$AG$14</c:f>
              <c:numCache>
                <c:formatCode>0.0</c:formatCode>
                <c:ptCount val="9"/>
                <c:pt idx="0">
                  <c:v>28.010565678875654</c:v>
                </c:pt>
                <c:pt idx="1">
                  <c:v>28.921300904067891</c:v>
                </c:pt>
                <c:pt idx="2">
                  <c:v>27.586379566504629</c:v>
                </c:pt>
                <c:pt idx="3">
                  <c:v>29.419172001140232</c:v>
                </c:pt>
                <c:pt idx="4">
                  <c:v>36.077618042581989</c:v>
                </c:pt>
                <c:pt idx="5">
                  <c:v>37.866921551903523</c:v>
                </c:pt>
                <c:pt idx="6" formatCode="General">
                  <c:v>42.9</c:v>
                </c:pt>
                <c:pt idx="7" formatCode="General">
                  <c:v>49.4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8-6A45-0A4D-858E-C7A7D5A15D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2496512"/>
        <c:axId val="429918464"/>
      </c:lineChart>
      <c:catAx>
        <c:axId val="36249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9918464"/>
        <c:crosses val="autoZero"/>
        <c:auto val="1"/>
        <c:lblAlgn val="ctr"/>
        <c:lblOffset val="100"/>
        <c:noMultiLvlLbl val="0"/>
      </c:catAx>
      <c:valAx>
        <c:axId val="42991846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62496512"/>
        <c:crosses val="autoZero"/>
        <c:crossBetween val="between"/>
        <c:majorUnit val="20"/>
        <c:min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192855196076485"/>
          <c:w val="1"/>
          <c:h val="0.180714480392351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13496364107066E-2"/>
          <c:y val="3.6415793210627448E-2"/>
          <c:w val="0.93328948691664992"/>
          <c:h val="0.762434439076544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'Состояние оз'!$BE$8</c:f>
              <c:strCache>
                <c:ptCount val="1"/>
                <c:pt idx="0">
                  <c:v>кущение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'Состояние оз'!$BF$7:$BN$7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оз'!$BF$8:$BN$8</c:f>
              <c:numCache>
                <c:formatCode>0.0</c:formatCode>
                <c:ptCount val="9"/>
                <c:pt idx="0">
                  <c:v>33.333333333333329</c:v>
                </c:pt>
                <c:pt idx="1">
                  <c:v>75.105042016806721</c:v>
                </c:pt>
                <c:pt idx="2">
                  <c:v>21.174089068825914</c:v>
                </c:pt>
                <c:pt idx="3">
                  <c:v>14.959016393442624</c:v>
                </c:pt>
                <c:pt idx="4">
                  <c:v>0</c:v>
                </c:pt>
                <c:pt idx="5">
                  <c:v>50.000972554511677</c:v>
                </c:pt>
                <c:pt idx="6">
                  <c:v>48.303054501896582</c:v>
                </c:pt>
                <c:pt idx="7">
                  <c:v>78.108032521624466</c:v>
                </c:pt>
                <c:pt idx="8">
                  <c:v>6.9957719263562677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9A6-FF49-B4CB-AC0111DAC6F8}"/>
            </c:ext>
          </c:extLst>
        </c:ser>
        <c:ser>
          <c:idx val="1"/>
          <c:order val="1"/>
          <c:tx>
            <c:strRef>
              <c:f>'Состояние оз'!$BE$9</c:f>
              <c:strCache>
                <c:ptCount val="1"/>
                <c:pt idx="0">
                  <c:v>2-3 листа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'Состояние оз'!$BF$7:$BN$7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оз'!$BF$9:$BN$9</c:f>
              <c:numCache>
                <c:formatCode>0.0</c:formatCode>
                <c:ptCount val="9"/>
                <c:pt idx="0">
                  <c:v>33.333333333333329</c:v>
                </c:pt>
                <c:pt idx="1">
                  <c:v>24.894957983193276</c:v>
                </c:pt>
                <c:pt idx="2">
                  <c:v>46.831983805668017</c:v>
                </c:pt>
                <c:pt idx="3">
                  <c:v>50</c:v>
                </c:pt>
                <c:pt idx="4">
                  <c:v>57.82881002087683</c:v>
                </c:pt>
                <c:pt idx="5">
                  <c:v>39.999221956390656</c:v>
                </c:pt>
                <c:pt idx="6">
                  <c:v>47.211020163705328</c:v>
                </c:pt>
                <c:pt idx="7">
                  <c:v>19.220320022373595</c:v>
                </c:pt>
                <c:pt idx="8">
                  <c:v>25.473665414612679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9A6-FF49-B4CB-AC0111DAC6F8}"/>
            </c:ext>
          </c:extLst>
        </c:ser>
        <c:ser>
          <c:idx val="2"/>
          <c:order val="2"/>
          <c:tx>
            <c:strRef>
              <c:f>'Состояние оз'!$BE$10</c:f>
              <c:strCache>
                <c:ptCount val="1"/>
                <c:pt idx="0">
                  <c:v>всходы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'Состояние оз'!$BF$7:$BN$7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оз'!$BF$10:$BN$10</c:f>
              <c:numCache>
                <c:formatCode>0.0</c:formatCode>
                <c:ptCount val="9"/>
                <c:pt idx="0">
                  <c:v>33.333333333333329</c:v>
                </c:pt>
                <c:pt idx="1">
                  <c:v>0</c:v>
                </c:pt>
                <c:pt idx="2">
                  <c:v>16.690283400809715</c:v>
                </c:pt>
                <c:pt idx="3">
                  <c:v>35.040983606557383</c:v>
                </c:pt>
                <c:pt idx="4">
                  <c:v>0.35971223021582732</c:v>
                </c:pt>
                <c:pt idx="5">
                  <c:v>9.999805489097664</c:v>
                </c:pt>
                <c:pt idx="6">
                  <c:v>4.4859253343980834</c:v>
                </c:pt>
                <c:pt idx="7">
                  <c:v>2.6716474560019332</c:v>
                </c:pt>
                <c:pt idx="8">
                  <c:v>47.321263447888825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9A6-FF49-B4CB-AC0111DAC6F8}"/>
            </c:ext>
          </c:extLst>
        </c:ser>
        <c:ser>
          <c:idx val="3"/>
          <c:order val="3"/>
          <c:tx>
            <c:strRef>
              <c:f>'Состояние оз'!$BE$11</c:f>
              <c:strCache>
                <c:ptCount val="1"/>
                <c:pt idx="0">
                  <c:v>нет всходов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'Состояние оз'!$BF$7:$BN$7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оз'!$BF$11:$BN$11</c:f>
              <c:numCache>
                <c:formatCode>General</c:formatCode>
                <c:ptCount val="9"/>
                <c:pt idx="8" formatCode="0.0">
                  <c:v>20.209299211142216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9A6-FF49-B4CB-AC0111DAC6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2831872"/>
        <c:axId val="429920768"/>
      </c:barChart>
      <c:lineChart>
        <c:grouping val="standard"/>
        <c:varyColors val="0"/>
        <c:ser>
          <c:idx val="4"/>
          <c:order val="4"/>
          <c:tx>
            <c:strRef>
              <c:f>'Состояние оз'!$BE$12</c:f>
              <c:strCache>
                <c:ptCount val="1"/>
                <c:pt idx="0">
                  <c:v>урожайность, ц/га</c:v>
                </c:pt>
              </c:strCache>
            </c:strRef>
          </c:tx>
          <c:spPr>
            <a:ln w="412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8.8705886954636107E-3"/>
                  <c:y val="2.54194938622616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A6-FF49-B4CB-AC0111DAC6F8}"/>
                </c:ext>
              </c:extLst>
            </c:dLbl>
            <c:dLbl>
              <c:idx val="3"/>
              <c:layout>
                <c:manualLayout>
                  <c:x val="-1.2964706554908353E-2"/>
                  <c:y val="-3.32086633159366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9A6-FF49-B4CB-AC0111DAC6F8}"/>
                </c:ext>
              </c:extLst>
            </c:dLbl>
            <c:dLbl>
              <c:idx val="4"/>
              <c:layout>
                <c:manualLayout>
                  <c:x val="-1.4329412508056701E-2"/>
                  <c:y val="-4.57718398541221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9A6-FF49-B4CB-AC0111DAC6F8}"/>
                </c:ext>
              </c:extLst>
            </c:dLbl>
            <c:dLbl>
              <c:idx val="5"/>
              <c:layout>
                <c:manualLayout>
                  <c:x val="8.3609819025590388E-4"/>
                  <c:y val="2.62399431269720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B05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5.4895728553293464E-2"/>
                      <c:h val="6.17766368922011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9A6-FF49-B4CB-AC0111DAC6F8}"/>
                </c:ext>
              </c:extLst>
            </c:dLbl>
            <c:dLbl>
              <c:idx val="6"/>
              <c:layout>
                <c:manualLayout>
                  <c:x val="1.4329412508056501E-2"/>
                  <c:y val="-1.85516240213871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9A6-FF49-B4CB-AC0111DAC6F8}"/>
                </c:ext>
              </c:extLst>
            </c:dLbl>
            <c:dLbl>
              <c:idx val="7"/>
              <c:layout>
                <c:manualLayout>
                  <c:x val="-8.8705886954637096E-3"/>
                  <c:y val="-2.69270750468440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9A6-FF49-B4CB-AC0111DAC6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B05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'Состояние оз'!$BF$7:$BN$7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оз'!$BF$12:$BN$12</c:f>
              <c:numCache>
                <c:formatCode>0.0</c:formatCode>
                <c:ptCount val="9"/>
                <c:pt idx="0">
                  <c:v>33.087394272819367</c:v>
                </c:pt>
                <c:pt idx="1">
                  <c:v>27.044907192623032</c:v>
                </c:pt>
                <c:pt idx="2">
                  <c:v>26.55675179708734</c:v>
                </c:pt>
                <c:pt idx="3">
                  <c:v>35.499099377492982</c:v>
                </c:pt>
                <c:pt idx="4">
                  <c:v>27.892210649493251</c:v>
                </c:pt>
                <c:pt idx="5">
                  <c:v>37.700000000000003</c:v>
                </c:pt>
                <c:pt idx="6">
                  <c:v>45.1</c:v>
                </c:pt>
                <c:pt idx="7">
                  <c:v>29.716617471214391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B9A6-FF49-B4CB-AC0111DAC6F8}"/>
            </c:ext>
          </c:extLst>
        </c:ser>
        <c:ser>
          <c:idx val="5"/>
          <c:order val="5"/>
          <c:tx>
            <c:strRef>
              <c:f>'Состояние оз'!$BE$13</c:f>
              <c:strCache>
                <c:ptCount val="1"/>
                <c:pt idx="0">
                  <c:v>осадки за с/х год, мм</c:v>
                </c:pt>
              </c:strCache>
            </c:strRef>
          </c:tx>
          <c:spPr>
            <a:ln w="412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432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B9A6-FF49-B4CB-AC0111DAC6F8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475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B9A6-FF49-B4CB-AC0111DAC6F8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517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B9A6-FF49-B4CB-AC0111DAC6F8}"/>
                </c:ext>
              </c:extLst>
            </c:dLbl>
            <c:dLbl>
              <c:idx val="3"/>
              <c:layout>
                <c:manualLayout>
                  <c:x val="-2.7976472039539079E-2"/>
                  <c:y val="-7.08981929304928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447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B9A6-FF49-B4CB-AC0111DAC6F8}"/>
                </c:ext>
              </c:extLst>
            </c:dLbl>
            <c:dLbl>
              <c:idx val="4"/>
              <c:layout>
                <c:manualLayout>
                  <c:x val="-1.2964706554908353E-2"/>
                  <c:y val="-3.320866331593668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506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B9A6-FF49-B4CB-AC0111DAC6F8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484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B9A6-FF49-B4CB-AC0111DAC6F8}"/>
                </c:ext>
              </c:extLst>
            </c:dLbl>
            <c:dLbl>
              <c:idx val="6"/>
              <c:layout>
                <c:manualLayout>
                  <c:x val="-6.8235297657422394E-4"/>
                  <c:y val="-4.577183985412210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493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B9A6-FF49-B4CB-AC0111DAC6F8}"/>
                </c:ext>
              </c:extLst>
            </c:dLbl>
            <c:dLbl>
              <c:idx val="7"/>
              <c:layout>
                <c:manualLayout>
                  <c:x val="-6.1411767891671144E-3"/>
                  <c:y val="-3.320866331593668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538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B9A6-FF49-B4CB-AC0111DAC6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'Состояние оз'!$BF$7:$BN$7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оз'!$BF$13:$BN$13</c:f>
              <c:numCache>
                <c:formatCode>General</c:formatCode>
                <c:ptCount val="9"/>
                <c:pt idx="0">
                  <c:v>43.2</c:v>
                </c:pt>
                <c:pt idx="1">
                  <c:v>47.5</c:v>
                </c:pt>
                <c:pt idx="2">
                  <c:v>51.7</c:v>
                </c:pt>
                <c:pt idx="3">
                  <c:v>44.7</c:v>
                </c:pt>
                <c:pt idx="4">
                  <c:v>50.6</c:v>
                </c:pt>
                <c:pt idx="5">
                  <c:v>48.4</c:v>
                </c:pt>
                <c:pt idx="6">
                  <c:v>49.3</c:v>
                </c:pt>
                <c:pt idx="7">
                  <c:v>53.8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3-B9A6-FF49-B4CB-AC0111DAC6F8}"/>
            </c:ext>
          </c:extLst>
        </c:ser>
        <c:ser>
          <c:idx val="6"/>
          <c:order val="6"/>
          <c:tx>
            <c:strRef>
              <c:f>'Состояние оз'!$BE$14</c:f>
              <c:strCache>
                <c:ptCount val="1"/>
                <c:pt idx="0">
                  <c:v>удобрения кг/га пашни</c:v>
                </c:pt>
              </c:strCache>
            </c:strRef>
          </c:tx>
          <c:spPr>
            <a:ln w="412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7.5058827423153621E-3"/>
                  <c:y val="2.48332122904796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B9A6-FF49-B4CB-AC0111DAC6F8}"/>
                </c:ext>
              </c:extLst>
            </c:dLbl>
            <c:dLbl>
              <c:idx val="2"/>
              <c:layout>
                <c:manualLayout>
                  <c:x val="-1.5694118461204849E-2"/>
                  <c:y val="-3.58888076440829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9A6-FF49-B4CB-AC0111DAC6F8}"/>
                </c:ext>
              </c:extLst>
            </c:dLbl>
            <c:dLbl>
              <c:idx val="4"/>
              <c:layout>
                <c:manualLayout>
                  <c:x val="-1.4329412508056701E-2"/>
                  <c:y val="-2.9607219374990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B9A6-FF49-B4CB-AC0111DAC6F8}"/>
                </c:ext>
              </c:extLst>
            </c:dLbl>
            <c:dLbl>
              <c:idx val="5"/>
              <c:layout>
                <c:manualLayout>
                  <c:x val="-3.0705883945835673E-2"/>
                  <c:y val="-2.54194938622617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9A6-FF49-B4CB-AC0111DAC6F8}"/>
                </c:ext>
              </c:extLst>
            </c:dLbl>
            <c:dLbl>
              <c:idx val="6"/>
              <c:layout>
                <c:manualLayout>
                  <c:x val="-4.1623531571021652E-2"/>
                  <c:y val="-3.1701082131354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B9A6-FF49-B4CB-AC0111DAC6F8}"/>
                </c:ext>
              </c:extLst>
            </c:dLbl>
            <c:dLbl>
              <c:idx val="7"/>
              <c:layout>
                <c:manualLayout>
                  <c:x val="-6.8235297657422394E-4"/>
                  <c:y val="8.082310239565926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B9A6-FF49-B4CB-AC0111DAC6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'Состояние оз'!$BF$7:$BN$7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оз'!$BF$14:$BN$14</c:f>
              <c:numCache>
                <c:formatCode>0.0</c:formatCode>
                <c:ptCount val="9"/>
                <c:pt idx="0">
                  <c:v>31.240737922250613</c:v>
                </c:pt>
                <c:pt idx="1">
                  <c:v>22.590226796340261</c:v>
                </c:pt>
                <c:pt idx="2">
                  <c:v>31.714574819926135</c:v>
                </c:pt>
                <c:pt idx="3">
                  <c:v>34.920121221564976</c:v>
                </c:pt>
                <c:pt idx="4">
                  <c:v>39.868475133579942</c:v>
                </c:pt>
                <c:pt idx="5">
                  <c:v>42.491143600884662</c:v>
                </c:pt>
                <c:pt idx="6">
                  <c:v>52.8</c:v>
                </c:pt>
                <c:pt idx="7">
                  <c:v>23.1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A-B9A6-FF49-B4CB-AC0111DAC6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2831872"/>
        <c:axId val="429920768"/>
      </c:lineChart>
      <c:catAx>
        <c:axId val="36283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9920768"/>
        <c:crosses val="autoZero"/>
        <c:auto val="1"/>
        <c:lblAlgn val="ctr"/>
        <c:lblOffset val="100"/>
        <c:noMultiLvlLbl val="0"/>
      </c:catAx>
      <c:valAx>
        <c:axId val="429920768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62831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7966033929946375E-4"/>
          <c:y val="0.88405791704526082"/>
          <c:w val="0.9986406793214011"/>
          <c:h val="0.115942082954739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DB474-A228-4502-9FAB-DC7CCFEA3FCC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FAFCE-1BF1-43DB-B87E-9498BF5F6A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927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195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649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448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4769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04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151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151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368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968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891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169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0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480060" indent="-342900" algn="l">
              <a:defRPr sz="41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9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1629486"/>
            <a:ext cx="5966666" cy="1817510"/>
          </a:xfrm>
          <a:effectLst/>
        </p:spPr>
        <p:txBody>
          <a:bodyPr anchor="b"/>
          <a:lstStyle>
            <a:lvl1pPr algn="r">
              <a:defRPr sz="35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1"/>
            <a:ext cx="3636085" cy="943870"/>
          </a:xfrm>
          <a:effectLst/>
        </p:spPr>
        <p:txBody>
          <a:bodyPr anchor="b">
            <a:noAutofit/>
          </a:bodyPr>
          <a:lstStyle>
            <a:lvl1pPr marL="171450" indent="-171450" algn="l">
              <a:defRPr sz="21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17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2623351"/>
            <a:ext cx="3388660" cy="1604639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37160" indent="-137160">
              <a:buFont typeface="Georgia" pitchFamily="18" charset="0"/>
              <a:buChar char="*"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35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68580" tIns="34290" rIns="68580" bIns="3429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1"/>
            <a:ext cx="2514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62290CA-A46A-4C7B-9593-F54010883F12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1"/>
            <a:ext cx="3352801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1"/>
            <a:ext cx="18288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240030" indent="-240030" algn="r" defTabSz="6858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35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1148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1722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296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4241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4815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47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50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814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082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5" t="20978" r="54950"/>
          <a:stretch/>
        </p:blipFill>
        <p:spPr bwMode="auto">
          <a:xfrm>
            <a:off x="105369" y="161906"/>
            <a:ext cx="1432485" cy="481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088396" y="4027156"/>
            <a:ext cx="3643370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Морозовск, 28 января 2025 года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666851" y="2433525"/>
            <a:ext cx="6965732" cy="11772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Докладчик: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Сагакова Ирина Викторовна</a:t>
            </a:r>
          </a:p>
          <a:p>
            <a:pPr>
              <a:spcBef>
                <a:spcPct val="0"/>
              </a:spcBef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начальник отдела организации учета применения средств химизации ФГБУ ГЦАС  «Ростовский» </a:t>
            </a:r>
          </a:p>
          <a:p>
            <a:pPr>
              <a:spcBef>
                <a:spcPct val="0"/>
              </a:spcBef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alt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3"/>
          <p:cNvSpPr>
            <a:spLocks noChangeArrowheads="1"/>
          </p:cNvSpPr>
          <p:nvPr/>
        </p:nvSpPr>
        <p:spPr bwMode="auto">
          <a:xfrm>
            <a:off x="1317660" y="704739"/>
            <a:ext cx="7826340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lvl="0" algn="ctr">
              <a:buNone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Состояние посевов озимой пшеницы и особенности ранневесенней подкормки урожая 2025 года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78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04328"/>
              </p:ext>
            </p:extLst>
          </p:nvPr>
        </p:nvGraphicFramePr>
        <p:xfrm>
          <a:off x="140110" y="55198"/>
          <a:ext cx="8856406" cy="4787560"/>
        </p:xfrm>
        <a:graphic>
          <a:graphicData uri="http://schemas.openxmlformats.org/drawingml/2006/table">
            <a:tbl>
              <a:tblPr/>
              <a:tblGrid>
                <a:gridCol w="11651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700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046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7193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4465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05561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Показатель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Морозовск</a:t>
                      </a:r>
                    </a:p>
                  </a:txBody>
                  <a:tcPr marL="6206" marR="6206" marT="62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Б.Калитва</a:t>
                      </a:r>
                    </a:p>
                  </a:txBody>
                  <a:tcPr marL="6206" marR="6206" marT="62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Цимлянск</a:t>
                      </a:r>
                    </a:p>
                  </a:txBody>
                  <a:tcPr marL="6206" marR="6206" marT="62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5561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2009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7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осадков</a:t>
                      </a:r>
                      <a:b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период</a:t>
                      </a:r>
                      <a:b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 20.08 по 31.12,</a:t>
                      </a:r>
                      <a:b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мм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156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167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212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5561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2010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146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166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186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5561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2011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176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126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5561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2012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98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152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57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5561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2013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241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195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220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5561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2014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121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5561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2015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154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155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180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5561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2016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117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155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5561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2017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189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216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180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5561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2018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119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132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5561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2019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69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58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5561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2020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99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65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109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5561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2021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207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167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237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05561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2022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265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209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37831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2023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258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219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249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83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84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81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05561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2024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800" b="1" i="0" u="none" strike="noStrike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373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 от нормы</a:t>
                      </a:r>
                    </a:p>
                  </a:txBody>
                  <a:tcPr marL="6206" marR="6206" marT="62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99281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20.01.2025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мм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055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 от нормы</a:t>
                      </a:r>
                    </a:p>
                  </a:txBody>
                  <a:tcPr marL="6206" marR="6206" marT="62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108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701897"/>
              </p:ext>
            </p:extLst>
          </p:nvPr>
        </p:nvGraphicFramePr>
        <p:xfrm>
          <a:off x="95062" y="481740"/>
          <a:ext cx="8953876" cy="213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81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136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883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136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21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увлажнения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 в слое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0-100 см, мм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увлажнения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 в слое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0-20 см, мм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и более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Хорошая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и более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120 - 150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Удовлетворительная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16 - 20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90 - 120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Недостаточная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10 - 15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60 - 90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Плохая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10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Очень низкая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60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81630"/>
            <a:ext cx="91439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Шкала оценки запасов продуктивной влаги В ОСЕННИЙ ПЕРИОД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207718"/>
              </p:ext>
            </p:extLst>
          </p:nvPr>
        </p:nvGraphicFramePr>
        <p:xfrm>
          <a:off x="76954" y="3063718"/>
          <a:ext cx="8990092" cy="1898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09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900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00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5911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21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обеспеченности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 в слое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0-100 см, кг/га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обеспеченности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 в слое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0-40 см, кг/га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Отличная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и более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и более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90 - 150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Средняя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60 - 90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40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50 - 90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60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20 - 50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111583" y="2584477"/>
            <a:ext cx="49208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Шкала оценки запасов нитратного азота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87222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E01D480B-8A0A-6DF5-C502-12D5F64AD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802276"/>
              </p:ext>
            </p:extLst>
          </p:nvPr>
        </p:nvGraphicFramePr>
        <p:xfrm>
          <a:off x="68366" y="59821"/>
          <a:ext cx="9007270" cy="50078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1671">
                  <a:extLst>
                    <a:ext uri="{9D8B030D-6E8A-4147-A177-3AD203B41FA5}">
                      <a16:colId xmlns="" xmlns:a16="http://schemas.microsoft.com/office/drawing/2014/main" val="3570447492"/>
                    </a:ext>
                  </a:extLst>
                </a:gridCol>
                <a:gridCol w="828942">
                  <a:extLst>
                    <a:ext uri="{9D8B030D-6E8A-4147-A177-3AD203B41FA5}">
                      <a16:colId xmlns="" xmlns:a16="http://schemas.microsoft.com/office/drawing/2014/main" val="3018276790"/>
                    </a:ext>
                  </a:extLst>
                </a:gridCol>
                <a:gridCol w="470019">
                  <a:extLst>
                    <a:ext uri="{9D8B030D-6E8A-4147-A177-3AD203B41FA5}">
                      <a16:colId xmlns="" xmlns:a16="http://schemas.microsoft.com/office/drawing/2014/main" val="3117344668"/>
                    </a:ext>
                  </a:extLst>
                </a:gridCol>
                <a:gridCol w="606752">
                  <a:extLst>
                    <a:ext uri="{9D8B030D-6E8A-4147-A177-3AD203B41FA5}">
                      <a16:colId xmlns="" xmlns:a16="http://schemas.microsoft.com/office/drawing/2014/main" val="3362247688"/>
                    </a:ext>
                  </a:extLst>
                </a:gridCol>
                <a:gridCol w="546930">
                  <a:extLst>
                    <a:ext uri="{9D8B030D-6E8A-4147-A177-3AD203B41FA5}">
                      <a16:colId xmlns="" xmlns:a16="http://schemas.microsoft.com/office/drawing/2014/main" val="2088862282"/>
                    </a:ext>
                  </a:extLst>
                </a:gridCol>
                <a:gridCol w="589660">
                  <a:extLst>
                    <a:ext uri="{9D8B030D-6E8A-4147-A177-3AD203B41FA5}">
                      <a16:colId xmlns="" xmlns:a16="http://schemas.microsoft.com/office/drawing/2014/main" val="929408477"/>
                    </a:ext>
                  </a:extLst>
                </a:gridCol>
                <a:gridCol w="572568">
                  <a:extLst>
                    <a:ext uri="{9D8B030D-6E8A-4147-A177-3AD203B41FA5}">
                      <a16:colId xmlns="" xmlns:a16="http://schemas.microsoft.com/office/drawing/2014/main" val="3408554700"/>
                    </a:ext>
                  </a:extLst>
                </a:gridCol>
                <a:gridCol w="598206">
                  <a:extLst>
                    <a:ext uri="{9D8B030D-6E8A-4147-A177-3AD203B41FA5}">
                      <a16:colId xmlns="" xmlns:a16="http://schemas.microsoft.com/office/drawing/2014/main" val="1940916701"/>
                    </a:ext>
                  </a:extLst>
                </a:gridCol>
                <a:gridCol w="529839">
                  <a:extLst>
                    <a:ext uri="{9D8B030D-6E8A-4147-A177-3AD203B41FA5}">
                      <a16:colId xmlns="" xmlns:a16="http://schemas.microsoft.com/office/drawing/2014/main" val="2872174189"/>
                    </a:ext>
                  </a:extLst>
                </a:gridCol>
                <a:gridCol w="564023">
                  <a:extLst>
                    <a:ext uri="{9D8B030D-6E8A-4147-A177-3AD203B41FA5}">
                      <a16:colId xmlns="" xmlns:a16="http://schemas.microsoft.com/office/drawing/2014/main" val="1775559815"/>
                    </a:ext>
                  </a:extLst>
                </a:gridCol>
                <a:gridCol w="564022">
                  <a:extLst>
                    <a:ext uri="{9D8B030D-6E8A-4147-A177-3AD203B41FA5}">
                      <a16:colId xmlns="" xmlns:a16="http://schemas.microsoft.com/office/drawing/2014/main" val="4230532462"/>
                    </a:ext>
                  </a:extLst>
                </a:gridCol>
                <a:gridCol w="478565">
                  <a:extLst>
                    <a:ext uri="{9D8B030D-6E8A-4147-A177-3AD203B41FA5}">
                      <a16:colId xmlns="" xmlns:a16="http://schemas.microsoft.com/office/drawing/2014/main" val="3750479779"/>
                    </a:ext>
                  </a:extLst>
                </a:gridCol>
                <a:gridCol w="564022">
                  <a:extLst>
                    <a:ext uri="{9D8B030D-6E8A-4147-A177-3AD203B41FA5}">
                      <a16:colId xmlns="" xmlns:a16="http://schemas.microsoft.com/office/drawing/2014/main" val="860747932"/>
                    </a:ext>
                  </a:extLst>
                </a:gridCol>
                <a:gridCol w="572568">
                  <a:extLst>
                    <a:ext uri="{9D8B030D-6E8A-4147-A177-3AD203B41FA5}">
                      <a16:colId xmlns="" xmlns:a16="http://schemas.microsoft.com/office/drawing/2014/main" val="633925775"/>
                    </a:ext>
                  </a:extLst>
                </a:gridCol>
                <a:gridCol w="649483">
                  <a:extLst>
                    <a:ext uri="{9D8B030D-6E8A-4147-A177-3AD203B41FA5}">
                      <a16:colId xmlns="" xmlns:a16="http://schemas.microsoft.com/office/drawing/2014/main" val="3448383929"/>
                    </a:ext>
                  </a:extLst>
                </a:gridCol>
              </a:tblGrid>
              <a:tr h="1977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района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Предшест-венник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отбора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продуктивной влаги в слое почвы. мм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5973039"/>
                  </a:ext>
                </a:extLst>
              </a:tr>
              <a:tr h="2298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20-30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30-40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40-50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50-60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60-70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70-80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80-90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90-100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0-20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27556925"/>
                  </a:ext>
                </a:extLst>
              </a:tr>
              <a:tr h="17102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Белокалит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венский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77527276"/>
                  </a:ext>
                </a:extLst>
              </a:tr>
              <a:tr h="181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0347174"/>
                  </a:ext>
                </a:extLst>
              </a:tr>
              <a:tr h="171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13826972"/>
                  </a:ext>
                </a:extLst>
              </a:tr>
              <a:tr h="181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06214364"/>
                  </a:ext>
                </a:extLst>
              </a:tr>
              <a:tr h="16835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Тацинский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94299047"/>
                  </a:ext>
                </a:extLst>
              </a:tr>
              <a:tr h="181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52092073"/>
                  </a:ext>
                </a:extLst>
              </a:tr>
              <a:tr h="171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Подсолнечник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97756272"/>
                  </a:ext>
                </a:extLst>
              </a:tr>
              <a:tr h="181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2143878"/>
                  </a:ext>
                </a:extLst>
              </a:tr>
              <a:tr h="17102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Морозовский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Лён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45006947"/>
                  </a:ext>
                </a:extLst>
              </a:tr>
              <a:tr h="181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45710897"/>
                  </a:ext>
                </a:extLst>
              </a:tr>
              <a:tr h="171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Подсолнечник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15873244"/>
                  </a:ext>
                </a:extLst>
              </a:tr>
              <a:tr h="181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24344438"/>
                  </a:ext>
                </a:extLst>
              </a:tr>
              <a:tr h="17102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Милютинский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35427026"/>
                  </a:ext>
                </a:extLst>
              </a:tr>
              <a:tr h="181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85313738"/>
                  </a:ext>
                </a:extLst>
              </a:tr>
              <a:tr h="171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Озимая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пшеница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39867116"/>
                  </a:ext>
                </a:extLst>
              </a:tr>
              <a:tr h="181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49104713"/>
                  </a:ext>
                </a:extLst>
              </a:tr>
              <a:tr h="17102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Обливский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4763741"/>
                  </a:ext>
                </a:extLst>
              </a:tr>
              <a:tr h="181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5076962"/>
                  </a:ext>
                </a:extLst>
              </a:tr>
              <a:tr h="171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Озимая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пшеница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28633771"/>
                  </a:ext>
                </a:extLst>
              </a:tr>
              <a:tr h="181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1877"/>
                  </a:ext>
                </a:extLst>
              </a:tr>
              <a:tr h="16835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Советский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87703406"/>
                  </a:ext>
                </a:extLst>
              </a:tr>
              <a:tr h="181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43711876"/>
                  </a:ext>
                </a:extLst>
              </a:tr>
              <a:tr h="17102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Цимлянский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8852135"/>
                  </a:ext>
                </a:extLst>
              </a:tr>
              <a:tr h="181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73716680"/>
                  </a:ext>
                </a:extLst>
              </a:tr>
              <a:tr h="171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Кукуруза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зерно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65302115"/>
                  </a:ext>
                </a:extLst>
              </a:tr>
              <a:tr h="181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03266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900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5F9C859D-5160-641E-C479-4FB1311149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312856"/>
              </p:ext>
            </p:extLst>
          </p:nvPr>
        </p:nvGraphicFramePr>
        <p:xfrm>
          <a:off x="86497" y="98854"/>
          <a:ext cx="8958650" cy="48678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3449">
                  <a:extLst>
                    <a:ext uri="{9D8B030D-6E8A-4147-A177-3AD203B41FA5}">
                      <a16:colId xmlns="" xmlns:a16="http://schemas.microsoft.com/office/drawing/2014/main" val="3798003898"/>
                    </a:ext>
                  </a:extLst>
                </a:gridCol>
                <a:gridCol w="1037701">
                  <a:extLst>
                    <a:ext uri="{9D8B030D-6E8A-4147-A177-3AD203B41FA5}">
                      <a16:colId xmlns="" xmlns:a16="http://schemas.microsoft.com/office/drawing/2014/main" val="1206304299"/>
                    </a:ext>
                  </a:extLst>
                </a:gridCol>
                <a:gridCol w="837860">
                  <a:extLst>
                    <a:ext uri="{9D8B030D-6E8A-4147-A177-3AD203B41FA5}">
                      <a16:colId xmlns="" xmlns:a16="http://schemas.microsoft.com/office/drawing/2014/main" val="1428516797"/>
                    </a:ext>
                  </a:extLst>
                </a:gridCol>
                <a:gridCol w="837860">
                  <a:extLst>
                    <a:ext uri="{9D8B030D-6E8A-4147-A177-3AD203B41FA5}">
                      <a16:colId xmlns="" xmlns:a16="http://schemas.microsoft.com/office/drawing/2014/main" val="3222015124"/>
                    </a:ext>
                  </a:extLst>
                </a:gridCol>
                <a:gridCol w="837860">
                  <a:extLst>
                    <a:ext uri="{9D8B030D-6E8A-4147-A177-3AD203B41FA5}">
                      <a16:colId xmlns="" xmlns:a16="http://schemas.microsoft.com/office/drawing/2014/main" val="2281538318"/>
                    </a:ext>
                  </a:extLst>
                </a:gridCol>
                <a:gridCol w="940980">
                  <a:extLst>
                    <a:ext uri="{9D8B030D-6E8A-4147-A177-3AD203B41FA5}">
                      <a16:colId xmlns="" xmlns:a16="http://schemas.microsoft.com/office/drawing/2014/main" val="3693832025"/>
                    </a:ext>
                  </a:extLst>
                </a:gridCol>
                <a:gridCol w="940980">
                  <a:extLst>
                    <a:ext uri="{9D8B030D-6E8A-4147-A177-3AD203B41FA5}">
                      <a16:colId xmlns="" xmlns:a16="http://schemas.microsoft.com/office/drawing/2014/main" val="2529323272"/>
                    </a:ext>
                  </a:extLst>
                </a:gridCol>
                <a:gridCol w="940980">
                  <a:extLst>
                    <a:ext uri="{9D8B030D-6E8A-4147-A177-3AD203B41FA5}">
                      <a16:colId xmlns="" xmlns:a16="http://schemas.microsoft.com/office/drawing/2014/main" val="444132467"/>
                    </a:ext>
                  </a:extLst>
                </a:gridCol>
                <a:gridCol w="940980">
                  <a:extLst>
                    <a:ext uri="{9D8B030D-6E8A-4147-A177-3AD203B41FA5}">
                      <a16:colId xmlns="" xmlns:a16="http://schemas.microsoft.com/office/drawing/2014/main" val="820197936"/>
                    </a:ext>
                  </a:extLst>
                </a:gridCol>
              </a:tblGrid>
              <a:tr h="22242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Районы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нитратного азота, кг/га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аммонийного азота, кг/га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8923717"/>
                  </a:ext>
                </a:extLst>
              </a:tr>
              <a:tr h="2513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54057350"/>
                  </a:ext>
                </a:extLst>
              </a:tr>
              <a:tr h="3111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0-40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0-100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0-40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0-100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0-40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0-100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0-40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0-100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22657909"/>
                  </a:ext>
                </a:extLst>
              </a:tr>
              <a:tr h="272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Белокалит</a:t>
                      </a:r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-венский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87951545"/>
                  </a:ext>
                </a:extLst>
              </a:tr>
              <a:tr h="272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08298356"/>
                  </a:ext>
                </a:extLst>
              </a:tr>
              <a:tr h="272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Тацинский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11566632"/>
                  </a:ext>
                </a:extLst>
              </a:tr>
              <a:tr h="272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54199880"/>
                  </a:ext>
                </a:extLst>
              </a:tr>
              <a:tr h="272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Морозовский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39611745"/>
                  </a:ext>
                </a:extLst>
              </a:tr>
              <a:tr h="2871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4123920"/>
                  </a:ext>
                </a:extLst>
              </a:tr>
              <a:tr h="272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Милютинский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95215170"/>
                  </a:ext>
                </a:extLst>
              </a:tr>
              <a:tr h="272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06795091"/>
                  </a:ext>
                </a:extLst>
              </a:tr>
              <a:tr h="28717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Обливский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32014285"/>
                  </a:ext>
                </a:extLst>
              </a:tr>
              <a:tr h="272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38987834"/>
                  </a:ext>
                </a:extLst>
              </a:tr>
              <a:tr h="272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Советский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20445064"/>
                  </a:ext>
                </a:extLst>
              </a:tr>
              <a:tr h="272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Цимлянский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34104214"/>
                  </a:ext>
                </a:extLst>
              </a:tr>
              <a:tr h="272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29330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8010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AppData\Local\Microsoft\Windows\INetCache\IE\29PND4GU\Screenshot_2025-01-27-15-35-51-90_948cd9899890cbd5c2798760b2b95377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r="1254"/>
          <a:stretch/>
        </p:blipFill>
        <p:spPr bwMode="auto">
          <a:xfrm>
            <a:off x="206476" y="92571"/>
            <a:ext cx="8649929" cy="488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142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7651" y="23564"/>
            <a:ext cx="8134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Белокалитвенский район Ростовской области дата наблюдения 09.01.2025 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428" y="392896"/>
            <a:ext cx="47185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Сорт - Федор, предшественник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пар, </a:t>
            </a:r>
          </a:p>
          <a:p>
            <a:pPr>
              <a:lnSpc>
                <a:spcPct val="8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сева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28.09.2024,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всходы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01.11.2024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895226"/>
            <a:ext cx="40719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достигло стадии развития по шкале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ВВСН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микростадия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Стадия 1-го листа. </a:t>
            </a:r>
            <a:r>
              <a:rPr lang="ru-RU" sz="16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лист развернут. Показалось острие второго листа или второй лист развернут.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4" t="22716" r="8077" b="25076"/>
          <a:stretch/>
        </p:blipFill>
        <p:spPr>
          <a:xfrm>
            <a:off x="6334897" y="2575815"/>
            <a:ext cx="2800865" cy="252370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582564" y="2469090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23.12.2024 </a:t>
            </a:r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" t="16614" r="5861" b="28729"/>
          <a:stretch/>
        </p:blipFill>
        <p:spPr>
          <a:xfrm>
            <a:off x="6409037" y="311564"/>
            <a:ext cx="2652584" cy="22174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5" t="70951"/>
          <a:stretch/>
        </p:blipFill>
        <p:spPr>
          <a:xfrm>
            <a:off x="4026242" y="311564"/>
            <a:ext cx="2382795" cy="14941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4393" y="2130536"/>
            <a:ext cx="6045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Метеоданный по станции Белая Калитва за декабрь 2024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7" y="2396596"/>
            <a:ext cx="6262469" cy="121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12402" y="3584268"/>
            <a:ext cx="3016228" cy="24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476  мм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767666"/>
            <a:ext cx="6334896" cy="110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47077" y="4895932"/>
            <a:ext cx="3016228" cy="24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  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20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7651" y="23564"/>
            <a:ext cx="7507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Цимлянский район Ростовской области дата наблюдения 09.01.2025 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428" y="392896"/>
            <a:ext cx="5071072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Сорт  - Гром, предшественник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пар,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27.09.2024,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всходы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11.10.2024</a:t>
            </a:r>
          </a:p>
          <a:p>
            <a:pPr>
              <a:lnSpc>
                <a:spcPct val="70000"/>
              </a:lnSpc>
            </a:pP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766088"/>
            <a:ext cx="4118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достигло стадии развития по шкале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ВВСН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микростадия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12: Стадия 2-го листа.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лист развернут. Показалось острие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третьего листа и он разворачивается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5" r="12076" b="14568"/>
          <a:stretch/>
        </p:blipFill>
        <p:spPr>
          <a:xfrm>
            <a:off x="7079311" y="2823874"/>
            <a:ext cx="2043841" cy="222399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157121" y="2779277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23.12.2024 </a:t>
            </a:r>
            <a:endParaRPr lang="ru-RU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9" r="24588" b="17838"/>
          <a:stretch/>
        </p:blipFill>
        <p:spPr>
          <a:xfrm>
            <a:off x="7211447" y="330909"/>
            <a:ext cx="1911705" cy="24631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268" y="330909"/>
            <a:ext cx="1500043" cy="20000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1817490"/>
            <a:ext cx="6222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Метеоданный по станции Цимлянск за декабрь 2024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8159"/>
            <a:ext cx="7079312" cy="122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283727" y="3315617"/>
            <a:ext cx="3016228" cy="24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468  мм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8" y="3563185"/>
            <a:ext cx="7006884" cy="132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02691" y="4888428"/>
            <a:ext cx="3016228" cy="24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47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2124075" y="0"/>
            <a:ext cx="55395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Условия прорастания семян озимой пшеницы</a:t>
            </a:r>
          </a:p>
        </p:txBody>
      </p:sp>
      <p:sp>
        <p:nvSpPr>
          <p:cNvPr id="36867" name="Прямоугольник 2"/>
          <p:cNvSpPr>
            <a:spLocks noChangeArrowheads="1"/>
          </p:cNvSpPr>
          <p:nvPr/>
        </p:nvSpPr>
        <p:spPr bwMode="auto">
          <a:xfrm>
            <a:off x="126608" y="393077"/>
            <a:ext cx="9017391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1. 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Оптимальные температура для прорастания семян - 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25,8 °С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максимальная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-30°С.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Прекращение прорас­тания и вытягивание про­ростков можно ожидать при температуре почвы больше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 °С.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Температура почвы выше 20 °С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, вероятнее всего, будет выше идеальной для прорастания семян пшеницы.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Прорастание семян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при 19°С наблюдается через 1,3 дня,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при15,8° -2 дня,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при 10,21°С-3 дня,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при 4,4°С -6 дней.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При температуре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14-16°С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и наличии воды всходы появляются через 7-9 дней после сева.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При их повышении этот период сокращается на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1,5-2 дня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Продолжительность периода всходы-кущение зависит от условий внешней среды и колеблется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12 до 30 дней.</a:t>
            </a:r>
            <a:r>
              <a:rPr lang="ru-RU" alt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От начала кущения до прекращения осенней вегетации проходит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22 до 43 дней.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6. Продолжительность периода от полных всходов до конца осенней вегетации проходит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52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дня при средней температуре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8,9°С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и сумме                                                    активных температур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500°С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1989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 rot="16200000">
            <a:off x="-2275496" y="2369648"/>
            <a:ext cx="4968378" cy="377751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Подкормки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3298768" y="576611"/>
            <a:ext cx="1857375" cy="459121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Мерзлоталая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590843" y="112394"/>
            <a:ext cx="2041329" cy="79979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1-я подкормка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ВВСН 20-25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кущение</a:t>
            </a:r>
            <a:endParaRPr lang="ru-RU" alt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3298768" y="1068518"/>
            <a:ext cx="1857375" cy="701039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 подсыхающей с заделкой </a:t>
            </a: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477078" y="1035732"/>
            <a:ext cx="2438339" cy="2421242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2-я подкормка</a:t>
            </a:r>
          </a:p>
          <a:p>
            <a:pPr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ВВСН 30-31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начало выхода в трубку 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ВВСН -39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лигула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флагового листа видна, флаговый 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лист полностью 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развит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ru-RU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477078" y="3655277"/>
            <a:ext cx="2496710" cy="1322239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3-я подкормка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ВВСН 71-77 </a:t>
            </a: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поздней молочной спелости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3298768" y="1901612"/>
            <a:ext cx="1857375" cy="80633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Конец кущения начало выхода в трубку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5329733" y="64163"/>
            <a:ext cx="3734754" cy="512448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Аммиачная селитра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30-45 кг/га в д.в. или 88-132 кг/га в физ.весе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9"/>
          <p:cNvSpPr>
            <a:spLocks noChangeArrowheads="1"/>
          </p:cNvSpPr>
          <p:nvPr/>
        </p:nvSpPr>
        <p:spPr bwMode="auto">
          <a:xfrm>
            <a:off x="5329733" y="708814"/>
            <a:ext cx="3734755" cy="1177245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 кг/га в д.в.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Аммиачная селитра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117 кг/га в физ.весе.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КАС-32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- 125 кг /га или 96 л/га без разбавления,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Сульфат аммония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 достаточном количестве влаги 190 кг/га  в физ. весе.  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5329733" y="2018134"/>
            <a:ext cx="3717716" cy="1177245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КАС_32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30-45 кг/га в д.в. или 94-140 кг/га или 72-108 л/га при разбавлении в 2-4 раза,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Карбамид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65- 98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кг /га в физ. весе  - 15% раствор, в теплой воде – 380 л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auto">
          <a:xfrm>
            <a:off x="3263658" y="2939947"/>
            <a:ext cx="1927595" cy="767022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 флаговому листу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 необходимости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9"/>
          <p:cNvSpPr>
            <a:spLocks noChangeArrowheads="1"/>
          </p:cNvSpPr>
          <p:nvPr/>
        </p:nvSpPr>
        <p:spPr bwMode="auto">
          <a:xfrm>
            <a:off x="5329733" y="3280338"/>
            <a:ext cx="3717716" cy="807913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Карбамид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кг/га  или 65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кг /га в физ. весе  - 15% раствор, в теплой воде – 380 л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auto">
          <a:xfrm>
            <a:off x="3228548" y="4459457"/>
            <a:ext cx="1997816" cy="58325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До конца молочной спелости</a:t>
            </a: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9"/>
          <p:cNvSpPr>
            <a:spLocks noChangeArrowheads="1"/>
          </p:cNvSpPr>
          <p:nvPr/>
        </p:nvSpPr>
        <p:spPr bwMode="auto">
          <a:xfrm>
            <a:off x="5329733" y="4234800"/>
            <a:ext cx="3717716" cy="807913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Карбамид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кг/га  или 65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кг /га в физ. весе  - 15% раствор, в теплой воде – 380 л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3298768" y="0"/>
            <a:ext cx="1857375" cy="459121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Поздняя осенняя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Левая фигурная скобка 19"/>
          <p:cNvSpPr/>
          <p:nvPr/>
        </p:nvSpPr>
        <p:spPr>
          <a:xfrm>
            <a:off x="2915418" y="30909"/>
            <a:ext cx="373487" cy="1738648"/>
          </a:xfrm>
          <a:prstGeom prst="leftBrace">
            <a:avLst>
              <a:gd name="adj1" fmla="val 8333"/>
              <a:gd name="adj2" fmla="val 2942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Левая фигурная скобка 20"/>
          <p:cNvSpPr/>
          <p:nvPr/>
        </p:nvSpPr>
        <p:spPr>
          <a:xfrm>
            <a:off x="2915418" y="1968321"/>
            <a:ext cx="373487" cy="1738648"/>
          </a:xfrm>
          <a:prstGeom prst="lef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159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651621"/>
              </p:ext>
            </p:extLst>
          </p:nvPr>
        </p:nvGraphicFramePr>
        <p:xfrm>
          <a:off x="0" y="512255"/>
          <a:ext cx="4572002" cy="4631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57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433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0670"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Индекс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00: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Сухое зерно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435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05: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Появление кончика зародышевого корешка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07: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Появление кончика зародышевого влагалища (колеоптиля)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09: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Всходы: колеоптиль проходит поверхность почвы; лист достиг кончика колеоптиля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3482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Первый лист выходит из колеоптиля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464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1-го листа. Первый лист развернут. Показалось острие второго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7212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2-го листа. Второй лист развернут. Показалось острие третьего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56930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3-го листа. Третий лист развернут. Показалось острие четвертого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6930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4-го листа. Четвертый лист развернут. Показалось острие пятого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6602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Нет кущения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30328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Появляется первый побег кущения: начало кущения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3031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Появляется второй побег кущения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… Стадии продолжающиеся до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129362"/>
              </p:ext>
            </p:extLst>
          </p:nvPr>
        </p:nvGraphicFramePr>
        <p:xfrm>
          <a:off x="4600575" y="0"/>
          <a:ext cx="4543429" cy="5035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6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14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433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0670"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Индекс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Конец кущения: максимальное число побегов кущения достигнуто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30: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Начало выхода в трубку: главный побег и побеги кущения сильно направлены вверх, начинают тянуться. Расстояние колоса от узла кущения по крайней мере 1 см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1-го узла: Первый узел виден на поверхности земли, расстояние от узла кущения по крайней мере 1 см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2-го узла: Второй узел виден, расстояние от 1-го узла по крайней мере 2 см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4-го узла: Четвертый узел виден, расстояние от 3-го узла по крайней мере 2см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… Стадии продолжающиеся до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Появление последнего (флагового) листа, еще свернутого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39: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лигулы (листового язычка): лигула флагового листа видна, флаговый лист полностью развит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Начало появления соцветия (колошения): Верхняя часть метелки или колоса видна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59: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Конец колошения: Полное появление соцветия. Колос полностью виден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Поздняя молочная спелость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0"/>
            <a:ext cx="4515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Шкала ВВСН, по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Шпаара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2008</a:t>
            </a:r>
          </a:p>
        </p:txBody>
      </p:sp>
    </p:spTree>
    <p:extLst>
      <p:ext uri="{BB962C8B-B14F-4D97-AF65-F5344CB8AC3E}">
        <p14:creationId xmlns:p14="http://schemas.microsoft.com/office/powerpoint/2010/main" val="2300718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380698"/>
              </p:ext>
            </p:extLst>
          </p:nvPr>
        </p:nvGraphicFramePr>
        <p:xfrm>
          <a:off x="88491" y="140110"/>
          <a:ext cx="8922774" cy="4933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678" y="0"/>
            <a:ext cx="9003322" cy="556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Элементы структуры урожая, на которые можно повлиять </a:t>
            </a:r>
          </a:p>
          <a:p>
            <a:pPr algn="ctr">
              <a:lnSpc>
                <a:spcPct val="75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азотными и азотно-фосфорными подкорками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121582"/>
              </p:ext>
            </p:extLst>
          </p:nvPr>
        </p:nvGraphicFramePr>
        <p:xfrm>
          <a:off x="71562" y="552556"/>
          <a:ext cx="9016596" cy="4642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1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77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988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881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6947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8822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86653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Фенологическая фаза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Индекс ВВСН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Морфологические признаки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Продолжительность, дни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Элемент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продуктивности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Необходимые условия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6653">
                <a:tc rowSpan="2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Весеннее кущение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</a:t>
                      </a:r>
                      <a:endParaRPr lang="ru-RU" sz="16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Появляется первый побег кущения: начало кущения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0000"/>
                        </a:lnSpc>
                      </a:pP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14-18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члеников колосового стержня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продуктивных побегах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среднесуточная температура воздуха 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5–9°С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Оптимальная 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13-18 °С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548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22 -29.</a:t>
                      </a:r>
                      <a:endParaRPr lang="ru-RU" sz="16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Появляется второй побег кущения. Стадии продолжающиеся до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3024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Начало выхода в трубку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30: </a:t>
                      </a:r>
                      <a:endParaRPr lang="ru-RU" sz="16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Расстояние колоса от узла кущения по крайней мере 1 см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13 -14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колосков в колосе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0281">
                <a:tc rowSpan="2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Выход в трубку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</a:t>
                      </a:r>
                      <a:endParaRPr lang="ru-RU" sz="16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1-го узла: 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16-17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Общее число цветков в колосе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665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34 - 3 … </a:t>
                      </a:r>
                      <a:endParaRPr lang="ru-RU" sz="16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4-го узла Стадии продолжающиеся до ..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33024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Становление флагового листа 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Появление последнего (флагового) листа, еще свернутого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5-7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цветков в колосе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температура 23–25°С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7939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Набухание верх-него листового влагалища 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39-49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Формирование флагового листа и колоса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9-11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Длина и плотность колоса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0281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Колошение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Верхняя часть колоса видна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6–7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Тоже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33024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Молочное состояние зерновки 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71-77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Образование зерна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23-24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Масса зерновки, качество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температура воздуха не выше 30–35°С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3734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084401"/>
              </p:ext>
            </p:extLst>
          </p:nvPr>
        </p:nvGraphicFramePr>
        <p:xfrm>
          <a:off x="142872" y="126493"/>
          <a:ext cx="9001128" cy="514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47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751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950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9614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87833"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Индекс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Морфология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Морфология конуса нарастания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28000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09: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Всходы: колеоптиль проходит поверхность почвы; лист достиг кончика колеоптиля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Растения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проходит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вегетативную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фазу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Воротничок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3485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10: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Первый лист выходит из колеоптиля 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Капюшон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4" t="35038" r="42509" b="37783"/>
          <a:stretch/>
        </p:blipFill>
        <p:spPr>
          <a:xfrm>
            <a:off x="3699658" y="660267"/>
            <a:ext cx="1287978" cy="2112283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603" y="690426"/>
            <a:ext cx="2214397" cy="196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0" t="29182" r="40279" b="39565"/>
          <a:stretch/>
        </p:blipFill>
        <p:spPr>
          <a:xfrm>
            <a:off x="3741222" y="2838749"/>
            <a:ext cx="1372452" cy="2304751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25"/>
          <a:stretch/>
        </p:blipFill>
        <p:spPr bwMode="auto">
          <a:xfrm>
            <a:off x="6721689" y="2922173"/>
            <a:ext cx="2360568" cy="20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566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838612"/>
              </p:ext>
            </p:extLst>
          </p:nvPr>
        </p:nvGraphicFramePr>
        <p:xfrm>
          <a:off x="142872" y="126493"/>
          <a:ext cx="9001128" cy="4914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47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355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857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450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87833"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Индекс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Морфология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Морфология конуса нарастания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464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11: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1-го листа. Первый лист развернут. Показалось острие второго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Растения </a:t>
                      </a:r>
                    </a:p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проходит </a:t>
                      </a:r>
                    </a:p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вегетативную </a:t>
                      </a:r>
                    </a:p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фазу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Капюшон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464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3-го листа. Третий лист развернут. Показалось острие четвертого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Растения </a:t>
                      </a:r>
                    </a:p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проходит </a:t>
                      </a:r>
                    </a:p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вегетативную </a:t>
                      </a:r>
                    </a:p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фазу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Колпачек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t="20989" r="67938" b="52386"/>
          <a:stretch/>
        </p:blipFill>
        <p:spPr>
          <a:xfrm>
            <a:off x="3908050" y="684690"/>
            <a:ext cx="1169199" cy="1867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3" t="13635" r="17782" b="12837"/>
          <a:stretch/>
        </p:blipFill>
        <p:spPr>
          <a:xfrm>
            <a:off x="3908050" y="2585970"/>
            <a:ext cx="1033275" cy="22925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3" t="26925" r="25404" b="17325"/>
          <a:stretch/>
        </p:blipFill>
        <p:spPr>
          <a:xfrm rot="5400000">
            <a:off x="7280500" y="3074868"/>
            <a:ext cx="2026386" cy="15809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6" t="23034" r="32377" b="33063"/>
          <a:stretch/>
        </p:blipFill>
        <p:spPr>
          <a:xfrm rot="10800000">
            <a:off x="7382600" y="1036320"/>
            <a:ext cx="1701579" cy="1482357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35"/>
          <a:stretch/>
        </p:blipFill>
        <p:spPr bwMode="auto">
          <a:xfrm>
            <a:off x="6652481" y="3428971"/>
            <a:ext cx="1041558" cy="144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566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566370"/>
              </p:ext>
            </p:extLst>
          </p:nvPr>
        </p:nvGraphicFramePr>
        <p:xfrm>
          <a:off x="142872" y="2640"/>
          <a:ext cx="9001129" cy="5203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3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73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35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651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8230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1683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42514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87833">
                <a:tc gridSpan="2"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Индекс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Морфология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Морфология конуса нарастания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5253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4-го листа. Четвертый лист развернут. Показалось острие пятого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Растения  проходит </a:t>
                      </a:r>
                    </a:p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вегетативную  фазу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Колпачек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50908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Появляется второй побег кущения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… Стадии продолжающиеся до …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Элемент продуктивности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члеников колосового стержня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продуктивных побегах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Вегетативная фаза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Дифференциация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конуса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нарастания.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Закладка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члеников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 колоса на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главном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побеге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4165">
                <a:tc gridSpan="4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Необходимые условия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Среднесуточная температура воздуха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kern="12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5–9°С</a:t>
                      </a:r>
                      <a:r>
                        <a:rPr lang="ru-RU" sz="20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Оптимальная </a:t>
                      </a:r>
                      <a:r>
                        <a:rPr lang="ru-RU" sz="2000" b="1" i="0" kern="12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13-18 °С</a:t>
                      </a:r>
                      <a:endParaRPr lang="ru-RU" sz="20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3" t="6791" r="7882" b="2160"/>
          <a:stretch/>
        </p:blipFill>
        <p:spPr>
          <a:xfrm rot="10800000">
            <a:off x="3683324" y="498170"/>
            <a:ext cx="992307" cy="21324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2" t="7412" r="30962" b="78987"/>
          <a:stretch/>
        </p:blipFill>
        <p:spPr>
          <a:xfrm rot="16200000">
            <a:off x="4622876" y="789419"/>
            <a:ext cx="2151185" cy="1531292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5460429" y="1779848"/>
            <a:ext cx="276888" cy="512105"/>
          </a:xfrm>
          <a:custGeom>
            <a:avLst/>
            <a:gdLst>
              <a:gd name="connsiteX0" fmla="*/ 94957 w 276888"/>
              <a:gd name="connsiteY0" fmla="*/ 21490 h 512105"/>
              <a:gd name="connsiteX1" fmla="*/ 52228 w 276888"/>
              <a:gd name="connsiteY1" fmla="*/ 269318 h 512105"/>
              <a:gd name="connsiteX2" fmla="*/ 9499 w 276888"/>
              <a:gd name="connsiteY2" fmla="*/ 346230 h 512105"/>
              <a:gd name="connsiteX3" fmla="*/ 9499 w 276888"/>
              <a:gd name="connsiteY3" fmla="*/ 346230 h 512105"/>
              <a:gd name="connsiteX4" fmla="*/ 953 w 276888"/>
              <a:gd name="connsiteY4" fmla="*/ 423142 h 512105"/>
              <a:gd name="connsiteX5" fmla="*/ 35136 w 276888"/>
              <a:gd name="connsiteY5" fmla="*/ 500054 h 512105"/>
              <a:gd name="connsiteX6" fmla="*/ 112048 w 276888"/>
              <a:gd name="connsiteY6" fmla="*/ 508600 h 512105"/>
              <a:gd name="connsiteX7" fmla="*/ 180415 w 276888"/>
              <a:gd name="connsiteY7" fmla="*/ 508600 h 512105"/>
              <a:gd name="connsiteX8" fmla="*/ 257327 w 276888"/>
              <a:gd name="connsiteY8" fmla="*/ 465871 h 512105"/>
              <a:gd name="connsiteX9" fmla="*/ 265872 w 276888"/>
              <a:gd name="connsiteY9" fmla="*/ 423142 h 512105"/>
              <a:gd name="connsiteX10" fmla="*/ 248781 w 276888"/>
              <a:gd name="connsiteY10" fmla="*/ 354776 h 512105"/>
              <a:gd name="connsiteX11" fmla="*/ 231689 w 276888"/>
              <a:gd name="connsiteY11" fmla="*/ 260772 h 512105"/>
              <a:gd name="connsiteX12" fmla="*/ 240235 w 276888"/>
              <a:gd name="connsiteY12" fmla="*/ 158223 h 512105"/>
              <a:gd name="connsiteX13" fmla="*/ 265872 w 276888"/>
              <a:gd name="connsiteY13" fmla="*/ 64219 h 512105"/>
              <a:gd name="connsiteX14" fmla="*/ 274418 w 276888"/>
              <a:gd name="connsiteY14" fmla="*/ 4398 h 512105"/>
              <a:gd name="connsiteX15" fmla="*/ 223143 w 276888"/>
              <a:gd name="connsiteY15" fmla="*/ 12944 h 512105"/>
              <a:gd name="connsiteX16" fmla="*/ 94957 w 276888"/>
              <a:gd name="connsiteY16" fmla="*/ 21490 h 512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888" h="512105">
                <a:moveTo>
                  <a:pt x="94957" y="21490"/>
                </a:moveTo>
                <a:cubicBezTo>
                  <a:pt x="66471" y="64219"/>
                  <a:pt x="66471" y="215195"/>
                  <a:pt x="52228" y="269318"/>
                </a:cubicBezTo>
                <a:cubicBezTo>
                  <a:pt x="37985" y="323441"/>
                  <a:pt x="9499" y="346230"/>
                  <a:pt x="9499" y="346230"/>
                </a:cubicBezTo>
                <a:lnTo>
                  <a:pt x="9499" y="346230"/>
                </a:lnTo>
                <a:cubicBezTo>
                  <a:pt x="8075" y="359049"/>
                  <a:pt x="-3320" y="397505"/>
                  <a:pt x="953" y="423142"/>
                </a:cubicBezTo>
                <a:cubicBezTo>
                  <a:pt x="5226" y="448779"/>
                  <a:pt x="16620" y="485811"/>
                  <a:pt x="35136" y="500054"/>
                </a:cubicBezTo>
                <a:cubicBezTo>
                  <a:pt x="53652" y="514297"/>
                  <a:pt x="87835" y="507176"/>
                  <a:pt x="112048" y="508600"/>
                </a:cubicBezTo>
                <a:cubicBezTo>
                  <a:pt x="136261" y="510024"/>
                  <a:pt x="156202" y="515721"/>
                  <a:pt x="180415" y="508600"/>
                </a:cubicBezTo>
                <a:cubicBezTo>
                  <a:pt x="204628" y="501479"/>
                  <a:pt x="243084" y="480114"/>
                  <a:pt x="257327" y="465871"/>
                </a:cubicBezTo>
                <a:cubicBezTo>
                  <a:pt x="271570" y="451628"/>
                  <a:pt x="267296" y="441658"/>
                  <a:pt x="265872" y="423142"/>
                </a:cubicBezTo>
                <a:cubicBezTo>
                  <a:pt x="264448" y="404626"/>
                  <a:pt x="254478" y="381838"/>
                  <a:pt x="248781" y="354776"/>
                </a:cubicBezTo>
                <a:cubicBezTo>
                  <a:pt x="243084" y="327714"/>
                  <a:pt x="233113" y="293531"/>
                  <a:pt x="231689" y="260772"/>
                </a:cubicBezTo>
                <a:cubicBezTo>
                  <a:pt x="230265" y="228013"/>
                  <a:pt x="234538" y="190982"/>
                  <a:pt x="240235" y="158223"/>
                </a:cubicBezTo>
                <a:cubicBezTo>
                  <a:pt x="245932" y="125464"/>
                  <a:pt x="260175" y="89856"/>
                  <a:pt x="265872" y="64219"/>
                </a:cubicBezTo>
                <a:cubicBezTo>
                  <a:pt x="271569" y="38582"/>
                  <a:pt x="281539" y="12944"/>
                  <a:pt x="274418" y="4398"/>
                </a:cubicBezTo>
                <a:cubicBezTo>
                  <a:pt x="267297" y="-4148"/>
                  <a:pt x="245932" y="12944"/>
                  <a:pt x="223143" y="12944"/>
                </a:cubicBezTo>
                <a:cubicBezTo>
                  <a:pt x="200354" y="12944"/>
                  <a:pt x="123443" y="-21239"/>
                  <a:pt x="94957" y="2149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0" t="19069" r="29219" b="26412"/>
          <a:stretch/>
        </p:blipFill>
        <p:spPr>
          <a:xfrm rot="10800000">
            <a:off x="7627458" y="1155537"/>
            <a:ext cx="1478113" cy="14751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20729" r="3878" b="15699"/>
          <a:stretch/>
        </p:blipFill>
        <p:spPr>
          <a:xfrm>
            <a:off x="4649963" y="3001147"/>
            <a:ext cx="1541286" cy="20172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8" t="31153" r="36540" b="29905"/>
          <a:stretch/>
        </p:blipFill>
        <p:spPr>
          <a:xfrm rot="5400000">
            <a:off x="7571700" y="3556127"/>
            <a:ext cx="1674102" cy="139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21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1"/>
            <a:ext cx="27679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января 2025 года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7" t="25507" r="10048" b="11111"/>
          <a:stretch/>
        </p:blipFill>
        <p:spPr>
          <a:xfrm>
            <a:off x="71561" y="441533"/>
            <a:ext cx="2186609" cy="28458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1" r="5692" b="19150"/>
          <a:stretch/>
        </p:blipFill>
        <p:spPr>
          <a:xfrm>
            <a:off x="2632056" y="-11315"/>
            <a:ext cx="3255736" cy="32987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5" t="22416" r="28203" b="26415"/>
          <a:stretch/>
        </p:blipFill>
        <p:spPr>
          <a:xfrm>
            <a:off x="6258658" y="26599"/>
            <a:ext cx="2797878" cy="228103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975255" y="2307629"/>
            <a:ext cx="316874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Дифференциация конуса </a:t>
            </a:r>
          </a:p>
          <a:p>
            <a:pPr>
              <a:lnSpc>
                <a:spcPct val="75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нарастания.</a:t>
            </a:r>
          </a:p>
          <a:p>
            <a:pPr>
              <a:lnSpc>
                <a:spcPct val="75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Закладка члеников  колоса на</a:t>
            </a:r>
          </a:p>
          <a:p>
            <a:pPr>
              <a:lnSpc>
                <a:spcPct val="75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главном побеге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3" t="19942" r="26987" b="27807"/>
          <a:stretch/>
        </p:blipFill>
        <p:spPr>
          <a:xfrm rot="10800000">
            <a:off x="4066940" y="3509496"/>
            <a:ext cx="1908315" cy="16689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58658" y="3838976"/>
            <a:ext cx="1617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января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 года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25609" r="38842" b="23376"/>
          <a:stretch/>
        </p:blipFill>
        <p:spPr>
          <a:xfrm rot="5400000">
            <a:off x="205874" y="3084457"/>
            <a:ext cx="1917982" cy="21866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58170" y="3793040"/>
            <a:ext cx="16246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декабря </a:t>
            </a: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года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11402" y="4762627"/>
            <a:ext cx="129798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ru-RU" sz="20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Колпачек</a:t>
            </a:r>
          </a:p>
        </p:txBody>
      </p:sp>
    </p:spTree>
    <p:extLst>
      <p:ext uri="{BB962C8B-B14F-4D97-AF65-F5344CB8AC3E}">
        <p14:creationId xmlns:p14="http://schemas.microsoft.com/office/powerpoint/2010/main" val="2732376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6" t="22570" r="6173" b="18841"/>
          <a:stretch/>
        </p:blipFill>
        <p:spPr>
          <a:xfrm>
            <a:off x="63611" y="357809"/>
            <a:ext cx="1415332" cy="2460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1"/>
            <a:ext cx="27679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января 2025 года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4" t="23343" r="23150" b="23942"/>
          <a:stretch/>
        </p:blipFill>
        <p:spPr>
          <a:xfrm>
            <a:off x="2663686" y="19878"/>
            <a:ext cx="1879367" cy="27985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7" r="15565" b="21623"/>
          <a:stretch/>
        </p:blipFill>
        <p:spPr>
          <a:xfrm>
            <a:off x="4645139" y="19878"/>
            <a:ext cx="2522869" cy="26318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380283" y="357809"/>
            <a:ext cx="132722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Капюшон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0" t="11034" r="15747" b="13307"/>
          <a:stretch/>
        </p:blipFill>
        <p:spPr>
          <a:xfrm>
            <a:off x="63611" y="3051056"/>
            <a:ext cx="1152939" cy="20208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692984"/>
            <a:ext cx="28678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декабря 2024 года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t="25971" r="28087" b="25024"/>
          <a:stretch/>
        </p:blipFill>
        <p:spPr>
          <a:xfrm rot="5400000">
            <a:off x="2489539" y="3146824"/>
            <a:ext cx="2227658" cy="175086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16550" y="3799401"/>
            <a:ext cx="132722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Капюшон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8565" y="2692984"/>
            <a:ext cx="26268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января 2025 года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9" t="42048" r="5831" b="21036"/>
          <a:stretch/>
        </p:blipFill>
        <p:spPr>
          <a:xfrm>
            <a:off x="5906573" y="3173195"/>
            <a:ext cx="1836752" cy="189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74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46097" y="9466"/>
            <a:ext cx="27679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января 2025 года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47079" y="83199"/>
            <a:ext cx="132722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Капюшон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69653" y="3306421"/>
            <a:ext cx="16246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декабря </a:t>
            </a: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года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32478" y="3306421"/>
            <a:ext cx="14278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января </a:t>
            </a: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 t="28754" r="27739" b="19331"/>
          <a:stretch/>
        </p:blipFill>
        <p:spPr>
          <a:xfrm rot="16200000">
            <a:off x="3752020" y="3082690"/>
            <a:ext cx="2433852" cy="17028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5" t="32309" r="6490" b="29353"/>
          <a:stretch/>
        </p:blipFill>
        <p:spPr>
          <a:xfrm>
            <a:off x="2145606" y="547385"/>
            <a:ext cx="1884459" cy="19719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31227" r="5151" b="24267"/>
          <a:stretch/>
        </p:blipFill>
        <p:spPr>
          <a:xfrm>
            <a:off x="4030066" y="365660"/>
            <a:ext cx="1876508" cy="22891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5" t="29812" r="38985" b="33526"/>
          <a:stretch/>
        </p:blipFill>
        <p:spPr>
          <a:xfrm rot="16200000">
            <a:off x="6532138" y="112309"/>
            <a:ext cx="2157106" cy="28420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9" t="10642" r="23204" b="30589"/>
          <a:stretch/>
        </p:blipFill>
        <p:spPr>
          <a:xfrm>
            <a:off x="-1" y="1674589"/>
            <a:ext cx="1685677" cy="348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2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8598" y="66423"/>
            <a:ext cx="6733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выбрать срок подкормки на посевах с 3-я листьями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4205" y="425561"/>
            <a:ext cx="3582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Следить за развитием посева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9" t="10642" r="34433" b="30589"/>
          <a:stretch/>
        </p:blipFill>
        <p:spPr>
          <a:xfrm>
            <a:off x="63609" y="846670"/>
            <a:ext cx="1186579" cy="34827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5" t="32309" r="16251" b="29353"/>
          <a:stretch/>
        </p:blipFill>
        <p:spPr>
          <a:xfrm>
            <a:off x="1411887" y="846670"/>
            <a:ext cx="2707643" cy="34827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3" t="6791" r="7882" b="2160"/>
          <a:stretch/>
        </p:blipFill>
        <p:spPr>
          <a:xfrm rot="10800000">
            <a:off x="4463271" y="825671"/>
            <a:ext cx="1613784" cy="3468053"/>
          </a:xfrm>
          <a:prstGeom prst="rect">
            <a:avLst/>
          </a:prstGeom>
        </p:spPr>
      </p:pic>
      <p:sp>
        <p:nvSpPr>
          <p:cNvPr id="13" name="Стрелка вправо 12"/>
          <p:cNvSpPr/>
          <p:nvPr/>
        </p:nvSpPr>
        <p:spPr>
          <a:xfrm>
            <a:off x="906447" y="2148856"/>
            <a:ext cx="687482" cy="357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775789" y="2093771"/>
            <a:ext cx="687482" cy="357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8822" y="4329405"/>
            <a:ext cx="9281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появления 2-х листьев второго побега подкормить 100 кг/га аммиачной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селитры, поймав мерзлоталую или подсыхающую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20729" r="3878" b="15699"/>
          <a:stretch/>
        </p:blipFill>
        <p:spPr>
          <a:xfrm>
            <a:off x="6256127" y="846670"/>
            <a:ext cx="2602132" cy="3405763"/>
          </a:xfrm>
          <a:prstGeom prst="rect">
            <a:avLst/>
          </a:prstGeom>
        </p:spPr>
      </p:pic>
      <p:sp>
        <p:nvSpPr>
          <p:cNvPr id="17" name="Стрелка вправо 16"/>
          <p:cNvSpPr/>
          <p:nvPr/>
        </p:nvSpPr>
        <p:spPr>
          <a:xfrm>
            <a:off x="6077055" y="2276578"/>
            <a:ext cx="687482" cy="357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483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657137"/>
              </p:ext>
            </p:extLst>
          </p:nvPr>
        </p:nvGraphicFramePr>
        <p:xfrm>
          <a:off x="0" y="98493"/>
          <a:ext cx="9001129" cy="48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7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99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878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0494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18263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Индекс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Морфология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Морфология конуса нарастания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42783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23: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Сформировано три побега кущения (весна, 23 марта 2024 г 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Вегетативная фаза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Дифференциация конуса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нарастания. Закладка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члеников  колоса главного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побега и боковых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464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27: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Сформировано семь побегов кущения (весна, 2 апреля 2024 г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1-побег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5" t="3994" r="15818" b="28115"/>
          <a:stretch/>
        </p:blipFill>
        <p:spPr>
          <a:xfrm>
            <a:off x="3228230" y="2990812"/>
            <a:ext cx="1343769" cy="19036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4" t="38114" r="27391" b="17939"/>
          <a:stretch/>
        </p:blipFill>
        <p:spPr>
          <a:xfrm rot="10800000">
            <a:off x="4864498" y="3223357"/>
            <a:ext cx="1718017" cy="16711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t="45089" r="30007" b="19693"/>
          <a:stretch/>
        </p:blipFill>
        <p:spPr>
          <a:xfrm rot="5400000">
            <a:off x="7363166" y="3401005"/>
            <a:ext cx="1691718" cy="10825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716561" y="3096399"/>
            <a:ext cx="102925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ru-RU" sz="20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2-побег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2" t="41422" r="12872" b="17401"/>
          <a:stretch/>
        </p:blipFill>
        <p:spPr>
          <a:xfrm rot="16200000">
            <a:off x="2813494" y="959863"/>
            <a:ext cx="2197095" cy="15902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54399" y="544210"/>
            <a:ext cx="925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побег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3" t="42828" r="37757" b="30529"/>
          <a:stretch/>
        </p:blipFill>
        <p:spPr>
          <a:xfrm rot="10800000">
            <a:off x="7746302" y="810175"/>
            <a:ext cx="1188777" cy="101862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746302" y="1915225"/>
            <a:ext cx="1008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побег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t="40180" r="43846" b="34907"/>
          <a:stretch/>
        </p:blipFill>
        <p:spPr>
          <a:xfrm>
            <a:off x="4864498" y="1636952"/>
            <a:ext cx="1097281" cy="128138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618054" y="1750841"/>
            <a:ext cx="1008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побег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9" t="44215" r="37359" b="27892"/>
          <a:stretch/>
        </p:blipFill>
        <p:spPr>
          <a:xfrm rot="10800000">
            <a:off x="6681637" y="1750841"/>
            <a:ext cx="907605" cy="123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6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:\01_01_2024\Prezentacii\кашары_14_05_2024\IMG202405131619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28939" r="16967" b="23168"/>
          <a:stretch/>
        </p:blipFill>
        <p:spPr bwMode="auto">
          <a:xfrm>
            <a:off x="605521" y="307034"/>
            <a:ext cx="5256866" cy="455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23722" y="994983"/>
            <a:ext cx="3024529" cy="925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Лупа для просмотра состояния конуса нарастания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67604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164458"/>
              </p:ext>
            </p:extLst>
          </p:nvPr>
        </p:nvGraphicFramePr>
        <p:xfrm>
          <a:off x="66367" y="58995"/>
          <a:ext cx="8996517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03702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6"/>
          <p:cNvSpPr>
            <a:spLocks noChangeArrowheads="1"/>
          </p:cNvSpPr>
          <p:nvPr/>
        </p:nvSpPr>
        <p:spPr bwMode="auto">
          <a:xfrm>
            <a:off x="692934" y="403455"/>
            <a:ext cx="3374242" cy="436362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Ранневесенняя  азотная</a:t>
            </a:r>
            <a:endParaRPr lang="en-US" altLang="ru-RU" sz="20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9" name="AutoShape 6"/>
          <p:cNvSpPr>
            <a:spLocks noChangeArrowheads="1"/>
          </p:cNvSpPr>
          <p:nvPr/>
        </p:nvSpPr>
        <p:spPr bwMode="auto">
          <a:xfrm>
            <a:off x="2584449" y="1177925"/>
            <a:ext cx="2846388" cy="541338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70000"/>
              </a:lnSpc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 подсыхающей азотная</a:t>
            </a:r>
            <a:endParaRPr lang="en-US" altLang="ru-RU" sz="20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0" name="AutoShape 6"/>
          <p:cNvSpPr>
            <a:spLocks noChangeArrowheads="1"/>
          </p:cNvSpPr>
          <p:nvPr/>
        </p:nvSpPr>
        <p:spPr bwMode="auto">
          <a:xfrm>
            <a:off x="95251" y="1169989"/>
            <a:ext cx="2371725" cy="558658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70000"/>
              </a:lnSpc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 мерзлоталой азотная</a:t>
            </a:r>
            <a:endParaRPr lang="en-US" altLang="ru-RU" sz="20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869952" y="839817"/>
            <a:ext cx="411161" cy="33017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516314" y="839817"/>
            <a:ext cx="547687" cy="35239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AutoShape 6"/>
          <p:cNvSpPr>
            <a:spLocks noChangeArrowheads="1"/>
          </p:cNvSpPr>
          <p:nvPr/>
        </p:nvSpPr>
        <p:spPr bwMode="auto">
          <a:xfrm>
            <a:off x="117476" y="1863726"/>
            <a:ext cx="6002941" cy="85407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Азотная или Азотно-фосфорная в период кущения, конца кущения-начала выхода в трубку</a:t>
            </a:r>
            <a:endParaRPr lang="en-US" altLang="ru-RU" sz="20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4" name="AutoShape 6"/>
          <p:cNvSpPr>
            <a:spLocks noChangeArrowheads="1"/>
          </p:cNvSpPr>
          <p:nvPr/>
        </p:nvSpPr>
        <p:spPr bwMode="auto">
          <a:xfrm>
            <a:off x="34926" y="2943226"/>
            <a:ext cx="2232025" cy="366186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прикорневая</a:t>
            </a:r>
            <a:endParaRPr lang="en-US" altLang="ru-RU" sz="20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5" name="AutoShape 6"/>
          <p:cNvSpPr>
            <a:spLocks noChangeArrowheads="1"/>
          </p:cNvSpPr>
          <p:nvPr/>
        </p:nvSpPr>
        <p:spPr bwMode="auto">
          <a:xfrm>
            <a:off x="3081339" y="2946401"/>
            <a:ext cx="2232025" cy="363011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внекорневая</a:t>
            </a:r>
            <a:endParaRPr lang="en-US" altLang="ru-RU" sz="20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 flipH="1">
            <a:off x="1833563" y="2717801"/>
            <a:ext cx="495300" cy="22542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173539" y="2717801"/>
            <a:ext cx="460375" cy="25082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8" name="AutoShape 6"/>
          <p:cNvSpPr>
            <a:spLocks noChangeArrowheads="1"/>
          </p:cNvSpPr>
          <p:nvPr/>
        </p:nvSpPr>
        <p:spPr bwMode="auto">
          <a:xfrm>
            <a:off x="5313364" y="3492332"/>
            <a:ext cx="2643187" cy="1375090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70000"/>
              </a:lnSpc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В период от колошения до конца молочной спелости  азотная, внекорневая</a:t>
            </a:r>
            <a:endParaRPr lang="en-US" altLang="ru-RU" sz="20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9" name="AutoShape 6"/>
          <p:cNvSpPr>
            <a:spLocks noChangeArrowheads="1"/>
          </p:cNvSpPr>
          <p:nvPr/>
        </p:nvSpPr>
        <p:spPr bwMode="auto">
          <a:xfrm>
            <a:off x="58738" y="3432176"/>
            <a:ext cx="3321050" cy="1435246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70000"/>
              </a:lnSpc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Азотная или азотно-фосфорная (ЖКУ+ карбамид) в период от начала выхода в трубку до флагового листа, внекорневая</a:t>
            </a:r>
            <a:endParaRPr lang="en-US" altLang="ru-RU" sz="20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авая фигурная скобка 36"/>
          <p:cNvSpPr/>
          <p:nvPr/>
        </p:nvSpPr>
        <p:spPr>
          <a:xfrm rot="16200000">
            <a:off x="4013201" y="-3543300"/>
            <a:ext cx="107950" cy="7899400"/>
          </a:xfrm>
          <a:prstGeom prst="rightBrace">
            <a:avLst>
              <a:gd name="adj1" fmla="val 8333"/>
              <a:gd name="adj2" fmla="val 5144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Правая фигурная скобка 40"/>
          <p:cNvSpPr/>
          <p:nvPr/>
        </p:nvSpPr>
        <p:spPr>
          <a:xfrm>
            <a:off x="5465166" y="468171"/>
            <a:ext cx="134938" cy="1260475"/>
          </a:xfrm>
          <a:prstGeom prst="rightBrace">
            <a:avLst>
              <a:gd name="adj1" fmla="val 8333"/>
              <a:gd name="adj2" fmla="val 5104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Правая фигурная скобка 43"/>
          <p:cNvSpPr/>
          <p:nvPr/>
        </p:nvSpPr>
        <p:spPr>
          <a:xfrm>
            <a:off x="6154793" y="1785179"/>
            <a:ext cx="55563" cy="1328738"/>
          </a:xfrm>
          <a:prstGeom prst="rightBrace">
            <a:avLst>
              <a:gd name="adj1" fmla="val 8333"/>
              <a:gd name="adj2" fmla="val 5104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Правая фигурная скобка 45"/>
          <p:cNvSpPr/>
          <p:nvPr/>
        </p:nvSpPr>
        <p:spPr>
          <a:xfrm>
            <a:off x="3516314" y="3435351"/>
            <a:ext cx="34925" cy="1068388"/>
          </a:xfrm>
          <a:prstGeom prst="rightBrace">
            <a:avLst>
              <a:gd name="adj1" fmla="val 8333"/>
              <a:gd name="adj2" fmla="val 5104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Правая фигурная скобка 47"/>
          <p:cNvSpPr/>
          <p:nvPr/>
        </p:nvSpPr>
        <p:spPr>
          <a:xfrm>
            <a:off x="8031120" y="3532713"/>
            <a:ext cx="34925" cy="1100138"/>
          </a:xfrm>
          <a:prstGeom prst="rightBrace">
            <a:avLst>
              <a:gd name="adj1" fmla="val 8333"/>
              <a:gd name="adj2" fmla="val 5104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Правая фигурная скобка 49"/>
          <p:cNvSpPr/>
          <p:nvPr/>
        </p:nvSpPr>
        <p:spPr>
          <a:xfrm rot="16200000" flipH="1">
            <a:off x="3990181" y="1177131"/>
            <a:ext cx="34925" cy="7897812"/>
          </a:xfrm>
          <a:prstGeom prst="rightBrace">
            <a:avLst>
              <a:gd name="adj1" fmla="val 8333"/>
              <a:gd name="adj2" fmla="val 5144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842" name="TextBox 1"/>
          <p:cNvSpPr txBox="1">
            <a:spLocks noChangeArrowheads="1"/>
          </p:cNvSpPr>
          <p:nvPr/>
        </p:nvSpPr>
        <p:spPr bwMode="auto">
          <a:xfrm>
            <a:off x="5646739" y="639763"/>
            <a:ext cx="2715548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Спрашиваем у почвы</a:t>
            </a:r>
          </a:p>
        </p:txBody>
      </p:sp>
      <p:sp>
        <p:nvSpPr>
          <p:cNvPr id="34843" name="TextBox 27"/>
          <p:cNvSpPr txBox="1">
            <a:spLocks noChangeArrowheads="1"/>
          </p:cNvSpPr>
          <p:nvPr/>
        </p:nvSpPr>
        <p:spPr bwMode="auto">
          <a:xfrm>
            <a:off x="6120418" y="1944689"/>
            <a:ext cx="3023581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Спрашиваем у растения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-1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Стратегия подкормок в весенне-летний период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90317" y="1089026"/>
            <a:ext cx="2365776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Весеннее кущение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154176" y="2438217"/>
            <a:ext cx="300877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Начало выхода в трубку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51239" y="3309412"/>
            <a:ext cx="19328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Формирование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флагового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листа и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колоса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066045" y="3690367"/>
            <a:ext cx="109690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Образо-</a:t>
            </a:r>
          </a:p>
          <a:p>
            <a:pPr>
              <a:lnSpc>
                <a:spcPct val="75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вание </a:t>
            </a:r>
          </a:p>
          <a:p>
            <a:pPr>
              <a:lnSpc>
                <a:spcPct val="75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зерна</a:t>
            </a:r>
          </a:p>
        </p:txBody>
      </p:sp>
    </p:spTree>
    <p:extLst>
      <p:ext uri="{BB962C8B-B14F-4D97-AF65-F5344CB8AC3E}">
        <p14:creationId xmlns:p14="http://schemas.microsoft.com/office/powerpoint/2010/main" val="133131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-2571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Тактика  подкормок в весенне-летний период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125" y="461664"/>
            <a:ext cx="8836873" cy="490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Этап  С учетом запасов влаги определяем возможную урожайность на данном поле.</a:t>
            </a:r>
          </a:p>
          <a:p>
            <a:pPr>
              <a:lnSpc>
                <a:spcPct val="85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 Оцениваем возможности сорта</a:t>
            </a:r>
          </a:p>
          <a:p>
            <a:pPr>
              <a:lnSpc>
                <a:spcPct val="85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 Проводим инвентаризацию посевов, подсчитываем количества растений и побегов</a:t>
            </a:r>
          </a:p>
          <a:p>
            <a:pPr>
              <a:lnSpc>
                <a:spcPct val="85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1.3. Рассчитываем необходимое количество побегов к концу кущения и количество продуктивных стеблей исходя из возможной урожайности</a:t>
            </a:r>
          </a:p>
          <a:p>
            <a:pPr>
              <a:lnSpc>
                <a:spcPct val="85000"/>
              </a:lnSpc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Этап. Рассчитываем дозы азота исходя из состояния растений.</a:t>
            </a:r>
          </a:p>
          <a:p>
            <a:pPr>
              <a:lnSpc>
                <a:spcPct val="85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 Оцениваем содержание и распределение нитратного азота и рассчитываем дозу . Тактика разная в зависимости от состояния посевов.</a:t>
            </a:r>
          </a:p>
          <a:p>
            <a:pPr>
              <a:lnSpc>
                <a:spcPct val="80000"/>
              </a:lnSpc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Этап. В фазу ВВСН – 23-25</a:t>
            </a:r>
            <a:r>
              <a:rPr lang="en-US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Середина кущения: Проводим листовую диагностику.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Подкормка в начале выхода в трубку</a:t>
            </a:r>
            <a:endParaRPr lang="ru-RU" altLang="ru-RU" sz="10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Этап. В фазу ВВСН – 33</a:t>
            </a:r>
            <a:r>
              <a:rPr lang="en-US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Стадия 3-го узла: Третий узел виден, расстояние от 2-го узла 2 см.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Оцениваем необходимость подкормки по флаговому листу.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85000"/>
              </a:lnSpc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Этап. В фазу </a:t>
            </a:r>
            <a:r>
              <a:rPr lang="ru-RU" alt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ВВСН – 58-59</a:t>
            </a:r>
            <a:r>
              <a:rPr lang="en-US" alt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58: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Появление 80 % соцветия 59: Конец колошения: Полное появление соцветия. Колос или метелка полностью видны.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Подкормка до конца молочной спелости.</a:t>
            </a:r>
          </a:p>
        </p:txBody>
      </p:sp>
    </p:spTree>
    <p:extLst>
      <p:ext uri="{BB962C8B-B14F-4D97-AF65-F5344CB8AC3E}">
        <p14:creationId xmlns:p14="http://schemas.microsoft.com/office/powerpoint/2010/main" val="1496707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7314"/>
            <a:ext cx="921839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Этап  С учетом запасов влаги определяем возможную урожайность на данном поле.</a:t>
            </a:r>
          </a:p>
          <a:p>
            <a:pPr>
              <a:lnSpc>
                <a:spcPct val="8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 Оцениваем возможности сорта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803" y="3123901"/>
            <a:ext cx="9143026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 Проводим инвентаризацию посевов, подсчитываем количества растений и побегов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371" y="1042784"/>
            <a:ext cx="9143026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Еланчик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Среднеспелый, крупноколосый, формирует не более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400-660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продуктивных стеблей, приоритет отдать подкормке в фазу ВВСН 31-32.</a:t>
            </a:r>
          </a:p>
          <a:p>
            <a:pPr>
              <a:lnSpc>
                <a:spcPct val="8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Рекомендуемая норма высева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3,5-4 млн. шт.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га. </a:t>
            </a:r>
          </a:p>
          <a:p>
            <a:pPr>
              <a:lnSpc>
                <a:spcPct val="8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урожайность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ц/га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максимальная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 ц/га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Колос средней плотности (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члеников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10 см стержня). </a:t>
            </a:r>
          </a:p>
          <a:p>
            <a:pPr>
              <a:lnSpc>
                <a:spcPct val="8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 1000 зерен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38-49 г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7803" y="3831152"/>
            <a:ext cx="9073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Норма высева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3,5 млн. штук /га</a:t>
            </a:r>
          </a:p>
          <a:p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Всхожесть 90% - 3,6 млн. штук /га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315 растений на 1 м</a:t>
            </a:r>
            <a:r>
              <a:rPr lang="ru-RU" altLang="ru-RU" sz="24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Фаза 2-3 листа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сформировано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315 побегов на 1 м</a:t>
            </a:r>
            <a:r>
              <a:rPr lang="ru-RU" altLang="ru-RU" sz="24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86462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947" y="1070451"/>
            <a:ext cx="910405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Исходя их характеристик сорта планируем Масса 1000 зерен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38 г,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 колосков в колосе  по 2 зерна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Всего зерен в колосе = 16*2 =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Масса зерен в колосе (</a:t>
            </a:r>
            <a:r>
              <a:rPr lang="en-US" altLang="ru-RU" sz="2400" b="1" dirty="0">
                <a:latin typeface="Times New Roman" pitchFamily="18" charset="0"/>
                <a:cs typeface="Times New Roman" pitchFamily="18" charset="0"/>
              </a:rPr>
              <a:t>m)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= 32*38/1000 =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1,216 г</a:t>
            </a:r>
          </a:p>
          <a:p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Планируемая урожайность определяется по формуле</a:t>
            </a:r>
          </a:p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У = К*</a:t>
            </a:r>
            <a:r>
              <a:rPr lang="en-US" altLang="ru-RU" sz="2400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/10 для перевода ц/га</a:t>
            </a:r>
            <a:r>
              <a:rPr lang="en-US" alt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К – количество продуктивных побегов</a:t>
            </a:r>
          </a:p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К = У/</a:t>
            </a:r>
            <a:r>
              <a:rPr lang="en-US" altLang="ru-RU" sz="2400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*10 = 50/1,216*10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= 411 побега с колосом,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которые составляют 60-66% от общего числа побегов</a:t>
            </a:r>
          </a:p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Общее количество побегов к концу кущения должно быть 411*100/60 =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685 побегов.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1.3. Рассчитываем необходимое количество побегов к концу кущения и количество продуктивных стеблей исходя из возможной урожайности 50 ц/га</a:t>
            </a:r>
          </a:p>
        </p:txBody>
      </p:sp>
    </p:spTree>
    <p:extLst>
      <p:ext uri="{BB962C8B-B14F-4D97-AF65-F5344CB8AC3E}">
        <p14:creationId xmlns:p14="http://schemas.microsoft.com/office/powerpoint/2010/main" val="703385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40148" y="0"/>
            <a:ext cx="620385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Этап. Рассчитываем дозы азота исходя из состояния растений.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867256" y="549165"/>
            <a:ext cx="6159583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Для урожайности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50 ц/га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нужно сформировать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685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побегов, на данный момент сформировано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315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побегов,   не хватает дополнительно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370</a:t>
            </a:r>
            <a:r>
              <a:rPr lang="ru-RU" alt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побегов</a:t>
            </a:r>
            <a:r>
              <a:rPr lang="ru-RU" alt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29132" y="1246975"/>
            <a:ext cx="63705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 Оцениваем содержание и распределение нитратного азота и рассчитываем дозу </a:t>
            </a:r>
          </a:p>
        </p:txBody>
      </p:sp>
      <p:sp>
        <p:nvSpPr>
          <p:cNvPr id="9" name="Прямоугольник 22"/>
          <p:cNvSpPr>
            <a:spLocks noChangeArrowheads="1"/>
          </p:cNvSpPr>
          <p:nvPr/>
        </p:nvSpPr>
        <p:spPr bwMode="auto">
          <a:xfrm>
            <a:off x="3755306" y="2116120"/>
            <a:ext cx="4919465" cy="55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слое 0-40 см 18 кг/га нитратного азота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потребность в азоте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 = 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- 16 =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77 кг/га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84170" y="2571899"/>
            <a:ext cx="6246055" cy="355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Узел кущение не сформирован, определить сахара нельзя</a:t>
            </a:r>
            <a:endParaRPr lang="ru-RU" alt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2940148" y="2899836"/>
            <a:ext cx="5852993" cy="535907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1-ая подкормка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мерзлоталая  или  поверхностная с заделкой</a:t>
            </a:r>
            <a:endParaRPr lang="en-US" altLang="ru-RU" sz="20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22"/>
          <p:cNvSpPr>
            <a:spLocks noChangeArrowheads="1"/>
          </p:cNvSpPr>
          <p:nvPr/>
        </p:nvSpPr>
        <p:spPr bwMode="auto">
          <a:xfrm>
            <a:off x="4685809" y="3435743"/>
            <a:ext cx="3885448" cy="377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eaLnBrk="1" hangingPunct="1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Кормим дозой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 кг/га в д. в</a:t>
            </a:r>
            <a:r>
              <a:rPr lang="ru-RU" alt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310522" y="3781990"/>
            <a:ext cx="683347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аммиачная селитра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en-US" sz="2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0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= 34 кг/га или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 кг /га в физическом весе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85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аботает на формирование дополнительных побегов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170" y="1857110"/>
            <a:ext cx="6013801" cy="28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19128" y="1555082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0-40см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78095" y="1549333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0-100см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9" t="50000" r="22012" b="10470"/>
          <a:stretch/>
        </p:blipFill>
        <p:spPr>
          <a:xfrm>
            <a:off x="1619745" y="76179"/>
            <a:ext cx="1213133" cy="11707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739" y="3669494"/>
            <a:ext cx="222520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70000"/>
              </a:lnSpc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ВВСН - 14</a:t>
            </a:r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Стадия 4-го листа. </a:t>
            </a:r>
          </a:p>
          <a:p>
            <a:pPr algn="just">
              <a:lnSpc>
                <a:spcPct val="70000"/>
              </a:lnSpc>
              <a:defRPr/>
            </a:pPr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лист развернут. Показалось острие пятого листа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3" t="6791" r="7882" b="2160"/>
          <a:stretch/>
        </p:blipFill>
        <p:spPr>
          <a:xfrm rot="10800000">
            <a:off x="0" y="76179"/>
            <a:ext cx="1613784" cy="346805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0" t="19069" r="29219" b="26412"/>
          <a:stretch/>
        </p:blipFill>
        <p:spPr>
          <a:xfrm rot="10800000">
            <a:off x="1669734" y="1815518"/>
            <a:ext cx="1197522" cy="119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8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2984167" y="284206"/>
            <a:ext cx="6159831" cy="1714964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>
              <a:lnSpc>
                <a:spcPct val="70000"/>
              </a:lnSpc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Если запасы влаги и фосфора в почве достаточные, повторная поверхностная подкормка с заделкой 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при появлении 2-х побегов кущения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начинается вытягивание конуса нарастания и закладка члеников колоса</a:t>
            </a: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 eaLnBrk="1" hangingPunct="1">
              <a:lnSpc>
                <a:spcPct val="70000"/>
              </a:lnSpc>
            </a:pPr>
            <a:endParaRPr lang="ru-RU" altLang="ru-RU" sz="20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70000"/>
              </a:lnSpc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ru-RU" sz="20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77871" y="2171640"/>
            <a:ext cx="36402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Кормим дозой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40 кг/га в д. в</a:t>
            </a:r>
            <a:r>
              <a:rPr lang="ru-RU" alt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24774" y="2744221"/>
            <a:ext cx="5678619" cy="1606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аммиачная селитра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en-US" sz="2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0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= 40 кг/га или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118 кг /га в физическом весе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70000"/>
              </a:lnSpc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7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Учитывая особенности сорта, важно создать условия для формирования продуктивных побегов и нужного числа члеников в колосе, в нашем случае 16.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75665" y="4451910"/>
            <a:ext cx="63650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 главном побеге должно быть не менее 4-х листьев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на втором 3 листа </a:t>
            </a:r>
            <a:endParaRPr lang="ru-RU" sz="20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0"/>
          <a:stretch/>
        </p:blipFill>
        <p:spPr bwMode="auto">
          <a:xfrm>
            <a:off x="0" y="185941"/>
            <a:ext cx="2882477" cy="245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70" y="2790491"/>
            <a:ext cx="28501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anose="02020603050405020304" pitchFamily="18" charset="0"/>
              </a:rPr>
              <a:t>ВВСН - 22: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Появляется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второй побег  кущения</a:t>
            </a:r>
          </a:p>
          <a:p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3" t="50416" r="18654" b="7905"/>
          <a:stretch/>
        </p:blipFill>
        <p:spPr>
          <a:xfrm rot="5400000">
            <a:off x="221211" y="3676791"/>
            <a:ext cx="1540412" cy="107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0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2"/>
          <p:cNvSpPr>
            <a:spLocks noChangeArrowheads="1"/>
          </p:cNvSpPr>
          <p:nvPr/>
        </p:nvSpPr>
        <p:spPr bwMode="auto">
          <a:xfrm>
            <a:off x="2940148" y="0"/>
            <a:ext cx="5604025" cy="59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3. Этап. В фазу ВВСН – 23</a:t>
            </a:r>
            <a:r>
              <a:rPr lang="en-US" altLang="ru-RU" sz="20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Середина кущения: Проводим листовую диагностику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804037"/>
              </p:ext>
            </p:extLst>
          </p:nvPr>
        </p:nvGraphicFramePr>
        <p:xfrm>
          <a:off x="2940148" y="658945"/>
          <a:ext cx="2996418" cy="2562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2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092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49567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Азот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Фосфор</a:t>
                      </a:r>
                      <a:r>
                        <a:rPr lang="ru-RU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P)%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2133"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оптимальные значения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4.5-5.5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0.40-0.55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64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64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необходимо внести, кг/га</a:t>
                      </a:r>
                    </a:p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д.в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035040" y="578199"/>
            <a:ext cx="3022724" cy="449263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5000"/>
              </a:lnSpc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2000" b="1" dirty="0" err="1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подкормка</a:t>
            </a:r>
            <a:endParaRPr lang="en-US" altLang="ru-RU" sz="20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64701" y="1214174"/>
            <a:ext cx="3163401" cy="2037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 внесения  -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ВВСН – 30- 31- 32</a:t>
            </a:r>
            <a:r>
              <a:rPr lang="en-US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1-го узла: Первый узел виден на поверхности земли, расстояние от узла кущения 1 см. Стадия 2-го узла: Второй узел виден, расстояние от 1-го узла на 2 см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91507" y="3474286"/>
            <a:ext cx="533074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удобрения – </a:t>
            </a:r>
          </a:p>
          <a:p>
            <a:pPr>
              <a:lnSpc>
                <a:spcPct val="70000"/>
              </a:lnSpc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КАС-32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дозами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 baseline="-25000" dirty="0"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 кг/га (76 л/га)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 разбавлении 1:2, мелкокапельном внесении, при температуре не выше 19 °С, влажности воздуха не ниже 54 %. </a:t>
            </a:r>
          </a:p>
          <a:p>
            <a:pPr>
              <a:lnSpc>
                <a:spcPct val="70000"/>
              </a:lnSpc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Через 5-7 дней провести подкормку </a:t>
            </a:r>
          </a:p>
          <a:p>
            <a:pPr>
              <a:lnSpc>
                <a:spcPct val="70000"/>
              </a:lnSpc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ЖКУ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(11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:37)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дозами Р</a:t>
            </a:r>
            <a:r>
              <a:rPr lang="ru-RU" sz="20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0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кг/га (36-38 л/га), 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72985" y="3122742"/>
            <a:ext cx="145511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Позволяет </a:t>
            </a:r>
          </a:p>
          <a:p>
            <a:pPr>
              <a:lnSpc>
                <a:spcPct val="75000"/>
              </a:lnSpc>
            </a:pPr>
            <a:r>
              <a:rPr lang="ru-RU" sz="20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увеличить число колосков в колосе и число цветков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96"/>
          <a:stretch/>
        </p:blipFill>
        <p:spPr bwMode="auto">
          <a:xfrm>
            <a:off x="201015" y="118799"/>
            <a:ext cx="2719387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88099" y="2314257"/>
            <a:ext cx="19520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sz="2000" b="1" dirty="0">
                <a:latin typeface="Times New Roman" pitchFamily="18" charset="0"/>
                <a:cs typeface="Times New Roman" panose="02020603050405020304" pitchFamily="18" charset="0"/>
              </a:rPr>
              <a:t>ВВСН – 23-25: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Появляется третий - пятый побег</a:t>
            </a:r>
          </a:p>
          <a:p>
            <a:pPr>
              <a:lnSpc>
                <a:spcPct val="7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кущения</a:t>
            </a:r>
          </a:p>
          <a:p>
            <a:pPr>
              <a:lnSpc>
                <a:spcPct val="7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Проходит </a:t>
            </a:r>
          </a:p>
          <a:p>
            <a:pPr>
              <a:lnSpc>
                <a:spcPct val="7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около</a:t>
            </a:r>
          </a:p>
          <a:p>
            <a:pPr>
              <a:lnSpc>
                <a:spcPct val="7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2-х недель</a:t>
            </a:r>
          </a:p>
          <a:p>
            <a:pPr>
              <a:lnSpc>
                <a:spcPct val="70000"/>
              </a:lnSpc>
            </a:pPr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0" t="43353" r="19357" b="18299"/>
          <a:stretch/>
        </p:blipFill>
        <p:spPr>
          <a:xfrm rot="5400000">
            <a:off x="-452103" y="3003621"/>
            <a:ext cx="2002055" cy="93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2"/>
          <p:cNvSpPr>
            <a:spLocks noChangeArrowheads="1"/>
          </p:cNvSpPr>
          <p:nvPr/>
        </p:nvSpPr>
        <p:spPr bwMode="auto">
          <a:xfrm>
            <a:off x="2940149" y="0"/>
            <a:ext cx="6203852" cy="53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4. Этап. В фазу ВВСН – 33</a:t>
            </a:r>
            <a:r>
              <a:rPr lang="en-US" altLang="ru-RU" sz="20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Стадия 3-го узла: Третий узел виден, расстояние от 2-го узла 2 см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40151" y="520917"/>
            <a:ext cx="6203850" cy="52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Проводим подсчет количества продуктивных </a:t>
            </a:r>
          </a:p>
          <a:p>
            <a:pPr>
              <a:lnSpc>
                <a:spcPct val="70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побегов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40152" y="932539"/>
            <a:ext cx="6203849" cy="52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Если оно соответствует 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411 продуктивных побегов , 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первая и вторая подкормки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сработали хорошо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97011" y="1485476"/>
            <a:ext cx="609012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Если нет,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в эту же фазу проводим листовую </a:t>
            </a:r>
          </a:p>
          <a:p>
            <a:pPr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диагностику (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третий и четвертый лист, считая снизу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164478"/>
              </p:ext>
            </p:extLst>
          </p:nvPr>
        </p:nvGraphicFramePr>
        <p:xfrm>
          <a:off x="3072559" y="2039474"/>
          <a:ext cx="2969516" cy="2147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88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43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62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16822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Азот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Фосфор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P)%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2755"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оптимальные значения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3.5-4.5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0.40-0.50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6459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6459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необходимо внести, кг/га в д.в.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64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159525" y="2167048"/>
            <a:ext cx="2927614" cy="2111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2000"/>
              </a:lnSpc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 внесения 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</a:p>
          <a:p>
            <a:pPr>
              <a:lnSpc>
                <a:spcPct val="82000"/>
              </a:lnSpc>
            </a:pP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ВВСН – 39</a:t>
            </a:r>
            <a:r>
              <a:rPr lang="en-US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Стадия </a:t>
            </a:r>
          </a:p>
          <a:p>
            <a:pPr>
              <a:lnSpc>
                <a:spcPct val="82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лигулы (листового </a:t>
            </a:r>
          </a:p>
          <a:p>
            <a:pPr>
              <a:lnSpc>
                <a:spcPct val="82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язычка): лигула </a:t>
            </a:r>
          </a:p>
          <a:p>
            <a:pPr>
              <a:lnSpc>
                <a:spcPct val="82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флагового листа видна, флаговый </a:t>
            </a:r>
          </a:p>
          <a:p>
            <a:pPr>
              <a:lnSpc>
                <a:spcPct val="82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лист полностью </a:t>
            </a:r>
          </a:p>
          <a:p>
            <a:pPr>
              <a:lnSpc>
                <a:spcPct val="82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97010" y="4282682"/>
            <a:ext cx="588566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75"/>
              </a:lnSpc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удобрения –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Карбамид </a:t>
            </a:r>
            <a:r>
              <a:rPr lang="ru-RU" sz="20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46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58 кг /га в физ. весе  - 15% раствор, в теплой воде – 380 л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8475" y="4798457"/>
            <a:ext cx="55004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Позволяет  увеличить число зерен в колоске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5" y="96976"/>
            <a:ext cx="2841674" cy="454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420837" y="932539"/>
            <a:ext cx="36576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43243" y="1485476"/>
            <a:ext cx="36576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938997" y="785637"/>
            <a:ext cx="36576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431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2"/>
          <p:cNvSpPr>
            <a:spLocks noChangeArrowheads="1"/>
          </p:cNvSpPr>
          <p:nvPr/>
        </p:nvSpPr>
        <p:spPr bwMode="auto">
          <a:xfrm>
            <a:off x="2940148" y="0"/>
            <a:ext cx="6203852" cy="85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5 Этап. В фазу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ВВСН – 58-59</a:t>
            </a:r>
            <a:r>
              <a:rPr lang="en-US" altLang="ru-RU" sz="1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58: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Появление 80 % соцветия 59: Конец колошения: Полное появление соцветия. Колос или метелка полностью видны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40148" y="854078"/>
            <a:ext cx="620385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Проводим подсчет количества колосков в колосе и листовую диагностику.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два здоровых листа под </a:t>
            </a:r>
          </a:p>
          <a:p>
            <a:pPr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флаговым, флаговый не берем)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480015"/>
              </p:ext>
            </p:extLst>
          </p:nvPr>
        </p:nvGraphicFramePr>
        <p:xfrm>
          <a:off x="2940148" y="1640395"/>
          <a:ext cx="3158196" cy="1862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39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04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637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16822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Азот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Фосфор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P)%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2755"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оптимальные значения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3.0-4.0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0.30-0.44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6459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6459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необходимо внести, кг/га в д.в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64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526969" y="1512363"/>
            <a:ext cx="2255837" cy="44767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500" b="1" dirty="0" err="1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подкормка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46372" y="2141719"/>
            <a:ext cx="261703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 внесения  до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ВВСН – 71- 77</a:t>
            </a:r>
            <a:r>
              <a:rPr lang="en-US" altLang="ru-RU" sz="20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Образование зерен.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Поздняя молочная спелость.                                        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40148" y="3679243"/>
            <a:ext cx="6203852" cy="951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75"/>
              </a:lnSpc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удобрения –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Карбамид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46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43 кг/га в физ. весе,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10% раствор, в теплой воде 400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лучше в два приема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63307" y="4714097"/>
            <a:ext cx="5500467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Работает на массу 1000 зерен и качество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0"/>
          <a:stretch/>
        </p:blipFill>
        <p:spPr bwMode="auto">
          <a:xfrm>
            <a:off x="135838" y="240639"/>
            <a:ext cx="2804310" cy="450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78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186" y="5750"/>
            <a:ext cx="5135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Морозовск              январь 2025 года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25726" t="34108" r="41716" b="33333"/>
          <a:stretch/>
        </p:blipFill>
        <p:spPr bwMode="auto">
          <a:xfrm>
            <a:off x="169606" y="467415"/>
            <a:ext cx="8760541" cy="4502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2217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263357"/>
              </p:ext>
            </p:extLst>
          </p:nvPr>
        </p:nvGraphicFramePr>
        <p:xfrm>
          <a:off x="73741" y="792624"/>
          <a:ext cx="9003892" cy="4249799"/>
        </p:xfrm>
        <a:graphic>
          <a:graphicData uri="http://schemas.openxmlformats.org/drawingml/2006/table">
            <a:tbl>
              <a:tblPr/>
              <a:tblGrid>
                <a:gridCol w="17647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387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785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437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437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6437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6437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6437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2088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Показатель/год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041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Морозовск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за календарный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78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с/х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52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период с марта по август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87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38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 от общего количества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898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Белая Калитва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за календарный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28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с/х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40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период с марта по август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85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 от общего количества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2944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Цимлянск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за календарный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28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с/х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28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период с марта по август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5456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 от общего количества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3742" y="4597"/>
            <a:ext cx="90112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количества осадков в разные периоды с 2020 по 2024 годы</a:t>
            </a:r>
          </a:p>
          <a:p>
            <a:pPr lvl="0" algn="ctr"/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метеостанциям Северо-восточной зоны</a:t>
            </a:r>
          </a:p>
        </p:txBody>
      </p:sp>
    </p:spTree>
    <p:extLst>
      <p:ext uri="{BB962C8B-B14F-4D97-AF65-F5344CB8AC3E}">
        <p14:creationId xmlns:p14="http://schemas.microsoft.com/office/powerpoint/2010/main" val="1327008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Стратегия ранневесенних подкормок на озимой пшенице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0176" y="440531"/>
            <a:ext cx="8745538" cy="6477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Отслеживать изменение температурного режима путем анализа прогнозов на разных Интернет ресурсах.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1789" y="1443844"/>
            <a:ext cx="8353425" cy="105727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По разным предшественникам  и на разных элементах рельефа, провести определение запасов продуктивной влаги и нитратного азота до глубины 100 см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84264" y="2802338"/>
            <a:ext cx="7056437" cy="67508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Провести инвентаризацию посевов, определив густоту стояния растений и степень их развития</a:t>
            </a:r>
            <a:endParaRPr lang="ru-RU" alt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5882" y="3792616"/>
            <a:ext cx="6553200" cy="103260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По картограммам агрохимического обследования определить обеспеченность полей подвижным фосфором</a:t>
            </a:r>
          </a:p>
        </p:txBody>
      </p:sp>
    </p:spTree>
    <p:extLst>
      <p:ext uri="{BB962C8B-B14F-4D97-AF65-F5344CB8AC3E}">
        <p14:creationId xmlns:p14="http://schemas.microsoft.com/office/powerpoint/2010/main" val="23293256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/>
          <p:cNvSpPr txBox="1">
            <a:spLocks noChangeArrowheads="1"/>
          </p:cNvSpPr>
          <p:nvPr/>
        </p:nvSpPr>
        <p:spPr bwMode="auto">
          <a:xfrm>
            <a:off x="57152" y="1191"/>
            <a:ext cx="9086848" cy="61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Тактика агрохимических работы на посевах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озимой пшеницы в весенний период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151" y="627460"/>
            <a:ext cx="9086849" cy="58578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Ранневесенняя подкормка аммиачной селитрой 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более 30 кг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га 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посевах 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4-листа и начало кущения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152" y="1364456"/>
            <a:ext cx="9086847" cy="12099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Подкормка расчетной дозой любыми формами азотных удобрений по подсыхающей, с обязательной заделкой 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всех посевах с 3 побегами.</a:t>
            </a:r>
          </a:p>
          <a:p>
            <a:pPr algn="ctr">
              <a:lnSpc>
                <a:spcPct val="80000"/>
              </a:lnSpc>
              <a:defRPr/>
            </a:pPr>
            <a:endParaRPr lang="ru-RU" altLang="ru-RU" sz="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alt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с пестицидами</a:t>
            </a:r>
            <a:r>
              <a:rPr lang="en-US" alt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Cu,</a:t>
            </a:r>
            <a:r>
              <a:rPr lang="ru-RU" alt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altLang="ru-RU" sz="2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Zn</a:t>
            </a:r>
            <a:r>
              <a:rPr lang="ru-RU" altLang="ru-RU" sz="2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 + стимуляторы роста +</a:t>
            </a:r>
            <a:r>
              <a:rPr lang="ru-RU" altLang="ru-RU" sz="22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гуматы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4063" y="2690447"/>
            <a:ext cx="7893050" cy="3786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Подкормки по результатам листовых диагностик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6159" y="3304222"/>
            <a:ext cx="8881232" cy="59531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 2. КАС и (или) ЖКУ период конец кущения- выход в трубку  + </a:t>
            </a:r>
            <a:r>
              <a:rPr lang="ru-RU" alt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2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ru-RU" sz="2200" b="1" dirty="0" err="1">
                <a:solidFill>
                  <a:srgbClr val="FF0000"/>
                </a:solidFill>
                <a:latin typeface="Times New Roman" pitchFamily="18" charset="0"/>
              </a:rPr>
              <a:t>Mn</a:t>
            </a:r>
            <a:r>
              <a:rPr lang="en-US" altLang="ru-RU" sz="2200" b="1" dirty="0">
                <a:solidFill>
                  <a:srgbClr val="FF0000"/>
                </a:solidFill>
                <a:latin typeface="Times New Roman" pitchFamily="18" charset="0"/>
              </a:rPr>
              <a:t>,</a:t>
            </a:r>
            <a:r>
              <a:rPr lang="ru-RU" altLang="ru-RU" sz="2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ru-RU" sz="2200" b="1" dirty="0">
                <a:solidFill>
                  <a:srgbClr val="FF0000"/>
                </a:solidFill>
                <a:latin typeface="Times New Roman" pitchFamily="18" charset="0"/>
              </a:rPr>
              <a:t>Cu</a:t>
            </a:r>
            <a:r>
              <a:rPr lang="ru-RU" altLang="ru-RU" sz="2200" b="1" dirty="0">
                <a:solidFill>
                  <a:srgbClr val="FF0000"/>
                </a:solidFill>
                <a:latin typeface="Times New Roman" pitchFamily="18" charset="0"/>
              </a:rPr>
              <a:t>) </a:t>
            </a:r>
            <a:r>
              <a:rPr lang="ru-RU" altLang="ru-RU" sz="2200" b="1" dirty="0" err="1">
                <a:solidFill>
                  <a:srgbClr val="FF0000"/>
                </a:solidFill>
                <a:latin typeface="Times New Roman" pitchFamily="18" charset="0"/>
              </a:rPr>
              <a:t>гуматы</a:t>
            </a:r>
            <a:r>
              <a:rPr lang="ru-RU" altLang="ru-RU" sz="2200" b="1" dirty="0">
                <a:solidFill>
                  <a:srgbClr val="FF0000"/>
                </a:solidFill>
                <a:latin typeface="Times New Roman" pitchFamily="18" charset="0"/>
              </a:rPr>
              <a:t>. стимуляторы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6159" y="4044553"/>
            <a:ext cx="8881232" cy="43219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3. Карбамид </a:t>
            </a:r>
            <a:r>
              <a:rPr lang="ru-RU" alt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фазу флагового листа </a:t>
            </a: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(по необходимости)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6159" y="4541043"/>
            <a:ext cx="8881232" cy="59531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 4. Карбамид  </a:t>
            </a:r>
            <a:r>
              <a:rPr lang="ru-RU" alt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ближе к наливу до конца молочной спелости  </a:t>
            </a: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ru-RU" altLang="ru-RU" sz="2200" b="1" dirty="0">
                <a:latin typeface="Times New Roman" pitchFamily="18" charset="0"/>
              </a:rPr>
              <a:t>Со </a:t>
            </a:r>
            <a:endParaRPr lang="ru-RU" alt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6564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59207" y="-30377"/>
            <a:ext cx="5316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Морозовск              февраль 2025 года</a:t>
            </a:r>
          </a:p>
        </p:txBody>
      </p:sp>
      <p:pic>
        <p:nvPicPr>
          <p:cNvPr id="16" name="Рисунок 15"/>
          <p:cNvPicPr/>
          <p:nvPr/>
        </p:nvPicPr>
        <p:blipFill rotWithShape="1">
          <a:blip r:embed="rId2"/>
          <a:srcRect l="26019" t="28682" r="41861" b="38760"/>
          <a:stretch/>
        </p:blipFill>
        <p:spPr bwMode="auto">
          <a:xfrm>
            <a:off x="182091" y="431288"/>
            <a:ext cx="8770180" cy="45094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55523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59207" y="-30377"/>
            <a:ext cx="4815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Морозовск              март 2025 года</a:t>
            </a:r>
          </a:p>
        </p:txBody>
      </p:sp>
      <p:pic>
        <p:nvPicPr>
          <p:cNvPr id="28" name="Рисунок 27"/>
          <p:cNvPicPr/>
          <p:nvPr/>
        </p:nvPicPr>
        <p:blipFill rotWithShape="1">
          <a:blip r:embed="rId2"/>
          <a:srcRect l="25728" t="25396" r="41664" b="42377"/>
          <a:stretch/>
        </p:blipFill>
        <p:spPr bwMode="auto">
          <a:xfrm>
            <a:off x="176981" y="431289"/>
            <a:ext cx="8782664" cy="44872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50147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9207" y="-30377"/>
            <a:ext cx="5107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Морозовск              апрель 2025 года</a:t>
            </a:r>
          </a:p>
        </p:txBody>
      </p:sp>
      <p:pic>
        <p:nvPicPr>
          <p:cNvPr id="15" name="Рисунок 14"/>
          <p:cNvPicPr/>
          <p:nvPr/>
        </p:nvPicPr>
        <p:blipFill rotWithShape="1">
          <a:blip r:embed="rId2"/>
          <a:srcRect l="25727" t="37985" r="41715" b="29715"/>
          <a:stretch/>
        </p:blipFill>
        <p:spPr bwMode="auto">
          <a:xfrm>
            <a:off x="206477" y="431288"/>
            <a:ext cx="8731046" cy="45536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62585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66618" y="766065"/>
            <a:ext cx="4844052" cy="391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82544" y="982044"/>
            <a:ext cx="4844050" cy="347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156" y="1988346"/>
            <a:ext cx="2349982" cy="207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-63699"/>
            <a:ext cx="2843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влага, мм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2989" y="-73740"/>
            <a:ext cx="2521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Нитратный азот, кг/га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36277" y="-59672"/>
            <a:ext cx="3230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января, Аксайский район</a:t>
            </a:r>
          </a:p>
        </p:txBody>
      </p:sp>
    </p:spTree>
    <p:extLst>
      <p:ext uri="{BB962C8B-B14F-4D97-AF65-F5344CB8AC3E}">
        <p14:creationId xmlns:p14="http://schemas.microsoft.com/office/powerpoint/2010/main" val="36384304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15616" y="420291"/>
            <a:ext cx="7143750" cy="857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1169752" y="632222"/>
            <a:ext cx="7035477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ru-RU" altLang="ru-RU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</a:t>
            </a:r>
          </a:p>
        </p:txBody>
      </p:sp>
      <p:pic>
        <p:nvPicPr>
          <p:cNvPr id="34820" name="Рисунок 3" descr="qr_t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75" y="1357312"/>
            <a:ext cx="3239691" cy="290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500062" y="1714500"/>
            <a:ext cx="2761140" cy="42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435" tIns="25718" rIns="51435" bIns="25718">
            <a:spAutoFit/>
          </a:bodyPr>
          <a:lstStyle/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Тел. 8 905 450 38 14</a:t>
            </a:r>
          </a:p>
        </p:txBody>
      </p:sp>
      <p:sp>
        <p:nvSpPr>
          <p:cNvPr id="34822" name="Прямоугольник 4"/>
          <p:cNvSpPr>
            <a:spLocks noChangeArrowheads="1"/>
          </p:cNvSpPr>
          <p:nvPr/>
        </p:nvSpPr>
        <p:spPr bwMode="auto">
          <a:xfrm>
            <a:off x="500063" y="2500313"/>
            <a:ext cx="3976088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altLang="ru-RU" sz="2400" b="1" dirty="0"/>
              <a:t>https://don-plodorodie.ru/</a:t>
            </a:r>
            <a:endParaRPr lang="ru-RU" altLang="ru-RU" sz="2400" b="1" dirty="0"/>
          </a:p>
        </p:txBody>
      </p:sp>
      <p:sp>
        <p:nvSpPr>
          <p:cNvPr id="34823" name="Прямоугольник 2"/>
          <p:cNvSpPr>
            <a:spLocks noChangeArrowheads="1"/>
          </p:cNvSpPr>
          <p:nvPr/>
        </p:nvSpPr>
        <p:spPr bwMode="auto">
          <a:xfrm>
            <a:off x="500063" y="3214688"/>
            <a:ext cx="4309513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altLang="ru-RU" sz="1800" b="1" dirty="0"/>
              <a:t>E-mail: </a:t>
            </a:r>
            <a:r>
              <a:rPr lang="en-US" altLang="ru-RU" sz="2400" b="1" dirty="0"/>
              <a:t>agrohim_61_1@mail.ru</a:t>
            </a:r>
            <a:endParaRPr lang="ru-RU" altLang="ru-RU" sz="2400" b="1" dirty="0"/>
          </a:p>
        </p:txBody>
      </p:sp>
      <p:sp>
        <p:nvSpPr>
          <p:cNvPr id="34824" name="TextBox 5"/>
          <p:cNvSpPr txBox="1">
            <a:spLocks noChangeArrowheads="1"/>
          </p:cNvSpPr>
          <p:nvPr/>
        </p:nvSpPr>
        <p:spPr bwMode="auto">
          <a:xfrm>
            <a:off x="5857875" y="4429125"/>
            <a:ext cx="2574166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Телеграмм канал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98533" y="4429125"/>
            <a:ext cx="3587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https://t.me/agrohim61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103384"/>
              </p:ext>
            </p:extLst>
          </p:nvPr>
        </p:nvGraphicFramePr>
        <p:xfrm>
          <a:off x="180667" y="656267"/>
          <a:ext cx="8808477" cy="4431926"/>
        </p:xfrm>
        <a:graphic>
          <a:graphicData uri="http://schemas.openxmlformats.org/drawingml/2006/table">
            <a:tbl>
              <a:tblPr/>
              <a:tblGrid>
                <a:gridCol w="17264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031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508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456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456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4561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4561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4561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37057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Станция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℃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80000"/>
                        </a:lnSpc>
                      </a:pPr>
                      <a:r>
                        <a:rPr lang="ru-RU" sz="2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4670">
                <a:tc rowSpan="6"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Сумма эффективных температур воздуха на 31.07 нарастающим итогом выше: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Морозовск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+5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46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+10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46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Белая Калитва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+5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46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+10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46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Цимлянск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+5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81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+10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7623">
                <a:tc rowSpan="7"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Урожайность озимой пшеницы, </a:t>
                      </a:r>
                    </a:p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ц/га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Белокалитвенский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576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Тацинский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76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Морозовский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576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Милютинский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576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Советский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576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Обливский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576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Цимлянский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6368" y="0"/>
            <a:ext cx="90186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суммы эффективных температур с 2020 по 2024 годы</a:t>
            </a:r>
          </a:p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метеостанциям Северо-восточной зоны</a:t>
            </a:r>
          </a:p>
        </p:txBody>
      </p:sp>
    </p:spTree>
    <p:extLst>
      <p:ext uri="{BB962C8B-B14F-4D97-AF65-F5344CB8AC3E}">
        <p14:creationId xmlns:p14="http://schemas.microsoft.com/office/powerpoint/2010/main" val="69166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046037"/>
              </p:ext>
            </p:extLst>
          </p:nvPr>
        </p:nvGraphicFramePr>
        <p:xfrm>
          <a:off x="317092" y="110788"/>
          <a:ext cx="8672052" cy="4764024"/>
        </p:xfrm>
        <a:graphic>
          <a:graphicData uri="http://schemas.openxmlformats.org/drawingml/2006/table">
            <a:tbl>
              <a:tblPr firstRow="1" firstCol="1" bandRow="1"/>
              <a:tblGrid>
                <a:gridCol w="21680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680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80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6801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0954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8097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2000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апреля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мая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2000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апреля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2000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мая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42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032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Урожайность 65,1 ц/га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Урожайность 54,3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076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661" y="797170"/>
            <a:ext cx="2031890" cy="272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9"/>
          <a:stretch>
            <a:fillRect/>
          </a:stretch>
        </p:blipFill>
        <p:spPr bwMode="auto">
          <a:xfrm>
            <a:off x="494482" y="797170"/>
            <a:ext cx="1891511" cy="312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Рисунок 31" descr="1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545" y="797170"/>
            <a:ext cx="2112866" cy="343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Рисунок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969" y="797170"/>
            <a:ext cx="1959737" cy="359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742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0987" y="87406"/>
            <a:ext cx="8545606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урожайности озимой пшеницы от суммы осадков за сельхоз/год, </a:t>
            </a:r>
          </a:p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посевов  и внесенных удобрений в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Белокалитвенском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</a:t>
            </a: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=""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640181"/>
              </p:ext>
            </p:extLst>
          </p:nvPr>
        </p:nvGraphicFramePr>
        <p:xfrm>
          <a:off x="112308" y="307649"/>
          <a:ext cx="8944285" cy="4748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1850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0987" y="87406"/>
            <a:ext cx="8545606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урожайности озимой пшеницы от суммы осадков за сельхоз/год, </a:t>
            </a:r>
          </a:p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посевов  и внесенных удобрений в Морозовском районе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="" xmlns:a16="http://schemas.microsoft.com/office/drawing/2014/main" id="{FFD761E0-8619-AE47-D51F-D4FE443588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611677"/>
              </p:ext>
            </p:extLst>
          </p:nvPr>
        </p:nvGraphicFramePr>
        <p:xfrm>
          <a:off x="87407" y="370703"/>
          <a:ext cx="8969186" cy="4685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5669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0987" y="0"/>
            <a:ext cx="8545606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урожайности озимой пшеницы от суммы осадков за сельхоз/год, </a:t>
            </a:r>
          </a:p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посевов  и внесенных удобрений в Цимлянском районе</a:t>
            </a: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="" xmlns:a16="http://schemas.microsoft.com/office/drawing/2014/main" id="{3A3BCE07-027E-6E76-DCA0-A5EBD76E22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149444"/>
              </p:ext>
            </p:extLst>
          </p:nvPr>
        </p:nvGraphicFramePr>
        <p:xfrm>
          <a:off x="87407" y="245454"/>
          <a:ext cx="8969186" cy="4833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5473751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16798</TotalTime>
  <Words>3790</Words>
  <Application>Microsoft Office PowerPoint</Application>
  <PresentationFormat>Экран (16:9)</PresentationFormat>
  <Paragraphs>1435</Paragraphs>
  <Slides>46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Syngenta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Misan Tatyana RUKR</dc:creator>
  <cp:lastModifiedBy>1</cp:lastModifiedBy>
  <cp:revision>715</cp:revision>
  <cp:lastPrinted>2025-01-21T14:08:59Z</cp:lastPrinted>
  <dcterms:created xsi:type="dcterms:W3CDTF">2022-09-21T08:00:14Z</dcterms:created>
  <dcterms:modified xsi:type="dcterms:W3CDTF">2025-01-31T13:27:22Z</dcterms:modified>
</cp:coreProperties>
</file>