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64" r:id="rId2"/>
    <p:sldId id="935" r:id="rId3"/>
    <p:sldId id="862" r:id="rId4"/>
    <p:sldId id="929" r:id="rId5"/>
    <p:sldId id="861" r:id="rId6"/>
    <p:sldId id="920" r:id="rId7"/>
    <p:sldId id="896" r:id="rId8"/>
    <p:sldId id="914" r:id="rId9"/>
    <p:sldId id="937" r:id="rId10"/>
    <p:sldId id="936" r:id="rId11"/>
    <p:sldId id="849" r:id="rId12"/>
    <p:sldId id="911" r:id="rId13"/>
    <p:sldId id="912" r:id="rId14"/>
    <p:sldId id="913" r:id="rId15"/>
    <p:sldId id="866" r:id="rId16"/>
    <p:sldId id="938" r:id="rId17"/>
    <p:sldId id="930" r:id="rId18"/>
    <p:sldId id="931" r:id="rId19"/>
    <p:sldId id="932" r:id="rId20"/>
    <p:sldId id="933" r:id="rId21"/>
    <p:sldId id="918" r:id="rId22"/>
    <p:sldId id="868" r:id="rId23"/>
    <p:sldId id="863" r:id="rId24"/>
    <p:sldId id="859" r:id="rId25"/>
    <p:sldId id="856" r:id="rId26"/>
    <p:sldId id="864" r:id="rId27"/>
    <p:sldId id="870" r:id="rId28"/>
    <p:sldId id="878" r:id="rId29"/>
    <p:sldId id="880" r:id="rId30"/>
    <p:sldId id="882" r:id="rId31"/>
    <p:sldId id="883" r:id="rId32"/>
    <p:sldId id="857" r:id="rId33"/>
    <p:sldId id="877" r:id="rId34"/>
    <p:sldId id="839" r:id="rId35"/>
    <p:sldId id="884" r:id="rId36"/>
    <p:sldId id="922" r:id="rId37"/>
    <p:sldId id="923" r:id="rId38"/>
    <p:sldId id="924" r:id="rId39"/>
    <p:sldId id="925" r:id="rId40"/>
    <p:sldId id="926" r:id="rId41"/>
    <p:sldId id="927" r:id="rId42"/>
    <p:sldId id="928" r:id="rId43"/>
    <p:sldId id="886" r:id="rId44"/>
    <p:sldId id="887" r:id="rId45"/>
    <p:sldId id="888" r:id="rId46"/>
    <p:sldId id="476" r:id="rId47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 autoAdjust="0"/>
    <p:restoredTop sz="92011" autoAdjust="0"/>
  </p:normalViewPr>
  <p:slideViewPr>
    <p:cSldViewPr snapToGrid="0">
      <p:cViewPr varScale="1">
        <p:scale>
          <a:sx n="138" d="100"/>
          <a:sy n="138" d="100"/>
        </p:scale>
        <p:origin x="-864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1082110660942775E-2"/>
          <c:y val="4.2881950425918282E-2"/>
          <c:w val="0.92347628259842562"/>
          <c:h val="0.769288589994932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удобрения!$E$18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multiLvlStrRef>
              <c:f>удобрения!$B$33:$C$42</c:f>
              <c:multiLvlStrCache>
                <c:ptCount val="10"/>
                <c:lvl>
                  <c:pt idx="0">
                    <c:v>1990</c:v>
                  </c:pt>
                  <c:pt idx="1">
                    <c:v>2024</c:v>
                  </c:pt>
                  <c:pt idx="2">
                    <c:v>1985</c:v>
                  </c:pt>
                  <c:pt idx="3">
                    <c:v>2024</c:v>
                  </c:pt>
                  <c:pt idx="4">
                    <c:v>1985</c:v>
                  </c:pt>
                  <c:pt idx="5">
                    <c:v>2024</c:v>
                  </c:pt>
                  <c:pt idx="6">
                    <c:v>1985</c:v>
                  </c:pt>
                  <c:pt idx="7">
                    <c:v>2024</c:v>
                  </c:pt>
                  <c:pt idx="8">
                    <c:v>1985</c:v>
                  </c:pt>
                  <c:pt idx="9">
                    <c:v>2024</c:v>
                  </c:pt>
                </c:lvl>
                <c:lvl>
                  <c:pt idx="0">
                    <c:v>Орловский</c:v>
                  </c:pt>
                  <c:pt idx="2">
                    <c:v>Зимовниковский</c:v>
                  </c:pt>
                  <c:pt idx="4">
                    <c:v>Дубовский</c:v>
                  </c:pt>
                  <c:pt idx="6">
                    <c:v>Ремонтненский</c:v>
                  </c:pt>
                  <c:pt idx="8">
                    <c:v>Заветинский</c:v>
                  </c:pt>
                </c:lvl>
              </c:multiLvlStrCache>
            </c:multiLvlStrRef>
          </c:cat>
          <c:val>
            <c:numRef>
              <c:f>удобрения!$D$33:$D$42</c:f>
              <c:numCache>
                <c:formatCode>0.0</c:formatCode>
                <c:ptCount val="10"/>
                <c:pt idx="0">
                  <c:v>4.2530000000000001</c:v>
                </c:pt>
                <c:pt idx="1">
                  <c:v>3.9390000000000001</c:v>
                </c:pt>
                <c:pt idx="2">
                  <c:v>4.0064000000000002</c:v>
                </c:pt>
                <c:pt idx="3">
                  <c:v>10.618</c:v>
                </c:pt>
                <c:pt idx="4">
                  <c:v>2.0207000000000002</c:v>
                </c:pt>
                <c:pt idx="5">
                  <c:v>6.4039999999999999</c:v>
                </c:pt>
                <c:pt idx="6">
                  <c:v>0.96029999999999993</c:v>
                </c:pt>
                <c:pt idx="7">
                  <c:v>1.236</c:v>
                </c:pt>
                <c:pt idx="8">
                  <c:v>1.3991</c:v>
                </c:pt>
                <c:pt idx="9">
                  <c:v>0.52400000000000002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BD-FC40-A18D-A50FD7142BD7}"/>
            </c:ext>
          </c:extLst>
        </c:ser>
        <c:ser>
          <c:idx val="1"/>
          <c:order val="1"/>
          <c:tx>
            <c:strRef>
              <c:f>удобрения!$F$18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multiLvlStrRef>
              <c:f>удобрения!$B$33:$C$42</c:f>
              <c:multiLvlStrCache>
                <c:ptCount val="10"/>
                <c:lvl>
                  <c:pt idx="0">
                    <c:v>1990</c:v>
                  </c:pt>
                  <c:pt idx="1">
                    <c:v>2024</c:v>
                  </c:pt>
                  <c:pt idx="2">
                    <c:v>1985</c:v>
                  </c:pt>
                  <c:pt idx="3">
                    <c:v>2024</c:v>
                  </c:pt>
                  <c:pt idx="4">
                    <c:v>1985</c:v>
                  </c:pt>
                  <c:pt idx="5">
                    <c:v>2024</c:v>
                  </c:pt>
                  <c:pt idx="6">
                    <c:v>1985</c:v>
                  </c:pt>
                  <c:pt idx="7">
                    <c:v>2024</c:v>
                  </c:pt>
                  <c:pt idx="8">
                    <c:v>1985</c:v>
                  </c:pt>
                  <c:pt idx="9">
                    <c:v>2024</c:v>
                  </c:pt>
                </c:lvl>
                <c:lvl>
                  <c:pt idx="0">
                    <c:v>Орловский</c:v>
                  </c:pt>
                  <c:pt idx="2">
                    <c:v>Зимовниковский</c:v>
                  </c:pt>
                  <c:pt idx="4">
                    <c:v>Дубовский</c:v>
                  </c:pt>
                  <c:pt idx="6">
                    <c:v>Ремонтненский</c:v>
                  </c:pt>
                  <c:pt idx="8">
                    <c:v>Заветинский</c:v>
                  </c:pt>
                </c:lvl>
              </c:multiLvlStrCache>
            </c:multiLvlStrRef>
          </c:cat>
          <c:val>
            <c:numRef>
              <c:f>удобрения!$E$33:$E$42</c:f>
              <c:numCache>
                <c:formatCode>0.0</c:formatCode>
                <c:ptCount val="10"/>
                <c:pt idx="0">
                  <c:v>4.7389999999999999</c:v>
                </c:pt>
                <c:pt idx="1">
                  <c:v>0.72599999999999998</c:v>
                </c:pt>
                <c:pt idx="2">
                  <c:v>3.2525999999999997</c:v>
                </c:pt>
                <c:pt idx="3">
                  <c:v>4.5919999999999996</c:v>
                </c:pt>
                <c:pt idx="4">
                  <c:v>2.2198000000000002</c:v>
                </c:pt>
                <c:pt idx="5">
                  <c:v>2.6760000000000002</c:v>
                </c:pt>
                <c:pt idx="6">
                  <c:v>0.52179999999999993</c:v>
                </c:pt>
                <c:pt idx="7">
                  <c:v>0.67500000000000004</c:v>
                </c:pt>
                <c:pt idx="8">
                  <c:v>0.99409999999999998</c:v>
                </c:pt>
                <c:pt idx="9">
                  <c:v>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BD-FC40-A18D-A50FD7142BD7}"/>
            </c:ext>
          </c:extLst>
        </c:ser>
        <c:ser>
          <c:idx val="2"/>
          <c:order val="2"/>
          <c:tx>
            <c:strRef>
              <c:f>удобрения!$G$18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>
                <c:manualLayout>
                  <c:x val="4.0963856976144845E-3"/>
                  <c:y val="-6.9563267908208284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49,5</a:t>
                    </a:r>
                  </a:p>
                  <a:p>
                    <a:r>
                      <a:rPr lang="ru-RU" b="1" baseline="0"/>
                      <a:t>кг/га</a:t>
                    </a:r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7BD-FC40-A18D-A50FD7142BD7}"/>
                </c:ext>
              </c:extLst>
            </c:dLbl>
            <c:dLbl>
              <c:idx val="1"/>
              <c:layout>
                <c:manualLayout>
                  <c:x val="0"/>
                  <c:y val="-6.9656147769317583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25,9</a:t>
                    </a:r>
                  </a:p>
                  <a:p>
                    <a:r>
                      <a:rPr lang="ru-RU" b="1"/>
                      <a:t>кг/га</a:t>
                    </a:r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7BD-FC40-A18D-A50FD7142BD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/>
                      <a:t>23,5</a:t>
                    </a:r>
                  </a:p>
                  <a:p>
                    <a:r>
                      <a:rPr lang="ru-RU" b="1"/>
                      <a:t>кг/га</a:t>
                    </a:r>
                    <a:endParaRPr lang="ru-RU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7BD-FC40-A18D-A50FD7142BD7}"/>
                </c:ext>
              </c:extLst>
            </c:dLbl>
            <c:dLbl>
              <c:idx val="3"/>
              <c:layout>
                <c:manualLayout>
                  <c:x val="1.3654271157267184E-3"/>
                  <c:y val="-3.8108699287489167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48,3</a:t>
                    </a:r>
                    <a:r>
                      <a:rPr lang="ru-RU" b="1" baseline="0"/>
                      <a:t> кг/га</a:t>
                    </a:r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7BD-FC40-A18D-A50FD7142BD7}"/>
                </c:ext>
              </c:extLst>
            </c:dLbl>
            <c:dLbl>
              <c:idx val="4"/>
              <c:layout>
                <c:manualLayout>
                  <c:x val="5.1471427866445165E-17"/>
                  <c:y val="-5.9193902271984351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21,3</a:t>
                    </a:r>
                    <a:endParaRPr lang="ru-RU" b="1" baseline="0"/>
                  </a:p>
                  <a:p>
                    <a:r>
                      <a:rPr lang="ru-RU" b="1" baseline="0"/>
                      <a:t>кг/га</a:t>
                    </a:r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7BD-FC40-A18D-A50FD7142BD7}"/>
                </c:ext>
              </c:extLst>
            </c:dLbl>
            <c:dLbl>
              <c:idx val="5"/>
              <c:layout>
                <c:manualLayout>
                  <c:x val="0"/>
                  <c:y val="-6.9198171118563856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47,6</a:t>
                    </a:r>
                  </a:p>
                  <a:p>
                    <a:r>
                      <a:rPr lang="ru-RU" b="1"/>
                      <a:t>кг/га</a:t>
                    </a:r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7BD-FC40-A18D-A50FD7142BD7}"/>
                </c:ext>
              </c:extLst>
            </c:dLbl>
            <c:dLbl>
              <c:idx val="6"/>
              <c:layout>
                <c:manualLayout>
                  <c:x val="0"/>
                  <c:y val="-3.9230878249219898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10кг/га</a:t>
                    </a:r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7BD-FC40-A18D-A50FD7142BD7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b="1"/>
                      <a:t>12 кг/га</a:t>
                    </a:r>
                    <a:endParaRPr lang="ru-RU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7BD-FC40-A18D-A50FD7142BD7}"/>
                </c:ext>
              </c:extLst>
            </c:dLbl>
            <c:dLbl>
              <c:idx val="8"/>
              <c:layout>
                <c:manualLayout>
                  <c:x val="-1.1053404968240252E-7"/>
                  <c:y val="-5.6843935842933437E-2"/>
                </c:manualLayout>
              </c:layout>
              <c:tx>
                <c:rich>
                  <a:bodyPr/>
                  <a:lstStyle/>
                  <a:p>
                    <a:r>
                      <a:rPr lang="ru-RU" b="1"/>
                      <a:t>13,2</a:t>
                    </a:r>
                  </a:p>
                  <a:p>
                    <a:r>
                      <a:rPr lang="ru-RU" b="1"/>
                      <a:t>кг/га</a:t>
                    </a:r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17BD-FC40-A18D-A50FD7142BD7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ru-RU" b="1"/>
                      <a:t>3,5</a:t>
                    </a:r>
                    <a:r>
                      <a:rPr lang="ru-RU" b="1" baseline="0"/>
                      <a:t> кг/га</a:t>
                    </a:r>
                    <a:endParaRPr lang="ru-RU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7BD-FC40-A18D-A50FD7142B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удобрения!$B$33:$C$42</c:f>
              <c:multiLvlStrCache>
                <c:ptCount val="10"/>
                <c:lvl>
                  <c:pt idx="0">
                    <c:v>1990</c:v>
                  </c:pt>
                  <c:pt idx="1">
                    <c:v>2024</c:v>
                  </c:pt>
                  <c:pt idx="2">
                    <c:v>1985</c:v>
                  </c:pt>
                  <c:pt idx="3">
                    <c:v>2024</c:v>
                  </c:pt>
                  <c:pt idx="4">
                    <c:v>1985</c:v>
                  </c:pt>
                  <c:pt idx="5">
                    <c:v>2024</c:v>
                  </c:pt>
                  <c:pt idx="6">
                    <c:v>1985</c:v>
                  </c:pt>
                  <c:pt idx="7">
                    <c:v>2024</c:v>
                  </c:pt>
                  <c:pt idx="8">
                    <c:v>1985</c:v>
                  </c:pt>
                  <c:pt idx="9">
                    <c:v>2024</c:v>
                  </c:pt>
                </c:lvl>
                <c:lvl>
                  <c:pt idx="0">
                    <c:v>Орловский</c:v>
                  </c:pt>
                  <c:pt idx="2">
                    <c:v>Зимовниковский</c:v>
                  </c:pt>
                  <c:pt idx="4">
                    <c:v>Дубовский</c:v>
                  </c:pt>
                  <c:pt idx="6">
                    <c:v>Ремонтненский</c:v>
                  </c:pt>
                  <c:pt idx="8">
                    <c:v>Заветинский</c:v>
                  </c:pt>
                </c:lvl>
              </c:multiLvlStrCache>
            </c:multiLvlStrRef>
          </c:cat>
          <c:val>
            <c:numRef>
              <c:f>удобрения!$F$33:$F$42</c:f>
              <c:numCache>
                <c:formatCode>0.0</c:formatCode>
                <c:ptCount val="10"/>
                <c:pt idx="0">
                  <c:v>0.7</c:v>
                </c:pt>
                <c:pt idx="1">
                  <c:v>0.41799999999999998</c:v>
                </c:pt>
                <c:pt idx="2">
                  <c:v>0.26860000000000001</c:v>
                </c:pt>
                <c:pt idx="3">
                  <c:v>0.27600000000000002</c:v>
                </c:pt>
                <c:pt idx="4">
                  <c:v>5.0799999999999998E-2</c:v>
                </c:pt>
                <c:pt idx="5">
                  <c:v>0.51900000000000002</c:v>
                </c:pt>
                <c:pt idx="6">
                  <c:v>0.11159999999999999</c:v>
                </c:pt>
                <c:pt idx="7">
                  <c:v>0.14299999999999999</c:v>
                </c:pt>
                <c:pt idx="8">
                  <c:v>3.6999999999999998E-2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7BD-FC40-A18D-A50FD7142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686272"/>
        <c:axId val="123655808"/>
      </c:barChart>
      <c:catAx>
        <c:axId val="181686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3655808"/>
        <c:crosses val="autoZero"/>
        <c:auto val="1"/>
        <c:lblAlgn val="ctr"/>
        <c:lblOffset val="100"/>
        <c:noMultiLvlLbl val="0"/>
      </c:catAx>
      <c:valAx>
        <c:axId val="123655808"/>
        <c:scaling>
          <c:orientation val="minMax"/>
          <c:max val="16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81686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2823857580856215"/>
          <c:y val="6.1057951272965018E-2"/>
          <c:w val="0.16812792680346803"/>
          <c:h val="7.4500616377749226E-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8405649750660647E-2"/>
          <c:y val="5.1400554097404488E-2"/>
          <c:w val="0.93604998198550182"/>
          <c:h val="0.717967468894636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оз'!$M$8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оз'!$N$8:$V$8</c:f>
              <c:numCache>
                <c:formatCode>0.0</c:formatCode>
                <c:ptCount val="9"/>
                <c:pt idx="0">
                  <c:v>83.160083160083147</c:v>
                </c:pt>
                <c:pt idx="1">
                  <c:v>84.170854271356788</c:v>
                </c:pt>
                <c:pt idx="2">
                  <c:v>13.4</c:v>
                </c:pt>
                <c:pt idx="3">
                  <c:v>100</c:v>
                </c:pt>
                <c:pt idx="4">
                  <c:v>0</c:v>
                </c:pt>
                <c:pt idx="5">
                  <c:v>70.226205198449449</c:v>
                </c:pt>
                <c:pt idx="6">
                  <c:v>67.759562841530055</c:v>
                </c:pt>
                <c:pt idx="7">
                  <c:v>71.400000000000006</c:v>
                </c:pt>
                <c:pt idx="8">
                  <c:v>5.163662275832511</c:v>
                </c:pt>
              </c:numCache>
            </c:numRef>
          </c:val>
        </c:ser>
        <c:ser>
          <c:idx val="1"/>
          <c:order val="1"/>
          <c:tx>
            <c:strRef>
              <c:f>'состояние оз'!$M$9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оз'!$N$9:$V$9</c:f>
              <c:numCache>
                <c:formatCode>0.0</c:formatCode>
                <c:ptCount val="9"/>
                <c:pt idx="0">
                  <c:v>13.86001386001386</c:v>
                </c:pt>
                <c:pt idx="1">
                  <c:v>15.7035175879397</c:v>
                </c:pt>
                <c:pt idx="2">
                  <c:v>30.3</c:v>
                </c:pt>
                <c:pt idx="3">
                  <c:v>0</c:v>
                </c:pt>
                <c:pt idx="4">
                  <c:v>0</c:v>
                </c:pt>
                <c:pt idx="5">
                  <c:v>29.773794801550551</c:v>
                </c:pt>
                <c:pt idx="6">
                  <c:v>32.240437158469945</c:v>
                </c:pt>
                <c:pt idx="7">
                  <c:v>28.62271627263782</c:v>
                </c:pt>
                <c:pt idx="8">
                  <c:v>20.912832217121672</c:v>
                </c:pt>
              </c:numCache>
            </c:numRef>
          </c:val>
        </c:ser>
        <c:ser>
          <c:idx val="2"/>
          <c:order val="2"/>
          <c:tx>
            <c:strRef>
              <c:f>'состояние оз'!$M$10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оз'!$N$10:$V$10</c:f>
              <c:numCache>
                <c:formatCode>0.0</c:formatCode>
                <c:ptCount val="9"/>
                <c:pt idx="0">
                  <c:v>2.9799029799029797</c:v>
                </c:pt>
                <c:pt idx="1">
                  <c:v>0</c:v>
                </c:pt>
                <c:pt idx="2">
                  <c:v>28.3</c:v>
                </c:pt>
                <c:pt idx="3">
                  <c:v>0</c:v>
                </c:pt>
                <c:pt idx="4">
                  <c:v>100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67.933657267080108</c:v>
                </c:pt>
              </c:numCache>
            </c:numRef>
          </c:val>
        </c:ser>
        <c:ser>
          <c:idx val="3"/>
          <c:order val="3"/>
          <c:tx>
            <c:strRef>
              <c:f>'состояние оз'!$M$11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оз'!$N$11:$V$11</c:f>
              <c:numCache>
                <c:formatCode>0.0</c:formatCode>
                <c:ptCount val="9"/>
                <c:pt idx="0">
                  <c:v>0</c:v>
                </c:pt>
                <c:pt idx="1">
                  <c:v>0.1</c:v>
                </c:pt>
                <c:pt idx="2">
                  <c:v>28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5.9898482399657134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784448"/>
        <c:axId val="71258624"/>
      </c:barChart>
      <c:lineChart>
        <c:grouping val="standard"/>
        <c:varyColors val="0"/>
        <c:ser>
          <c:idx val="4"/>
          <c:order val="4"/>
          <c:tx>
            <c:strRef>
              <c:f>'состояние оз'!$M$12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7058166359404766E-2"/>
                  <c:y val="-1.6287547392307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704699446928579E-2"/>
                  <c:y val="-6.43149307285973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246193664935492E-2"/>
                  <c:y val="2.33872475376717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715885843204775E-2"/>
                  <c:y val="1.50346591313603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610739520671434E-2"/>
                  <c:y val="-2.2551988697040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340046138176298E-2"/>
                  <c:y val="-2.4640135798618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7.5055931981380967E-3"/>
                  <c:y val="8.770217826626824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оз'!$N$12:$V$12</c:f>
              <c:numCache>
                <c:formatCode>0.0</c:formatCode>
                <c:ptCount val="9"/>
                <c:pt idx="0">
                  <c:v>41.713552369531797</c:v>
                </c:pt>
                <c:pt idx="1">
                  <c:v>35.387654306039046</c:v>
                </c:pt>
                <c:pt idx="2">
                  <c:v>26.479752462039531</c:v>
                </c:pt>
                <c:pt idx="3">
                  <c:v>36.666447949886795</c:v>
                </c:pt>
                <c:pt idx="4">
                  <c:v>34.051246892394339</c:v>
                </c:pt>
                <c:pt idx="5" formatCode="General">
                  <c:v>42.1</c:v>
                </c:pt>
                <c:pt idx="6" formatCode="General">
                  <c:v>41.7</c:v>
                </c:pt>
                <c:pt idx="7">
                  <c:v>34.748588683208609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'состояние оз'!$M$13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416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41</a:t>
                    </a:r>
                    <a:r>
                      <a:rPr lang="ru-RU"/>
                      <a:t>0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428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340153591192585E-2"/>
                  <c:y val="-4.84450127566057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36</a:t>
                    </a:r>
                    <a:r>
                      <a:rPr lang="ru-RU"/>
                      <a:t>0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711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528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493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8422819668157148E-2"/>
                  <c:y val="-2.54753946392495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419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оз'!$N$13:$V$13</c:f>
              <c:numCache>
                <c:formatCode>General</c:formatCode>
                <c:ptCount val="9"/>
                <c:pt idx="0">
                  <c:v>41.6</c:v>
                </c:pt>
                <c:pt idx="1">
                  <c:v>41</c:v>
                </c:pt>
                <c:pt idx="2">
                  <c:v>42.8</c:v>
                </c:pt>
                <c:pt idx="3">
                  <c:v>36</c:v>
                </c:pt>
                <c:pt idx="4">
                  <c:v>71.099999999999994</c:v>
                </c:pt>
                <c:pt idx="5">
                  <c:v>52.8</c:v>
                </c:pt>
                <c:pt idx="6">
                  <c:v>49.3</c:v>
                </c:pt>
                <c:pt idx="7">
                  <c:v>41.9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'состояние оз'!$M$14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41275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7"/>
              <c:layout>
                <c:manualLayout>
                  <c:x val="-7.5055931981380967E-3"/>
                  <c:y val="-2.2551988697040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оз'!$N$14:$V$14</c:f>
              <c:numCache>
                <c:formatCode>0.0</c:formatCode>
                <c:ptCount val="9"/>
                <c:pt idx="0">
                  <c:v>23.055124753944519</c:v>
                </c:pt>
                <c:pt idx="1">
                  <c:v>33.564289740311516</c:v>
                </c:pt>
                <c:pt idx="2">
                  <c:v>30.755781284149084</c:v>
                </c:pt>
                <c:pt idx="3">
                  <c:v>25.355160153783437</c:v>
                </c:pt>
                <c:pt idx="4">
                  <c:v>29.643338197570994</c:v>
                </c:pt>
                <c:pt idx="5">
                  <c:v>33.813507604943268</c:v>
                </c:pt>
                <c:pt idx="6">
                  <c:v>40.700000000000003</c:v>
                </c:pt>
                <c:pt idx="7">
                  <c:v>48.3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784448"/>
        <c:axId val="71258624"/>
      </c:lineChart>
      <c:catAx>
        <c:axId val="135784448"/>
        <c:scaling>
          <c:orientation val="minMax"/>
        </c:scaling>
        <c:delete val="0"/>
        <c:axPos val="b"/>
        <c:majorTickMark val="out"/>
        <c:minorTickMark val="none"/>
        <c:tickLblPos val="nextTo"/>
        <c:crossAx val="71258624"/>
        <c:crosses val="autoZero"/>
        <c:auto val="1"/>
        <c:lblAlgn val="ctr"/>
        <c:lblOffset val="100"/>
        <c:noMultiLvlLbl val="0"/>
      </c:catAx>
      <c:valAx>
        <c:axId val="71258624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35784448"/>
        <c:crosses val="autoZero"/>
        <c:crossBetween val="between"/>
        <c:minorUnit val="5"/>
      </c:valAx>
    </c:plotArea>
    <c:legend>
      <c:legendPos val="b"/>
      <c:layout>
        <c:manualLayout>
          <c:xMode val="edge"/>
          <c:yMode val="edge"/>
          <c:x val="1.2178080164893102E-2"/>
          <c:y val="0.85818159875447775"/>
          <c:w val="0.9713560345023039"/>
          <c:h val="0.135828871905657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3864262985670174E-2"/>
          <c:y val="4.5136039495247166E-2"/>
          <c:w val="0.93332067536799701"/>
          <c:h val="0.725222822337276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оз'!$B$21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'состояние оз'!$C$20:$K$20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оз'!$C$21:$K$21</c:f>
              <c:numCache>
                <c:formatCode>0.0</c:formatCode>
                <c:ptCount val="9"/>
                <c:pt idx="0">
                  <c:v>74.407582938388629</c:v>
                </c:pt>
                <c:pt idx="1">
                  <c:v>62.756598240469195</c:v>
                </c:pt>
                <c:pt idx="2">
                  <c:v>0</c:v>
                </c:pt>
                <c:pt idx="3">
                  <c:v>75.274056029232653</c:v>
                </c:pt>
                <c:pt idx="4">
                  <c:v>0</c:v>
                </c:pt>
                <c:pt idx="5">
                  <c:v>19.990212870075851</c:v>
                </c:pt>
                <c:pt idx="6">
                  <c:v>51.798093587521663</c:v>
                </c:pt>
                <c:pt idx="7">
                  <c:v>61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'состояние оз'!$B$22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'состояние оз'!$C$20:$K$20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оз'!$C$22:$K$22</c:f>
              <c:numCache>
                <c:formatCode>0.0</c:formatCode>
                <c:ptCount val="9"/>
                <c:pt idx="0">
                  <c:v>25.592417061611371</c:v>
                </c:pt>
                <c:pt idx="1">
                  <c:v>36.304985337243401</c:v>
                </c:pt>
                <c:pt idx="2">
                  <c:v>16.434540389972145</c:v>
                </c:pt>
                <c:pt idx="3">
                  <c:v>23.995127892813645</c:v>
                </c:pt>
                <c:pt idx="4">
                  <c:v>12.1</c:v>
                </c:pt>
                <c:pt idx="5">
                  <c:v>69.733300709566919</c:v>
                </c:pt>
                <c:pt idx="6">
                  <c:v>45.900129982668979</c:v>
                </c:pt>
                <c:pt idx="7">
                  <c:v>39.035591274397248</c:v>
                </c:pt>
                <c:pt idx="8">
                  <c:v>67</c:v>
                </c:pt>
              </c:numCache>
            </c:numRef>
          </c:val>
        </c:ser>
        <c:ser>
          <c:idx val="2"/>
          <c:order val="2"/>
          <c:tx>
            <c:strRef>
              <c:f>'состояние оз'!$B$23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'состояние оз'!$C$20:$K$20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оз'!$C$23:$K$23</c:f>
              <c:numCache>
                <c:formatCode>0.0</c:formatCode>
                <c:ptCount val="9"/>
                <c:pt idx="0">
                  <c:v>0</c:v>
                </c:pt>
                <c:pt idx="1">
                  <c:v>0.93841642228739008</c:v>
                </c:pt>
                <c:pt idx="2">
                  <c:v>83.565459610027858</c:v>
                </c:pt>
                <c:pt idx="3">
                  <c:v>0.68209500609013407</c:v>
                </c:pt>
                <c:pt idx="4">
                  <c:v>76</c:v>
                </c:pt>
                <c:pt idx="5">
                  <c:v>10.27648642035723</c:v>
                </c:pt>
                <c:pt idx="6">
                  <c:v>2.3017764298093586</c:v>
                </c:pt>
                <c:pt idx="7">
                  <c:v>0</c:v>
                </c:pt>
                <c:pt idx="8">
                  <c:v>33</c:v>
                </c:pt>
              </c:numCache>
            </c:numRef>
          </c:val>
        </c:ser>
        <c:ser>
          <c:idx val="3"/>
          <c:order val="3"/>
          <c:tx>
            <c:strRef>
              <c:f>'состояние оз'!$B$24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'состояние оз'!$C$20:$K$20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оз'!$C$24:$K$24</c:f>
              <c:numCache>
                <c:formatCode>0.0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11.9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667584"/>
        <c:axId val="225815936"/>
      </c:barChart>
      <c:lineChart>
        <c:grouping val="standard"/>
        <c:varyColors val="0"/>
        <c:ser>
          <c:idx val="4"/>
          <c:order val="4"/>
          <c:tx>
            <c:strRef>
              <c:f>'состояние оз'!$B$25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5246086211919067E-2"/>
                  <c:y val="-2.756354174082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235007268659297E-2"/>
                  <c:y val="-3.3827983045560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2623043105959526E-2"/>
                  <c:y val="-2.78767638060640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258389797207146E-2"/>
                  <c:y val="-2.37004696029084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0469799631285721E-3"/>
                  <c:y val="3.758664782840100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'состояние оз'!$C$20:$K$20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оз'!$C$25:$K$25</c:f>
              <c:numCache>
                <c:formatCode>0.0</c:formatCode>
                <c:ptCount val="9"/>
                <c:pt idx="0">
                  <c:v>34.425200252453756</c:v>
                </c:pt>
                <c:pt idx="1">
                  <c:v>29.475979904721132</c:v>
                </c:pt>
                <c:pt idx="2">
                  <c:v>27.102714455951975</c:v>
                </c:pt>
                <c:pt idx="3">
                  <c:v>30.235113168479426</c:v>
                </c:pt>
                <c:pt idx="4">
                  <c:v>27.957271432787028</c:v>
                </c:pt>
                <c:pt idx="5" formatCode="General">
                  <c:v>35.799999999999997</c:v>
                </c:pt>
                <c:pt idx="6" formatCode="General">
                  <c:v>38.200000000000003</c:v>
                </c:pt>
                <c:pt idx="7">
                  <c:v>29.599035433458457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'состояние оз'!$B$26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/>
                      <a:t>465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/>
                      <a:t>464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/>
                      <a:t>402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800"/>
                      <a:t>401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800"/>
                      <a:t>418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800"/>
                      <a:t>417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800"/>
                      <a:t>485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800"/>
                      <a:t>328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'состояние оз'!$C$20:$K$20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оз'!$C$26:$K$26</c:f>
              <c:numCache>
                <c:formatCode>General</c:formatCode>
                <c:ptCount val="9"/>
                <c:pt idx="0">
                  <c:v>46.5</c:v>
                </c:pt>
                <c:pt idx="1">
                  <c:v>46.4</c:v>
                </c:pt>
                <c:pt idx="2">
                  <c:v>40.200000000000003</c:v>
                </c:pt>
                <c:pt idx="3">
                  <c:v>40.1</c:v>
                </c:pt>
                <c:pt idx="4">
                  <c:v>41.8</c:v>
                </c:pt>
                <c:pt idx="5">
                  <c:v>41.7</c:v>
                </c:pt>
                <c:pt idx="6">
                  <c:v>48.5</c:v>
                </c:pt>
                <c:pt idx="7">
                  <c:v>32.799999999999997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'состояние оз'!$B$27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41275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8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'состояние оз'!$C$20:$K$20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оз'!$C$27:$K$27</c:f>
              <c:numCache>
                <c:formatCode>0.0</c:formatCode>
                <c:ptCount val="9"/>
                <c:pt idx="0">
                  <c:v>16.829605454686678</c:v>
                </c:pt>
                <c:pt idx="1">
                  <c:v>12.795441925593298</c:v>
                </c:pt>
                <c:pt idx="2">
                  <c:v>17.958304795909076</c:v>
                </c:pt>
                <c:pt idx="3">
                  <c:v>18.666296535811718</c:v>
                </c:pt>
                <c:pt idx="4">
                  <c:v>19.44593213894159</c:v>
                </c:pt>
                <c:pt idx="5">
                  <c:v>10.666013089694362</c:v>
                </c:pt>
                <c:pt idx="6">
                  <c:v>12.1</c:v>
                </c:pt>
                <c:pt idx="7">
                  <c:v>12.9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667584"/>
        <c:axId val="225815936"/>
      </c:lineChart>
      <c:catAx>
        <c:axId val="225667584"/>
        <c:scaling>
          <c:orientation val="minMax"/>
        </c:scaling>
        <c:delete val="0"/>
        <c:axPos val="b"/>
        <c:majorTickMark val="out"/>
        <c:minorTickMark val="none"/>
        <c:tickLblPos val="nextTo"/>
        <c:crossAx val="225815936"/>
        <c:crosses val="autoZero"/>
        <c:auto val="1"/>
        <c:lblAlgn val="ctr"/>
        <c:lblOffset val="100"/>
        <c:noMultiLvlLbl val="0"/>
      </c:catAx>
      <c:valAx>
        <c:axId val="225815936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2256675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445703399802696E-2"/>
          <c:y val="0.84447118661178733"/>
          <c:w val="0.96199737532808383"/>
          <c:h val="0.145362825424161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DB474-A228-4502-9FAB-DC7CCFEA3FCC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FAFCE-1BF1-43DB-B87E-9498BF5F6A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2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36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9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3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769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6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69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4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480060" indent="-342900" algn="l">
              <a:defRPr sz="41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9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6"/>
            <a:ext cx="5966666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1"/>
            <a:ext cx="3636085" cy="943870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35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2290CA-A46A-4C7B-9593-F54010883F12}" type="datetimeFigureOut">
              <a:rPr lang="ru-RU" smtClean="0"/>
              <a:pPr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1"/>
            <a:ext cx="3352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8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0978" r="54950"/>
          <a:stretch/>
        </p:blipFill>
        <p:spPr bwMode="auto">
          <a:xfrm>
            <a:off x="105369" y="161906"/>
            <a:ext cx="1432485" cy="481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34186" y="4027156"/>
            <a:ext cx="3751797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Орловский, 4 февраля 2025 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66851" y="2433525"/>
            <a:ext cx="6965732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Докладчик: </a:t>
            </a: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Сагакова Ирина Викторовна</a:t>
            </a:r>
          </a:p>
          <a:p>
            <a:pPr lvl="0">
              <a:spcBef>
                <a:spcPct val="0"/>
              </a:spcBef>
            </a:pP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начальник отдела организации учета применения средств химизации ФГБУ ГЦАС  «Ростовский» </a:t>
            </a: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317660" y="704739"/>
            <a:ext cx="782634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lvl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Состояние посевов озимой пшеницы и особенности ранневесенней подкормки урожая 2025 года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212786"/>
              </p:ext>
            </p:extLst>
          </p:nvPr>
        </p:nvGraphicFramePr>
        <p:xfrm>
          <a:off x="77819" y="341968"/>
          <a:ext cx="9014299" cy="4716417"/>
        </p:xfrm>
        <a:graphic>
          <a:graphicData uri="http://schemas.openxmlformats.org/drawingml/2006/table">
            <a:tbl>
              <a:tblPr/>
              <a:tblGrid>
                <a:gridCol w="12775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00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11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81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81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56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6731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205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декада августа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Сентябрь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Октябрь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Ноябрь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Декабрь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Январь</a:t>
                      </a:r>
                    </a:p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2025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2009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2010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2012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12,0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61,0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2013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2014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2015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2016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2019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82,0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12,0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99,0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205,0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63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5618" marR="5618" marT="56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53969"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от нормы</a:t>
                      </a:r>
                    </a:p>
                  </a:txBody>
                  <a:tcPr marL="5618" marR="5618" marT="56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163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94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74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5618" marR="5618" marT="5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396" y="14189"/>
            <a:ext cx="9046723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lnSpc>
                <a:spcPct val="80000"/>
              </a:lnSpc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осадков за период с 20.08 по 31.12 на метеостанции в п. Ремонтное, мм</a:t>
            </a:r>
          </a:p>
        </p:txBody>
      </p:sp>
    </p:spTree>
    <p:extLst>
      <p:ext uri="{BB962C8B-B14F-4D97-AF65-F5344CB8AC3E}">
        <p14:creationId xmlns:p14="http://schemas.microsoft.com/office/powerpoint/2010/main" val="8081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701897"/>
              </p:ext>
            </p:extLst>
          </p:nvPr>
        </p:nvGraphicFramePr>
        <p:xfrm>
          <a:off x="95062" y="481740"/>
          <a:ext cx="8953876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8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3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83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36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увлажнения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 см, мм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увлажнения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 см, мм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120 - 150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90 - 120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10 - 15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60 - 90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Плохая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60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1630"/>
            <a:ext cx="91439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Шкала оценки запасов продуктивной влаги В ОСЕННИЙ ПЕРИОД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07718"/>
              </p:ext>
            </p:extLst>
          </p:nvPr>
        </p:nvGraphicFramePr>
        <p:xfrm>
          <a:off x="76954" y="3063718"/>
          <a:ext cx="8990092" cy="1898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9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0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00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91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обеспеченности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 см, кг/га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обеспеченности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0-40 см, кг/га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90 - 150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60 - 90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40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50 - 90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60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20 - 50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11583" y="2584477"/>
            <a:ext cx="49208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Шкала оценки запасов нитратного азота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722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334367"/>
              </p:ext>
            </p:extLst>
          </p:nvPr>
        </p:nvGraphicFramePr>
        <p:xfrm>
          <a:off x="51875" y="47683"/>
          <a:ext cx="9014303" cy="5043120"/>
        </p:xfrm>
        <a:graphic>
          <a:graphicData uri="http://schemas.openxmlformats.org/drawingml/2006/table">
            <a:tbl>
              <a:tblPr/>
              <a:tblGrid>
                <a:gridCol w="16666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09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42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82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188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52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77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77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177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7068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8991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041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041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041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416120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района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отбора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1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продуктивной влаги по </a:t>
                      </a:r>
                      <a:r>
                        <a:rPr lang="ru-RU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предшественнику пар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слое почвы, мм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49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</a:t>
                      </a:r>
                    </a:p>
                  </a:txBody>
                  <a:tcPr marL="6016" marR="6016" marT="6016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30-40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40-50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50-60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60-70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70-80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90-100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087">
                <a:tc rowSpan="2"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Орловский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087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Зимовниковский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9087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Дубовский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9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9087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Ремонтненский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9087">
                <a:tc v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1518">
                <a:tc v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1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9087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Заветинский</a:t>
                      </a:r>
                    </a:p>
                  </a:txBody>
                  <a:tcPr marL="6016" marR="6016" marT="60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9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9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9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70,7</a:t>
                      </a:r>
                    </a:p>
                  </a:txBody>
                  <a:tcPr marL="6016" marR="6016" marT="60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467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802085"/>
              </p:ext>
            </p:extLst>
          </p:nvPr>
        </p:nvGraphicFramePr>
        <p:xfrm>
          <a:off x="45391" y="45397"/>
          <a:ext cx="9046730" cy="5025957"/>
        </p:xfrm>
        <a:graphic>
          <a:graphicData uri="http://schemas.openxmlformats.org/drawingml/2006/table">
            <a:tbl>
              <a:tblPr/>
              <a:tblGrid>
                <a:gridCol w="11284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3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12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492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5921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28774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43994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6796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района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отбора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продуктивной влаги по непаровым предшественникам в слое почвы.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9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2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Орловский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2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2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Зимовниковский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2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2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Дубовский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2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63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115693"/>
              </p:ext>
            </p:extLst>
          </p:nvPr>
        </p:nvGraphicFramePr>
        <p:xfrm>
          <a:off x="97279" y="77823"/>
          <a:ext cx="8968898" cy="4954616"/>
        </p:xfrm>
        <a:graphic>
          <a:graphicData uri="http://schemas.openxmlformats.org/drawingml/2006/table">
            <a:tbl>
              <a:tblPr/>
              <a:tblGrid>
                <a:gridCol w="14895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73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44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95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98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22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52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39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6610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061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285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Районы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Предшественник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нитратного азота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</a:p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кг/га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аммонийного азота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кг/га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2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декабрь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декабрь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1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9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Орловский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9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Зимовниковский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39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Дубовский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39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Ремонтненский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3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39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Заветинский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3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47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2124075" y="0"/>
            <a:ext cx="55395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Условия прорастания семян озимой пшеницы</a:t>
            </a:r>
          </a:p>
        </p:txBody>
      </p:sp>
      <p:sp>
        <p:nvSpPr>
          <p:cNvPr id="36867" name="Прямоугольник 2"/>
          <p:cNvSpPr>
            <a:spLocks noChangeArrowheads="1"/>
          </p:cNvSpPr>
          <p:nvPr/>
        </p:nvSpPr>
        <p:spPr bwMode="auto">
          <a:xfrm>
            <a:off x="126608" y="393077"/>
            <a:ext cx="901739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Оптимальные температура для прорастания семян - 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25,8 °С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максимальная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-30°С.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Прекращение прорас­тания и вытягивание про­ростков можно ожидать при температуре почвы больше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°С.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Температура почвы выше 20 °С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вероятнее всего, будет выше идеальной для прорастания семян пшеницы.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Прорастание семян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19°С наблюдается через 1,3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при15,8° -2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10,21°С-3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4,4°С -6 дней.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температуре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14-16°С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и наличии воды всходы появляются через 7-9 дней после сева.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При их повышении этот период сокращается на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1,5-2 дня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Продолжительность периода всходы-кущение зависит от условий внешней среды и колеблется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12 до 30 дней.</a:t>
            </a:r>
            <a:r>
              <a:rPr lang="ru-RU" alt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От начала кущения до прекращения осенней вегетации проходит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22 до 43 дней.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6. Продолжительность периода от полных всходов до конца осенней вегетации проходит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дня при средней температуре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8,9°С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и сумме                                                    активных температур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98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641" t="12535" r="11378" b="25070"/>
          <a:stretch/>
        </p:blipFill>
        <p:spPr bwMode="auto">
          <a:xfrm>
            <a:off x="77821" y="90791"/>
            <a:ext cx="8955932" cy="4961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333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1258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705727"/>
              </p:ext>
            </p:extLst>
          </p:nvPr>
        </p:nvGraphicFramePr>
        <p:xfrm>
          <a:off x="74140" y="339812"/>
          <a:ext cx="5966737" cy="4693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3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37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65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481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50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313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Орловский район   ИП Тегеря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Горох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67372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07.10.2024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(74 дня)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08.10.2024 (73 дня)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Таня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Таня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0896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–20см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 - 80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–10см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 - 60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80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38921" b="26197"/>
          <a:stretch/>
        </p:blipFill>
        <p:spPr bwMode="auto">
          <a:xfrm>
            <a:off x="74140" y="853353"/>
            <a:ext cx="1981199" cy="179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48305" r="9006" b="26203"/>
          <a:stretch/>
        </p:blipFill>
        <p:spPr bwMode="auto">
          <a:xfrm>
            <a:off x="3037841" y="934720"/>
            <a:ext cx="2011680" cy="1481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4102" y="1406021"/>
            <a:ext cx="4423308" cy="30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5" y="2525511"/>
            <a:ext cx="1503694" cy="60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134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1258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природно-хозяйственная зона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032091"/>
              </p:ext>
            </p:extLst>
          </p:nvPr>
        </p:nvGraphicFramePr>
        <p:xfrm>
          <a:off x="74140" y="334184"/>
          <a:ext cx="6075674" cy="4855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4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74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42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69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569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Зимовниковский район   ООО</a:t>
                      </a:r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«Хлебороб»,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«Мелиоратор»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Озимая пшеница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700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15.10.2024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(66 дней)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20.10.2024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(61 день)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–Еланчик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Жаворонок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–20см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 - 40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–10см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 - 50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82" b="10878"/>
          <a:stretch/>
        </p:blipFill>
        <p:spPr bwMode="auto">
          <a:xfrm>
            <a:off x="311785" y="905135"/>
            <a:ext cx="2207895" cy="1959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9" b="16433"/>
          <a:stretch/>
        </p:blipFill>
        <p:spPr bwMode="auto">
          <a:xfrm>
            <a:off x="3808184" y="905135"/>
            <a:ext cx="2204959" cy="1922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5959" y="1540376"/>
            <a:ext cx="4249690" cy="295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90" y="2993276"/>
            <a:ext cx="1187450" cy="37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385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-7097"/>
            <a:ext cx="906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природно-хозяйственная зона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620140"/>
              </p:ext>
            </p:extLst>
          </p:nvPr>
        </p:nvGraphicFramePr>
        <p:xfrm>
          <a:off x="74140" y="277565"/>
          <a:ext cx="5878696" cy="48360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4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29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64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18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4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55556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Дубовский район   ИП Курбанов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73"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Горох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650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97539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3023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24.09.2024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(87 дней)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16.09.2024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 дней)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3023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Алексеич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Багира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3023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–20см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 - 50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–10см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 - 40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029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003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01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0195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021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7" r="14925"/>
          <a:stretch/>
        </p:blipFill>
        <p:spPr bwMode="auto">
          <a:xfrm rot="5400000">
            <a:off x="609122" y="855192"/>
            <a:ext cx="1534163" cy="175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4" b="9757"/>
          <a:stretch/>
        </p:blipFill>
        <p:spPr bwMode="auto">
          <a:xfrm>
            <a:off x="3281680" y="927898"/>
            <a:ext cx="1859280" cy="1613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9368" y="1458867"/>
            <a:ext cx="4292779" cy="30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795" y="4441190"/>
            <a:ext cx="862775" cy="61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91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54369"/>
              </p:ext>
            </p:extLst>
          </p:nvPr>
        </p:nvGraphicFramePr>
        <p:xfrm>
          <a:off x="64855" y="58361"/>
          <a:ext cx="9014293" cy="4962668"/>
        </p:xfrm>
        <a:graphic>
          <a:graphicData uri="http://schemas.openxmlformats.org/drawingml/2006/table">
            <a:tbl>
              <a:tblPr/>
              <a:tblGrid>
                <a:gridCol w="477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57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6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50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734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23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150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215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935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8638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9935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5668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6692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4098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2801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4371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3450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28017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43711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04799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</a:tblGrid>
              <a:tr h="2815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Орловский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Зимовниковский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Дубовский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Ремонтненский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Заветинский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3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6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9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3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6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6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6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6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6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6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951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1" y="0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природно-хозяйственная зона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67516"/>
              </p:ext>
            </p:extLst>
          </p:nvPr>
        </p:nvGraphicFramePr>
        <p:xfrm>
          <a:off x="109104" y="314960"/>
          <a:ext cx="5958409" cy="4797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9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1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60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02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83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88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3191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Заветинский район   ИП Липаев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752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20.09.2024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(91 день)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22.09.2024 (89 дней)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Станичная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 Дона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0736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–70см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 -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–60см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 -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78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78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7868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78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78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9" t="7375" r="14666" b="18871"/>
          <a:stretch/>
        </p:blipFill>
        <p:spPr bwMode="auto">
          <a:xfrm rot="5400000">
            <a:off x="626350" y="883526"/>
            <a:ext cx="1686559" cy="1937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t="55286" r="7769" b="13382"/>
          <a:stretch/>
        </p:blipFill>
        <p:spPr bwMode="auto">
          <a:xfrm>
            <a:off x="3545839" y="1009016"/>
            <a:ext cx="1849121" cy="1686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2105" y="1411607"/>
            <a:ext cx="4387301" cy="30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4358640"/>
            <a:ext cx="639797" cy="73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900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6618" y="766065"/>
            <a:ext cx="4844052" cy="391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82544" y="982044"/>
            <a:ext cx="4844050" cy="34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56" y="1988346"/>
            <a:ext cx="2349982" cy="207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63699"/>
            <a:ext cx="284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влага, мм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2989" y="-73740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Нитратный азот, кг/га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6277" y="-59672"/>
            <a:ext cx="32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января, Аксайский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1318436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 rot="16200000">
            <a:off x="-2275496" y="2369648"/>
            <a:ext cx="4968378" cy="37775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Подкормки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298768" y="576611"/>
            <a:ext cx="1857375" cy="45912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590843" y="112394"/>
            <a:ext cx="2041329" cy="79979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1-я подкормка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20-25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кущение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3298768" y="1068518"/>
            <a:ext cx="1857375" cy="701039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подсыхающей с заделкой 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477078" y="1035732"/>
            <a:ext cx="2438339" cy="242124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2-я подкормка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30-31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начало выхода в трубку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-39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лигула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флагового листа видна, флаговый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лист полностью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7078" y="3655277"/>
            <a:ext cx="2496710" cy="1322239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3-я подкормка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71-77 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поздней молочной спелости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3298768" y="1901612"/>
            <a:ext cx="1857375" cy="80633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Конец кущения начало выхода в трубку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5329733" y="64163"/>
            <a:ext cx="3734754" cy="51244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30-45 кг/га в д.в. или 88-132 кг/га в физ.весе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5329733" y="708814"/>
            <a:ext cx="3734755" cy="117724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кг/га в д.в.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117 кг/га в физ.весе.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- 125 кг /га или 96 л/га без разбавления,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Сульфат аммония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 достаточном количестве влаги 190 кг/га  в физ. весе.  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5329733" y="2018134"/>
            <a:ext cx="3717716" cy="117724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КАС_32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30-45 кг/га в д.в. или 94-140 кг/га или 72-108 л/га при разбавлении в 2-4 раза,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65- 98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3263658" y="2939947"/>
            <a:ext cx="1927595" cy="76702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флаговому листу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необходимости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9"/>
          <p:cNvSpPr>
            <a:spLocks noChangeArrowheads="1"/>
          </p:cNvSpPr>
          <p:nvPr/>
        </p:nvSpPr>
        <p:spPr bwMode="auto">
          <a:xfrm>
            <a:off x="5329733" y="3280338"/>
            <a:ext cx="3717716" cy="80791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кг/га  или 65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3228548" y="4459457"/>
            <a:ext cx="1997816" cy="58325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До конца молочной спелости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9"/>
          <p:cNvSpPr>
            <a:spLocks noChangeArrowheads="1"/>
          </p:cNvSpPr>
          <p:nvPr/>
        </p:nvSpPr>
        <p:spPr bwMode="auto">
          <a:xfrm>
            <a:off x="5329733" y="4234800"/>
            <a:ext cx="3717716" cy="80791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кг/га  или 65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3298768" y="0"/>
            <a:ext cx="1857375" cy="45912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Поздняя осенняя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Левая фигурная скобка 19"/>
          <p:cNvSpPr/>
          <p:nvPr/>
        </p:nvSpPr>
        <p:spPr>
          <a:xfrm>
            <a:off x="2915418" y="30909"/>
            <a:ext cx="373487" cy="1738648"/>
          </a:xfrm>
          <a:prstGeom prst="leftBrace">
            <a:avLst>
              <a:gd name="adj1" fmla="val 8333"/>
              <a:gd name="adj2" fmla="val 2942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/>
          <p:cNvSpPr/>
          <p:nvPr/>
        </p:nvSpPr>
        <p:spPr>
          <a:xfrm>
            <a:off x="2915418" y="1968321"/>
            <a:ext cx="373487" cy="1738648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9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51621"/>
              </p:ext>
            </p:extLst>
          </p:nvPr>
        </p:nvGraphicFramePr>
        <p:xfrm>
          <a:off x="0" y="512255"/>
          <a:ext cx="4572002" cy="4631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33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67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Сухое зерно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35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05: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кончика зародышевого корешка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07: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кончика зародышевого влагалища (колеоптиля)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Всходы: колеоптиль проходит поверхность почвы; лист достиг кончика колеоптиля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Первый лист выходит из колеоптиля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листа. Первый лист развернут. Показалось острие второго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21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2-го листа. Второй лист развернут. Показалось острие третьего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693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3-го листа. Третий лист развернут. Показалось острие четвертого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693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листа. Четвертый лист развернут. Показалось острие пятого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60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032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первый побег кущения: начало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031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…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129362"/>
              </p:ext>
            </p:extLst>
          </p:nvPr>
        </p:nvGraphicFramePr>
        <p:xfrm>
          <a:off x="4600575" y="0"/>
          <a:ext cx="4543429" cy="503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4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33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67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Конец кущения: максимальное число побегов кущения достигнуто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30: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Начало выхода в трубку: главный побег и побеги кущения сильно направлены вверх, начинают тянуться. Расстояние колоса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узла: Первый узел виден на поверхности земли, расстояние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2-го узла: Второй узел виден, расстояние от 1-го узла по крайней мере 2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узла: Четвертый узел виден, расстояние от 3-го узла по крайней мере 2см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…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последнего (флагового) листа, еще свернутого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39: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лигулы (листового язычка): лигула флагового листа видна, флаговый лист полностью развит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Начало появления соцветия (колошения): Верхняя часть метелки или колоса видна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59: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Конец колошения: Полное появление соцветия. Колос полностью виден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Поздняя молочная спелость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4515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Шкала ВВСН, по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Шпаара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00718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78" y="0"/>
            <a:ext cx="9003322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Элементы структуры урожая, на которые можно повлиять </a:t>
            </a:r>
          </a:p>
          <a:p>
            <a:pPr algn="ctr"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азотными и азотно-фосфорными подкорками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21582"/>
              </p:ext>
            </p:extLst>
          </p:nvPr>
        </p:nvGraphicFramePr>
        <p:xfrm>
          <a:off x="71562" y="552556"/>
          <a:ext cx="9016596" cy="4642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7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88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4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882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8665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Фенологическая фаза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Индекс ВВСН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Морфологические признаки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Продолжительность, дни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Элемент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продуктивности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Необходимые условия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653"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Весеннее кущение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первый побег кущения: начало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14-18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члеников колосового стержня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продуктивных побегах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среднесуточная температура воздуха 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5–9°С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Оптимальная 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13-18 °С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5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22 -29.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кущения.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Начало выхода в трубку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30: 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Расстояние колоса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13 -14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колосков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281"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узла: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16-17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Общее число цветков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665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34 - 3 … 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узла Стадии продолжающиеся до ..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Становление флагового листа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последнего (флагового) листа, еще свернутого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5-7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цветков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температура 23–25°С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7939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Набухание верх-него листового влагалища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39-49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Формирование флагового листа и колоса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9-11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Длина и плотность колоса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028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Колошение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Верхняя часть колоса видна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6–7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Тоже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Молочное состояние зерновки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71-77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 зерна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Масса зерновки, качество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температура воздуха не выше 30–35°С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734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084401"/>
              </p:ext>
            </p:extLst>
          </p:nvPr>
        </p:nvGraphicFramePr>
        <p:xfrm>
          <a:off x="142872" y="126493"/>
          <a:ext cx="9001128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51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7833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800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Всходы: колеоптиль проходит поверхность почвы; лист достиг кончика колеоптиля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Воротничок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3485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Первый лист выходит из колеоптиля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Капюшон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35038" r="42509" b="37783"/>
          <a:stretch/>
        </p:blipFill>
        <p:spPr>
          <a:xfrm>
            <a:off x="3699658" y="660267"/>
            <a:ext cx="1287978" cy="211228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03" y="690426"/>
            <a:ext cx="2214397" cy="196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0" t="29182" r="40279" b="39565"/>
          <a:stretch/>
        </p:blipFill>
        <p:spPr>
          <a:xfrm>
            <a:off x="3741222" y="2838749"/>
            <a:ext cx="1372452" cy="2304751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5"/>
          <a:stretch/>
        </p:blipFill>
        <p:spPr bwMode="auto">
          <a:xfrm>
            <a:off x="6721689" y="2922173"/>
            <a:ext cx="2360568" cy="20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66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38612"/>
              </p:ext>
            </p:extLst>
          </p:nvPr>
        </p:nvGraphicFramePr>
        <p:xfrm>
          <a:off x="142872" y="126493"/>
          <a:ext cx="9001128" cy="491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55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57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450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7833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листа. Первый лист развернут. Показалось острие второго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Капюшон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3-го листа. Третий лист развернут. Показалось острие четвертого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Колпачек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20989" r="67938" b="52386"/>
          <a:stretch/>
        </p:blipFill>
        <p:spPr>
          <a:xfrm>
            <a:off x="3908050" y="684690"/>
            <a:ext cx="1169199" cy="186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3" t="13635" r="17782" b="12837"/>
          <a:stretch/>
        </p:blipFill>
        <p:spPr>
          <a:xfrm>
            <a:off x="3908050" y="2585970"/>
            <a:ext cx="1033275" cy="2292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26925" r="25404" b="17325"/>
          <a:stretch/>
        </p:blipFill>
        <p:spPr>
          <a:xfrm rot="5400000">
            <a:off x="7280500" y="3074868"/>
            <a:ext cx="2026386" cy="1580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23034" r="32377" b="33063"/>
          <a:stretch/>
        </p:blipFill>
        <p:spPr>
          <a:xfrm rot="10800000">
            <a:off x="7382600" y="1036320"/>
            <a:ext cx="1701579" cy="148235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5"/>
          <a:stretch/>
        </p:blipFill>
        <p:spPr bwMode="auto">
          <a:xfrm>
            <a:off x="6652481" y="3428971"/>
            <a:ext cx="1041558" cy="14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66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66370"/>
              </p:ext>
            </p:extLst>
          </p:nvPr>
        </p:nvGraphicFramePr>
        <p:xfrm>
          <a:off x="142872" y="2640"/>
          <a:ext cx="9001129" cy="520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7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55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65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23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683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4251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7833">
                <a:tc gridSpan="2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25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листа. Четвертый лист развернут. Показалось острие пятого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Растения 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Колпачек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090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… Стадии продолжающиеся до …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Элемент продуктивности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члеников колосового стержня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продуктивных побегах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Вегетативная фаза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Дифференциация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конуса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нарастания.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Закладка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члеников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 колоса на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главном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побеге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4165">
                <a:tc gridSpan="4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Необходимые условия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Среднесуточная температура воздуха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5–9°С</a:t>
                      </a:r>
                      <a:r>
                        <a:rPr lang="ru-RU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Оптимальная </a:t>
                      </a:r>
                      <a:r>
                        <a:rPr lang="ru-RU" sz="2000" b="1" i="0" kern="12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13-18 °С</a:t>
                      </a:r>
                      <a:endParaRPr lang="ru-RU" sz="20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3683324" y="498170"/>
            <a:ext cx="992307" cy="2132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2" t="7412" r="30962" b="78987"/>
          <a:stretch/>
        </p:blipFill>
        <p:spPr>
          <a:xfrm rot="16200000">
            <a:off x="4622876" y="789419"/>
            <a:ext cx="2151185" cy="1531292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5460429" y="1779848"/>
            <a:ext cx="276888" cy="512105"/>
          </a:xfrm>
          <a:custGeom>
            <a:avLst/>
            <a:gdLst>
              <a:gd name="connsiteX0" fmla="*/ 94957 w 276888"/>
              <a:gd name="connsiteY0" fmla="*/ 21490 h 512105"/>
              <a:gd name="connsiteX1" fmla="*/ 52228 w 276888"/>
              <a:gd name="connsiteY1" fmla="*/ 269318 h 512105"/>
              <a:gd name="connsiteX2" fmla="*/ 9499 w 276888"/>
              <a:gd name="connsiteY2" fmla="*/ 346230 h 512105"/>
              <a:gd name="connsiteX3" fmla="*/ 9499 w 276888"/>
              <a:gd name="connsiteY3" fmla="*/ 346230 h 512105"/>
              <a:gd name="connsiteX4" fmla="*/ 953 w 276888"/>
              <a:gd name="connsiteY4" fmla="*/ 423142 h 512105"/>
              <a:gd name="connsiteX5" fmla="*/ 35136 w 276888"/>
              <a:gd name="connsiteY5" fmla="*/ 500054 h 512105"/>
              <a:gd name="connsiteX6" fmla="*/ 112048 w 276888"/>
              <a:gd name="connsiteY6" fmla="*/ 508600 h 512105"/>
              <a:gd name="connsiteX7" fmla="*/ 180415 w 276888"/>
              <a:gd name="connsiteY7" fmla="*/ 508600 h 512105"/>
              <a:gd name="connsiteX8" fmla="*/ 257327 w 276888"/>
              <a:gd name="connsiteY8" fmla="*/ 465871 h 512105"/>
              <a:gd name="connsiteX9" fmla="*/ 265872 w 276888"/>
              <a:gd name="connsiteY9" fmla="*/ 423142 h 512105"/>
              <a:gd name="connsiteX10" fmla="*/ 248781 w 276888"/>
              <a:gd name="connsiteY10" fmla="*/ 354776 h 512105"/>
              <a:gd name="connsiteX11" fmla="*/ 231689 w 276888"/>
              <a:gd name="connsiteY11" fmla="*/ 260772 h 512105"/>
              <a:gd name="connsiteX12" fmla="*/ 240235 w 276888"/>
              <a:gd name="connsiteY12" fmla="*/ 158223 h 512105"/>
              <a:gd name="connsiteX13" fmla="*/ 265872 w 276888"/>
              <a:gd name="connsiteY13" fmla="*/ 64219 h 512105"/>
              <a:gd name="connsiteX14" fmla="*/ 274418 w 276888"/>
              <a:gd name="connsiteY14" fmla="*/ 4398 h 512105"/>
              <a:gd name="connsiteX15" fmla="*/ 223143 w 276888"/>
              <a:gd name="connsiteY15" fmla="*/ 12944 h 512105"/>
              <a:gd name="connsiteX16" fmla="*/ 94957 w 276888"/>
              <a:gd name="connsiteY16" fmla="*/ 21490 h 51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888" h="512105">
                <a:moveTo>
                  <a:pt x="94957" y="21490"/>
                </a:moveTo>
                <a:cubicBezTo>
                  <a:pt x="66471" y="64219"/>
                  <a:pt x="66471" y="215195"/>
                  <a:pt x="52228" y="269318"/>
                </a:cubicBezTo>
                <a:cubicBezTo>
                  <a:pt x="37985" y="323441"/>
                  <a:pt x="9499" y="346230"/>
                  <a:pt x="9499" y="346230"/>
                </a:cubicBezTo>
                <a:lnTo>
                  <a:pt x="9499" y="346230"/>
                </a:lnTo>
                <a:cubicBezTo>
                  <a:pt x="8075" y="359049"/>
                  <a:pt x="-3320" y="397505"/>
                  <a:pt x="953" y="423142"/>
                </a:cubicBezTo>
                <a:cubicBezTo>
                  <a:pt x="5226" y="448779"/>
                  <a:pt x="16620" y="485811"/>
                  <a:pt x="35136" y="500054"/>
                </a:cubicBezTo>
                <a:cubicBezTo>
                  <a:pt x="53652" y="514297"/>
                  <a:pt x="87835" y="507176"/>
                  <a:pt x="112048" y="508600"/>
                </a:cubicBezTo>
                <a:cubicBezTo>
                  <a:pt x="136261" y="510024"/>
                  <a:pt x="156202" y="515721"/>
                  <a:pt x="180415" y="508600"/>
                </a:cubicBezTo>
                <a:cubicBezTo>
                  <a:pt x="204628" y="501479"/>
                  <a:pt x="243084" y="480114"/>
                  <a:pt x="257327" y="465871"/>
                </a:cubicBezTo>
                <a:cubicBezTo>
                  <a:pt x="271570" y="451628"/>
                  <a:pt x="267296" y="441658"/>
                  <a:pt x="265872" y="423142"/>
                </a:cubicBezTo>
                <a:cubicBezTo>
                  <a:pt x="264448" y="404626"/>
                  <a:pt x="254478" y="381838"/>
                  <a:pt x="248781" y="354776"/>
                </a:cubicBezTo>
                <a:cubicBezTo>
                  <a:pt x="243084" y="327714"/>
                  <a:pt x="233113" y="293531"/>
                  <a:pt x="231689" y="260772"/>
                </a:cubicBezTo>
                <a:cubicBezTo>
                  <a:pt x="230265" y="228013"/>
                  <a:pt x="234538" y="190982"/>
                  <a:pt x="240235" y="158223"/>
                </a:cubicBezTo>
                <a:cubicBezTo>
                  <a:pt x="245932" y="125464"/>
                  <a:pt x="260175" y="89856"/>
                  <a:pt x="265872" y="64219"/>
                </a:cubicBezTo>
                <a:cubicBezTo>
                  <a:pt x="271569" y="38582"/>
                  <a:pt x="281539" y="12944"/>
                  <a:pt x="274418" y="4398"/>
                </a:cubicBezTo>
                <a:cubicBezTo>
                  <a:pt x="267297" y="-4148"/>
                  <a:pt x="245932" y="12944"/>
                  <a:pt x="223143" y="12944"/>
                </a:cubicBezTo>
                <a:cubicBezTo>
                  <a:pt x="200354" y="12944"/>
                  <a:pt x="123443" y="-21239"/>
                  <a:pt x="94957" y="2149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 t="19069" r="29219" b="26412"/>
          <a:stretch/>
        </p:blipFill>
        <p:spPr>
          <a:xfrm rot="10800000">
            <a:off x="7627458" y="1155537"/>
            <a:ext cx="1478113" cy="1475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20729" r="3878" b="15699"/>
          <a:stretch/>
        </p:blipFill>
        <p:spPr>
          <a:xfrm>
            <a:off x="4649963" y="3001147"/>
            <a:ext cx="1541286" cy="20172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8" t="31153" r="36540" b="29905"/>
          <a:stretch/>
        </p:blipFill>
        <p:spPr>
          <a:xfrm rot="5400000">
            <a:off x="7571700" y="3556127"/>
            <a:ext cx="1674102" cy="13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1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t="25507" r="10048" b="11111"/>
          <a:stretch/>
        </p:blipFill>
        <p:spPr>
          <a:xfrm>
            <a:off x="71561" y="441533"/>
            <a:ext cx="2186609" cy="2845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r="5692" b="19150"/>
          <a:stretch/>
        </p:blipFill>
        <p:spPr>
          <a:xfrm>
            <a:off x="2632056" y="-11315"/>
            <a:ext cx="3255736" cy="3298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t="22416" r="28203" b="26415"/>
          <a:stretch/>
        </p:blipFill>
        <p:spPr>
          <a:xfrm>
            <a:off x="6258658" y="26599"/>
            <a:ext cx="2797878" cy="22810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75255" y="2307629"/>
            <a:ext cx="316874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Дифференциация конуса 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нарастания.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Закладка члеников  колоса на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главном побеге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19942" r="26987" b="27807"/>
          <a:stretch/>
        </p:blipFill>
        <p:spPr>
          <a:xfrm rot="10800000">
            <a:off x="4066940" y="3509496"/>
            <a:ext cx="1908315" cy="1668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58658" y="3838976"/>
            <a:ext cx="1617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года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25609" r="38842" b="23376"/>
          <a:stretch/>
        </p:blipFill>
        <p:spPr>
          <a:xfrm rot="5400000">
            <a:off x="205874" y="3084457"/>
            <a:ext cx="1917982" cy="2186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58170" y="3793040"/>
            <a:ext cx="1624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1402" y="4762627"/>
            <a:ext cx="12979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Колпачек</a:t>
            </a:r>
          </a:p>
        </p:txBody>
      </p:sp>
    </p:spTree>
    <p:extLst>
      <p:ext uri="{BB962C8B-B14F-4D97-AF65-F5344CB8AC3E}">
        <p14:creationId xmlns:p14="http://schemas.microsoft.com/office/powerpoint/2010/main" val="2732376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6" t="22570" r="6173" b="18841"/>
          <a:stretch/>
        </p:blipFill>
        <p:spPr>
          <a:xfrm>
            <a:off x="63611" y="357809"/>
            <a:ext cx="1415332" cy="2460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1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4" t="23343" r="23150" b="23942"/>
          <a:stretch/>
        </p:blipFill>
        <p:spPr>
          <a:xfrm>
            <a:off x="2663686" y="19878"/>
            <a:ext cx="1879367" cy="2798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r="15565" b="21623"/>
          <a:stretch/>
        </p:blipFill>
        <p:spPr>
          <a:xfrm>
            <a:off x="4645139" y="19878"/>
            <a:ext cx="2522869" cy="26318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80283" y="357809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1034" r="15747" b="13307"/>
          <a:stretch/>
        </p:blipFill>
        <p:spPr>
          <a:xfrm>
            <a:off x="63611" y="3051056"/>
            <a:ext cx="1152939" cy="2020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692984"/>
            <a:ext cx="2867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2024 года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25971" r="28087" b="25024"/>
          <a:stretch/>
        </p:blipFill>
        <p:spPr>
          <a:xfrm rot="5400000">
            <a:off x="2489539" y="3146824"/>
            <a:ext cx="2227658" cy="17508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6550" y="3799401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8565" y="2692984"/>
            <a:ext cx="2626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 2025 года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9" t="42048" r="5831" b="21036"/>
          <a:stretch/>
        </p:blipFill>
        <p:spPr>
          <a:xfrm>
            <a:off x="5906573" y="3173195"/>
            <a:ext cx="1836752" cy="18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7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092381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4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950" dirty="0"/>
              <a:t>Изменение соотношения элементов, вносимых с минеральными удобрениями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260602"/>
              </p:ext>
            </p:extLst>
          </p:nvPr>
        </p:nvGraphicFramePr>
        <p:xfrm>
          <a:off x="45396" y="324255"/>
          <a:ext cx="9046986" cy="4760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6097" y="9466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7079" y="83199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9653" y="3306421"/>
            <a:ext cx="1624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2478" y="3306421"/>
            <a:ext cx="1427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28754" r="27739" b="19331"/>
          <a:stretch/>
        </p:blipFill>
        <p:spPr>
          <a:xfrm rot="16200000">
            <a:off x="3752020" y="3082690"/>
            <a:ext cx="2433852" cy="1702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32309" r="6490" b="29353"/>
          <a:stretch/>
        </p:blipFill>
        <p:spPr>
          <a:xfrm>
            <a:off x="2145606" y="547385"/>
            <a:ext cx="1884459" cy="19719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31227" r="5151" b="24267"/>
          <a:stretch/>
        </p:blipFill>
        <p:spPr>
          <a:xfrm>
            <a:off x="4030066" y="365660"/>
            <a:ext cx="1876508" cy="2289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5" t="29812" r="38985" b="33526"/>
          <a:stretch/>
        </p:blipFill>
        <p:spPr>
          <a:xfrm rot="16200000">
            <a:off x="6532138" y="112309"/>
            <a:ext cx="2157106" cy="28420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9" t="10642" r="23204" b="30589"/>
          <a:stretch/>
        </p:blipFill>
        <p:spPr>
          <a:xfrm>
            <a:off x="-1" y="1674589"/>
            <a:ext cx="1685677" cy="34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2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8598" y="66423"/>
            <a:ext cx="6733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выбрать срок подкормки на посевах с 3-я листьями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205" y="425561"/>
            <a:ext cx="3582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развитием посева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9" t="10642" r="34433" b="30589"/>
          <a:stretch/>
        </p:blipFill>
        <p:spPr>
          <a:xfrm>
            <a:off x="63609" y="846670"/>
            <a:ext cx="1186579" cy="3482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32309" r="16251" b="29353"/>
          <a:stretch/>
        </p:blipFill>
        <p:spPr>
          <a:xfrm>
            <a:off x="1411887" y="846670"/>
            <a:ext cx="2707643" cy="34827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4463271" y="825671"/>
            <a:ext cx="1613784" cy="3468053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906447" y="2148856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775789" y="2093771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822" y="4329405"/>
            <a:ext cx="9281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появления 2-х листьев второго побега подкормить 100 кг/га аммиачной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селитры, поймав мерзлоталую или подсыхающую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20729" r="3878" b="15699"/>
          <a:stretch/>
        </p:blipFill>
        <p:spPr>
          <a:xfrm>
            <a:off x="6256127" y="846670"/>
            <a:ext cx="2602132" cy="3405763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6077055" y="2276578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83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57137"/>
              </p:ext>
            </p:extLst>
          </p:nvPr>
        </p:nvGraphicFramePr>
        <p:xfrm>
          <a:off x="0" y="98493"/>
          <a:ext cx="9001129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7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49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826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2783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Сформировано три побега кущения (весна, 23 марта 2024 г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Вегетативная фаза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Дифференциация конуса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нарастания. Закладка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члеников  колоса главного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побега и боковых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Сформировано семь побегов кущения (весна, 2 апреля 2024 г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1-побег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5" t="3994" r="15818" b="28115"/>
          <a:stretch/>
        </p:blipFill>
        <p:spPr>
          <a:xfrm>
            <a:off x="3228230" y="2990812"/>
            <a:ext cx="1343769" cy="19036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4" t="38114" r="27391" b="17939"/>
          <a:stretch/>
        </p:blipFill>
        <p:spPr>
          <a:xfrm rot="10800000">
            <a:off x="4864498" y="3223357"/>
            <a:ext cx="1718017" cy="16711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45089" r="30007" b="19693"/>
          <a:stretch/>
        </p:blipFill>
        <p:spPr>
          <a:xfrm rot="5400000">
            <a:off x="7363166" y="3401005"/>
            <a:ext cx="1691718" cy="10825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16561" y="3096399"/>
            <a:ext cx="10292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2-побег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2" t="41422" r="12872" b="17401"/>
          <a:stretch/>
        </p:blipFill>
        <p:spPr>
          <a:xfrm rot="16200000">
            <a:off x="2813494" y="959863"/>
            <a:ext cx="2197095" cy="15902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4399" y="544210"/>
            <a:ext cx="925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побег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42828" r="37757" b="30529"/>
          <a:stretch/>
        </p:blipFill>
        <p:spPr>
          <a:xfrm rot="10800000">
            <a:off x="7746302" y="810175"/>
            <a:ext cx="1188777" cy="10186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46302" y="1915225"/>
            <a:ext cx="1008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побег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t="40180" r="43846" b="34907"/>
          <a:stretch/>
        </p:blipFill>
        <p:spPr>
          <a:xfrm>
            <a:off x="4864498" y="1636952"/>
            <a:ext cx="1097281" cy="12813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18054" y="1750841"/>
            <a:ext cx="1008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побег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9" t="44215" r="37359" b="27892"/>
          <a:stretch/>
        </p:blipFill>
        <p:spPr>
          <a:xfrm rot="10800000">
            <a:off x="6681637" y="1750841"/>
            <a:ext cx="907605" cy="12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6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01_01_2024\Prezentacii\кашары_14_05_2024\IMG202405131619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8939" r="16967" b="23168"/>
          <a:stretch/>
        </p:blipFill>
        <p:spPr bwMode="auto">
          <a:xfrm>
            <a:off x="605521" y="307034"/>
            <a:ext cx="5256866" cy="45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23722" y="994983"/>
            <a:ext cx="3024529" cy="92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Лупа для просмотра состояния конуса нарастания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67604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Стратегия ранневесенних подкормок на озимой пшенице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176" y="440531"/>
            <a:ext cx="8745538" cy="6477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Отслеживать изменение температурного режима путем анализа прогнозов на разных Интернет ресурсах.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1789" y="1443844"/>
            <a:ext cx="8353425" cy="10572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По разным предшественникам  и на разных элементах рельефа, провести определение запасов продуктивной влаги и нитратного азота до глубины 100 см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4264" y="2802338"/>
            <a:ext cx="7056437" cy="6750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Провести инвентаризацию посевов, определив густоту стояния растений и степень их развития</a:t>
            </a:r>
            <a:endParaRPr lang="ru-RU" alt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5882" y="3792616"/>
            <a:ext cx="6553200" cy="10326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По картограммам агрохимического обследования определить обеспеченность полей подвижным фосфором</a:t>
            </a:r>
          </a:p>
        </p:txBody>
      </p:sp>
    </p:spTree>
    <p:extLst>
      <p:ext uri="{BB962C8B-B14F-4D97-AF65-F5344CB8AC3E}">
        <p14:creationId xmlns:p14="http://schemas.microsoft.com/office/powerpoint/2010/main" val="995846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25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Тактика  подкормок в весенне-летний период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125" y="461664"/>
            <a:ext cx="8836873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Этап  С учетом запасов влаги определяем возможную урожайность на данном поле.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Оцениваем возможности сорта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Проводим инвентаризацию посевов, подсчитываем количества растений и побегов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Рассчитываем необходимое количество побегов к концу кущения и количество продуктивных стеблей исходя из возможной урожайности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Этап. Рассчитываем дозы азота исходя из состояния растений.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. Тактика разная в зависимости от состояния посевов.</a:t>
            </a:r>
          </a:p>
          <a:p>
            <a:pPr>
              <a:lnSpc>
                <a:spcPct val="80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Этап. В фазу ВВСН – 23-25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Подкормка в начале выхода в трубку</a:t>
            </a:r>
            <a:endParaRPr lang="ru-RU" alt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Этап. В фазу ВВСН – 33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2 см.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Оцениваем необходимость подкормки по флаговому листу.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Этап. В фазу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– 58-59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58: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Появление 80 % соцветия 59: Конец колошения: Полное появление соцветия. Колос или метелка полностью видны.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Подкормка до конца молочной спелости.</a:t>
            </a:r>
          </a:p>
        </p:txBody>
      </p:sp>
    </p:spTree>
    <p:extLst>
      <p:ext uri="{BB962C8B-B14F-4D97-AF65-F5344CB8AC3E}">
        <p14:creationId xmlns:p14="http://schemas.microsoft.com/office/powerpoint/2010/main" val="1496707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314"/>
            <a:ext cx="921839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Этап  С учетом запасов влаги определяем возможную урожайность на данном поле.</a:t>
            </a: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Оцениваем возможности сорта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803" y="3123901"/>
            <a:ext cx="914302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Проводим инвентаризацию посевов, подсчитываем количества растений и побегов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371" y="1042784"/>
            <a:ext cx="914302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Еланчик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Среднеспелый, крупноколосый, формирует не более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400-660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продуктивных стеблей, приоритет отдать подкормке в фазу ВВСН 31-32.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норма высева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3,5-4 млн. шт.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га. 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урожайность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ц/га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максимальная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 ц/га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Колос средней плотности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члеников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 см стержня). 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1000 зерен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38-49 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803" y="3831152"/>
            <a:ext cx="9073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3,5 млн. штук /га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Всхожесть 90% - 3,6 млн. штук /га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растений на 1 м</a:t>
            </a:r>
            <a:r>
              <a:rPr lang="ru-RU" altLang="ru-RU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Фаза 2-3 листа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побегов на 1 м</a:t>
            </a:r>
            <a:r>
              <a:rPr lang="ru-RU" altLang="ru-RU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13485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47" y="1070451"/>
            <a:ext cx="91040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Исходя их характеристик сорта планируем Масса 1000 зерен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 г,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колосков в колосе  по 2 зерна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Всего зерен в колосе = 16*2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Масса зерен в колосе (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m)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= 32*38/1000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1,216 г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Планируемая урожайность определяется по формуле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У = К*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/10 для перевода ц/га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 – количество продуктивных побегов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 = У/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*10 = 50/1,216*10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411 побега с колосом,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которые составляют 60-66% от общего числа побегов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Общее количество побегов к концу кущения должно быть 411*100/60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685 побегов.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Рассчитываем необходимое количество побегов к концу кущения и количество продуктивных стеблей исходя из возможной урожайности 50 ц/га</a:t>
            </a:r>
          </a:p>
        </p:txBody>
      </p:sp>
    </p:spTree>
    <p:extLst>
      <p:ext uri="{BB962C8B-B14F-4D97-AF65-F5344CB8AC3E}">
        <p14:creationId xmlns:p14="http://schemas.microsoft.com/office/powerpoint/2010/main" val="2579253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40148" y="0"/>
            <a:ext cx="62038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Этап. Рассчитываем дозы азота исходя из состояния растений.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67256" y="549165"/>
            <a:ext cx="6159583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Для урожайности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 ц/га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нужно сформировать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685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побегов, на данный момент сформировано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побегов,   не хватает дополнительно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370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29132" y="1246975"/>
            <a:ext cx="6370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</a:t>
            </a:r>
          </a:p>
        </p:txBody>
      </p:sp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755306" y="2116120"/>
            <a:ext cx="4919465" cy="55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слое 0-40 см 18 кг/га 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потребность в азоте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- 16 =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 кг/га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4170" y="2571899"/>
            <a:ext cx="6246055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Узел кущение не сформирован, определить сахара нельзя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940148" y="2899836"/>
            <a:ext cx="5852993" cy="53590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 или  поверхностная с заделкой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4685809" y="3435743"/>
            <a:ext cx="3885448" cy="37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Кормим дозой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кг/га в д. в</a:t>
            </a:r>
            <a:r>
              <a:rPr lang="ru-RU" alt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10522" y="3781990"/>
            <a:ext cx="683347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= 34 кг/га или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 /га в физическом весе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аботает на формирование дополнительных побегов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70" y="1857110"/>
            <a:ext cx="6013801" cy="28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9128" y="155508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0-40см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8095" y="1549333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0-100см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9" t="50000" r="22012" b="10470"/>
          <a:stretch/>
        </p:blipFill>
        <p:spPr>
          <a:xfrm>
            <a:off x="1619745" y="76179"/>
            <a:ext cx="1213133" cy="11707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739" y="3669494"/>
            <a:ext cx="22252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ВВСН - 14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Стадия 4-го листа. </a:t>
            </a:r>
          </a:p>
          <a:p>
            <a:pPr algn="just">
              <a:lnSpc>
                <a:spcPct val="70000"/>
              </a:lnSpc>
              <a:defRPr/>
            </a:pP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лист развернут. Показалось острие пятого листа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0" y="76179"/>
            <a:ext cx="1613784" cy="34680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 t="19069" r="29219" b="26412"/>
          <a:stretch/>
        </p:blipFill>
        <p:spPr>
          <a:xfrm rot="10800000">
            <a:off x="1669734" y="1815518"/>
            <a:ext cx="1197522" cy="11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2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984167" y="284206"/>
            <a:ext cx="6159831" cy="1714964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Если запасы влаги и фосфора в почве достаточные, повторная поверхностная подкормка с заделкой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при появлении 2-х побегов кущения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начинается вытягивание конуса нарастания и закладка члеников колоса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lnSpc>
                <a:spcPct val="70000"/>
              </a:lnSpc>
            </a:pPr>
            <a:endParaRPr lang="ru-RU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7871" y="2171640"/>
            <a:ext cx="3640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Кормим дозой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 кг/га в д. в</a:t>
            </a:r>
            <a:r>
              <a:rPr lang="ru-RU" alt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24774" y="2744221"/>
            <a:ext cx="5678619" cy="160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= 40 кг/га или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118 кг /га в физическом весе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70000"/>
              </a:lnSpc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Учитывая особенности сорта, важно создать условия для формирования продуктивных побегов и нужного числа члеников в колосе, в нашем случае 16.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5665" y="4451910"/>
            <a:ext cx="6365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главном побеге должно быть не менее 4-х листьев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втором 3 листа </a:t>
            </a:r>
            <a:endParaRPr lang="ru-RU" sz="2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0"/>
          <a:stretch/>
        </p:blipFill>
        <p:spPr bwMode="auto">
          <a:xfrm>
            <a:off x="0" y="185941"/>
            <a:ext cx="2882477" cy="245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0" y="2790491"/>
            <a:ext cx="28501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ВВСН - 22: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Появляется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второй побег  кущения</a:t>
            </a:r>
          </a:p>
          <a:p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3" t="50416" r="18654" b="7905"/>
          <a:stretch/>
        </p:blipFill>
        <p:spPr>
          <a:xfrm rot="5400000">
            <a:off x="221211" y="3676791"/>
            <a:ext cx="1540412" cy="10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366" y="0"/>
            <a:ext cx="90402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количества осадков в разные периоды с 2020 по 2024 годы</a:t>
            </a:r>
          </a:p>
          <a:p>
            <a:pPr lvl="0" algn="ctr">
              <a:lnSpc>
                <a:spcPct val="90000"/>
              </a:lnSpc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метеостанциям Северо-Западной зоны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322458"/>
              </p:ext>
            </p:extLst>
          </p:nvPr>
        </p:nvGraphicFramePr>
        <p:xfrm>
          <a:off x="58366" y="507829"/>
          <a:ext cx="9040237" cy="4544068"/>
        </p:xfrm>
        <a:graphic>
          <a:graphicData uri="http://schemas.openxmlformats.org/drawingml/2006/table">
            <a:tbl>
              <a:tblPr/>
              <a:tblGrid>
                <a:gridCol w="13359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08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05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06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30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71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360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845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3470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Показатель/год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321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Зимовники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календарный год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мм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803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с/х год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мм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период с марта </a:t>
                      </a:r>
                    </a:p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август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мм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20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количества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321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Ремонтное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календарный год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мм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с/х год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мм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4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период с марта </a:t>
                      </a:r>
                    </a:p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август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мм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920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количества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0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8" y="0"/>
            <a:ext cx="5604025" cy="59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3. Этап. В фазу ВВСН – 23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940148" y="658945"/>
          <a:ext cx="2996418" cy="256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2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92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956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133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4.5-5.5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</a:t>
                      </a: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д.в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035040" y="578199"/>
            <a:ext cx="3022724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0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подкормка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64701" y="1214174"/>
            <a:ext cx="3163401" cy="203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30- 31- 32</a:t>
            </a:r>
            <a:r>
              <a:rPr lang="en-US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расстояние от узла кущения 1 см. Стадия 2-го узла: Второй узел виден, расстояние от 1-го узла на 2 см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1507" y="3474286"/>
            <a:ext cx="53307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</a:p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дозами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кг/га (76 л/га)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разбавлении 1:2, мелкокапельном внесении, при температуре не выше 19 °С, влажности воздуха не ниже 54 %. </a:t>
            </a:r>
          </a:p>
          <a:p>
            <a:pPr>
              <a:lnSpc>
                <a:spcPct val="70000"/>
              </a:lnSpc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Через 5-7 дней провести подкормку </a:t>
            </a:r>
          </a:p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:37)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дозами Р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кг/га (36-38 л/га),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72985" y="3122742"/>
            <a:ext cx="145511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Позволяет 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увеличить число колосков в колосе и число цветков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201015" y="118799"/>
            <a:ext cx="2719387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88099" y="2314257"/>
            <a:ext cx="1952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ВВСН – 23-25: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Появляется третий - пятый побег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кущения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Проходит 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около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2-х недель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43353" r="19357" b="18299"/>
          <a:stretch/>
        </p:blipFill>
        <p:spPr>
          <a:xfrm rot="5400000">
            <a:off x="-452103" y="3003621"/>
            <a:ext cx="2002055" cy="9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9" y="0"/>
            <a:ext cx="6203852" cy="5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4. Этап. В фазу ВВСН – 33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2 см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0151" y="520917"/>
            <a:ext cx="6203850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Проводим подсчет количества продуктивных </a:t>
            </a:r>
          </a:p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побегов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40152" y="932539"/>
            <a:ext cx="6203849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Если оно соответствует 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411 продуктивных побегов ,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первая и вторая подкормки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сработали хорошо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97011" y="1485476"/>
            <a:ext cx="60901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нет,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 эту же фазу проводим листовую </a:t>
            </a:r>
          </a:p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диагностику (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третий и четвертый лист, считая снизу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72559" y="2039474"/>
          <a:ext cx="2969516" cy="2147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6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3.5-4.5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д.в.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59525" y="2167048"/>
            <a:ext cx="2927614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>
              <a:lnSpc>
                <a:spcPct val="82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39</a:t>
            </a:r>
            <a:r>
              <a:rPr lang="en-US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Стадия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лигулы (листового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язычка): лигула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флагового листа видна, флаговый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лист полностью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7010" y="4282682"/>
            <a:ext cx="588566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 кг /га в физ. весе  - 15% раствор, в теплой воде – 380 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475" y="4798457"/>
            <a:ext cx="55004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Позволяет  увеличить число зерен в колоске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" y="96976"/>
            <a:ext cx="2841674" cy="454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420837" y="932539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43243" y="1485476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938997" y="785637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22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8" y="0"/>
            <a:ext cx="6203852" cy="85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5 Этап. В фазу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ВВСН – 58-59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58: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Появление 80 % соцветия 59: Конец колошения: Полное появление соцветия. Колос или метелка полностью видны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0148" y="854078"/>
            <a:ext cx="62038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Проводим подсчет количества колосков в колосе и листовую диагностику.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два здоровых листа под </a:t>
            </a:r>
          </a:p>
          <a:p>
            <a:pPr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флаговым, флаговый не берем)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40148" y="1640395"/>
          <a:ext cx="3158196" cy="1862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4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37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3.0-4.0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0.30-0.44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д.в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26969" y="1512363"/>
            <a:ext cx="2255837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6372" y="2141719"/>
            <a:ext cx="261703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до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ВВСН – 71- 77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Образование зерен.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молочная спелость.                       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40148" y="3679243"/>
            <a:ext cx="6203852" cy="95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 кг/га в физ. весе,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10% раствор, в теплой воде 400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лучше в два приема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3307" y="4714097"/>
            <a:ext cx="5500467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Работает на массу 1000 зерен и качество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/>
          <a:stretch/>
        </p:blipFill>
        <p:spPr bwMode="auto">
          <a:xfrm>
            <a:off x="135838" y="240639"/>
            <a:ext cx="2804310" cy="450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0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9207" y="-30377"/>
            <a:ext cx="5207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Орловский            февраль 2025 года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986" t="27967" r="41667" b="39885"/>
          <a:stretch/>
        </p:blipFill>
        <p:spPr bwMode="auto">
          <a:xfrm>
            <a:off x="90790" y="382621"/>
            <a:ext cx="8981873" cy="4669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5552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9207" y="-30377"/>
            <a:ext cx="4859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Орловский              март 2025 года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680" t="17094" r="42628" b="50427"/>
          <a:stretch/>
        </p:blipFill>
        <p:spPr bwMode="auto">
          <a:xfrm>
            <a:off x="77821" y="376137"/>
            <a:ext cx="8988358" cy="4695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5014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9207" y="-30377"/>
            <a:ext cx="5152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Орловский              апрель 2025 года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916" t="21101" r="42628" b="47008"/>
          <a:stretch/>
        </p:blipFill>
        <p:spPr bwMode="auto">
          <a:xfrm>
            <a:off x="51880" y="405348"/>
            <a:ext cx="9007813" cy="4666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6258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5616" y="420291"/>
            <a:ext cx="7143750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169752" y="632222"/>
            <a:ext cx="703547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altLang="ru-RU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</p:txBody>
      </p:sp>
      <p:pic>
        <p:nvPicPr>
          <p:cNvPr id="34820" name="Рисунок 3" descr="qr_t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357312"/>
            <a:ext cx="3239691" cy="290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500062" y="1714500"/>
            <a:ext cx="2761140" cy="42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35" tIns="25718" rIns="51435" bIns="25718">
            <a:spAutoFit/>
          </a:bodyPr>
          <a:lstStyle/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Тел. 8 905 450 38 14</a:t>
            </a:r>
          </a:p>
        </p:txBody>
      </p:sp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500063" y="2500313"/>
            <a:ext cx="397608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2400" b="1" dirty="0"/>
              <a:t>https://don-plodorodie.ru/</a:t>
            </a:r>
            <a:endParaRPr lang="ru-RU" altLang="ru-RU" sz="2400" b="1" dirty="0"/>
          </a:p>
        </p:txBody>
      </p:sp>
      <p:sp>
        <p:nvSpPr>
          <p:cNvPr id="34823" name="Прямоугольник 2"/>
          <p:cNvSpPr>
            <a:spLocks noChangeArrowheads="1"/>
          </p:cNvSpPr>
          <p:nvPr/>
        </p:nvSpPr>
        <p:spPr bwMode="auto">
          <a:xfrm>
            <a:off x="500063" y="3214688"/>
            <a:ext cx="4309513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 dirty="0"/>
              <a:t>E-mail: </a:t>
            </a:r>
            <a:r>
              <a:rPr lang="en-US" altLang="ru-RU" sz="2400" b="1" dirty="0"/>
              <a:t>agrohim_61_1@mail.ru</a:t>
            </a:r>
            <a:endParaRPr lang="ru-RU" altLang="ru-RU" sz="2400" b="1" dirty="0"/>
          </a:p>
        </p:txBody>
      </p:sp>
      <p:sp>
        <p:nvSpPr>
          <p:cNvPr id="34824" name="TextBox 5"/>
          <p:cNvSpPr txBox="1">
            <a:spLocks noChangeArrowheads="1"/>
          </p:cNvSpPr>
          <p:nvPr/>
        </p:nvSpPr>
        <p:spPr bwMode="auto">
          <a:xfrm>
            <a:off x="5857875" y="4429125"/>
            <a:ext cx="257416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Телеграмм канал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8533" y="4429125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https://t.me/agrohim61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905552"/>
              </p:ext>
            </p:extLst>
          </p:nvPr>
        </p:nvGraphicFramePr>
        <p:xfrm>
          <a:off x="64848" y="64853"/>
          <a:ext cx="9007817" cy="5006502"/>
        </p:xfrm>
        <a:graphic>
          <a:graphicData uri="http://schemas.openxmlformats.org/drawingml/2006/table">
            <a:tbl>
              <a:tblPr/>
              <a:tblGrid>
                <a:gridCol w="19072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25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2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4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4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47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47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47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81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Район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℃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03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эффективных температур воздуха на 31.07 нарастающим итогом выше: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Зимовники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+5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1801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1662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1748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03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+10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1151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1213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1053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03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Ремонтное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+5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1654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1682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1968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8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+10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1236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1071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1049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1334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119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Урожайность озимой пшеницы, ц/га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Орловский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40,6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41,8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47,4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1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Зимовниковский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34,1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42,1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1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Дубовский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34,2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38,3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41,6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31,1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1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Ремонтненский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30,2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28,0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35,8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38,2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29,6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1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Заветинский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25,4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33,6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36,6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26,7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83690"/>
              </p:ext>
            </p:extLst>
          </p:nvPr>
        </p:nvGraphicFramePr>
        <p:xfrm>
          <a:off x="317092" y="110788"/>
          <a:ext cx="8672052" cy="4764024"/>
        </p:xfrm>
        <a:graphic>
          <a:graphicData uri="http://schemas.openxmlformats.org/drawingml/2006/table">
            <a:tbl>
              <a:tblPr firstRow="1" firstCol="1" bandRow="1"/>
              <a:tblGrid>
                <a:gridCol w="2168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8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8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80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95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097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апреля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мая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апреля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2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3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Урожайность 65,1 ц/га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Урожайность 54,3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076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61" y="893034"/>
            <a:ext cx="2031890" cy="27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>
            <a:fillRect/>
          </a:stretch>
        </p:blipFill>
        <p:spPr bwMode="auto">
          <a:xfrm>
            <a:off x="494482" y="893034"/>
            <a:ext cx="1891511" cy="31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31" descr="1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45" y="874426"/>
            <a:ext cx="2112866" cy="34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68" y="874426"/>
            <a:ext cx="1959737" cy="359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5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90" y="27759"/>
            <a:ext cx="9033165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Зимовниковском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541112"/>
              </p:ext>
            </p:extLst>
          </p:nvPr>
        </p:nvGraphicFramePr>
        <p:xfrm>
          <a:off x="76200" y="590990"/>
          <a:ext cx="8998527" cy="447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185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618" y="27759"/>
            <a:ext cx="899651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Ремонтненском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356616"/>
              </p:ext>
            </p:extLst>
          </p:nvPr>
        </p:nvGraphicFramePr>
        <p:xfrm>
          <a:off x="138545" y="590990"/>
          <a:ext cx="8909590" cy="4472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02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396" y="14189"/>
            <a:ext cx="904672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lnSpc>
                <a:spcPct val="80000"/>
              </a:lnSpc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осадков за период с 20.08 по 31.12 на метеостанции в п. Зимовники, 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91338"/>
              </p:ext>
            </p:extLst>
          </p:nvPr>
        </p:nvGraphicFramePr>
        <p:xfrm>
          <a:off x="45396" y="328121"/>
          <a:ext cx="9046727" cy="4708223"/>
        </p:xfrm>
        <a:graphic>
          <a:graphicData uri="http://schemas.openxmlformats.org/drawingml/2006/table">
            <a:tbl>
              <a:tblPr/>
              <a:tblGrid>
                <a:gridCol w="13722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88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7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64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24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99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996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996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583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декада августа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41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530" marR="5530" marT="55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03747"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нормы</a:t>
                      </a:r>
                    </a:p>
                  </a:txBody>
                  <a:tcPr marL="5530" marR="5530" marT="55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5530" marR="5530" marT="5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39083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16811</TotalTime>
  <Words>4283</Words>
  <Application>Microsoft Office PowerPoint</Application>
  <PresentationFormat>Экран (16:9)</PresentationFormat>
  <Paragraphs>1858</Paragraphs>
  <Slides>46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Syngenta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Misan Tatyana RUKR</dc:creator>
  <cp:lastModifiedBy>1</cp:lastModifiedBy>
  <cp:revision>739</cp:revision>
  <cp:lastPrinted>2025-01-21T14:08:59Z</cp:lastPrinted>
  <dcterms:created xsi:type="dcterms:W3CDTF">2022-09-21T08:00:14Z</dcterms:created>
  <dcterms:modified xsi:type="dcterms:W3CDTF">2025-02-05T07:17:35Z</dcterms:modified>
</cp:coreProperties>
</file>