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6"/>
  </p:notesMasterIdLst>
  <p:sldIdLst>
    <p:sldId id="264" r:id="rId2"/>
    <p:sldId id="494" r:id="rId3"/>
    <p:sldId id="493" r:id="rId4"/>
    <p:sldId id="495" r:id="rId5"/>
    <p:sldId id="496" r:id="rId6"/>
    <p:sldId id="566" r:id="rId7"/>
    <p:sldId id="482" r:id="rId8"/>
    <p:sldId id="498" r:id="rId9"/>
    <p:sldId id="499" r:id="rId10"/>
    <p:sldId id="500" r:id="rId11"/>
    <p:sldId id="492" r:id="rId12"/>
    <p:sldId id="491" r:id="rId13"/>
    <p:sldId id="513" r:id="rId14"/>
    <p:sldId id="501" r:id="rId15"/>
    <p:sldId id="502" r:id="rId16"/>
    <p:sldId id="488" r:id="rId17"/>
    <p:sldId id="594" r:id="rId18"/>
    <p:sldId id="506" r:id="rId19"/>
    <p:sldId id="505" r:id="rId20"/>
    <p:sldId id="509" r:id="rId21"/>
    <p:sldId id="507" r:id="rId22"/>
    <p:sldId id="568" r:id="rId23"/>
    <p:sldId id="613" r:id="rId24"/>
    <p:sldId id="609" r:id="rId25"/>
    <p:sldId id="545" r:id="rId26"/>
    <p:sldId id="596" r:id="rId27"/>
    <p:sldId id="597" r:id="rId28"/>
    <p:sldId id="598" r:id="rId29"/>
    <p:sldId id="599" r:id="rId30"/>
    <p:sldId id="601" r:id="rId31"/>
    <p:sldId id="602" r:id="rId32"/>
    <p:sldId id="600" r:id="rId33"/>
    <p:sldId id="606" r:id="rId34"/>
    <p:sldId id="608" r:id="rId35"/>
    <p:sldId id="617" r:id="rId36"/>
    <p:sldId id="618" r:id="rId37"/>
    <p:sldId id="584" r:id="rId38"/>
    <p:sldId id="614" r:id="rId39"/>
    <p:sldId id="587" r:id="rId40"/>
    <p:sldId id="554" r:id="rId41"/>
    <p:sldId id="591" r:id="rId42"/>
    <p:sldId id="615" r:id="rId43"/>
    <p:sldId id="619" r:id="rId44"/>
    <p:sldId id="616" r:id="rId45"/>
    <p:sldId id="612" r:id="rId46"/>
    <p:sldId id="610" r:id="rId47"/>
    <p:sldId id="611" r:id="rId48"/>
    <p:sldId id="462" r:id="rId49"/>
    <p:sldId id="463" r:id="rId50"/>
    <p:sldId id="518" r:id="rId51"/>
    <p:sldId id="519" r:id="rId52"/>
    <p:sldId id="520" r:id="rId53"/>
    <p:sldId id="521" r:id="rId54"/>
    <p:sldId id="476" r:id="rId55"/>
  </p:sldIdLst>
  <p:sldSz cx="9144000" cy="5143500" type="screen16x9"/>
  <p:notesSz cx="6888163" cy="10018713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86642" autoAdjust="0"/>
  </p:normalViewPr>
  <p:slideViewPr>
    <p:cSldViewPr snapToGrid="0">
      <p:cViewPr>
        <p:scale>
          <a:sx n="77" d="100"/>
          <a:sy n="77" d="100"/>
        </p:scale>
        <p:origin x="-832" y="-24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IN_H\Downloads\&#1086;&#1089;&#1072;&#1076;&#1082;&#1080;_&#1086;&#1089;&#1077;&#1085;&#110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560188540314722E-2"/>
          <c:y val="4.9991314319022616E-2"/>
          <c:w val="0.92117302995444772"/>
          <c:h val="0.78792277163412094"/>
        </c:manualLayout>
      </c:layout>
      <c:lineChart>
        <c:grouping val="standard"/>
        <c:varyColors val="0"/>
        <c:ser>
          <c:idx val="0"/>
          <c:order val="0"/>
          <c:spPr>
            <a:ln w="38100"/>
          </c:spPr>
          <c:marker>
            <c:spPr>
              <a:ln w="38100"/>
            </c:spPr>
          </c:marker>
          <c:dLbls>
            <c:dLbl>
              <c:idx val="14"/>
              <c:layout>
                <c:manualLayout>
                  <c:x val="-3.017563774078881E-2"/>
                  <c:y val="-8.2183923542085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[осадки_осень.xlsx]Область!$I$4:$I$18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[осадки_осень.xlsx]Область!$J$4:$J$18</c:f>
              <c:numCache>
                <c:formatCode>General</c:formatCode>
                <c:ptCount val="15"/>
                <c:pt idx="0">
                  <c:v>204</c:v>
                </c:pt>
                <c:pt idx="1">
                  <c:v>186</c:v>
                </c:pt>
                <c:pt idx="2">
                  <c:v>158</c:v>
                </c:pt>
                <c:pt idx="3">
                  <c:v>112</c:v>
                </c:pt>
                <c:pt idx="4">
                  <c:v>219</c:v>
                </c:pt>
                <c:pt idx="5">
                  <c:v>148</c:v>
                </c:pt>
                <c:pt idx="6">
                  <c:v>159</c:v>
                </c:pt>
                <c:pt idx="7">
                  <c:v>161</c:v>
                </c:pt>
                <c:pt idx="8">
                  <c:v>202</c:v>
                </c:pt>
                <c:pt idx="9">
                  <c:v>161</c:v>
                </c:pt>
                <c:pt idx="10">
                  <c:v>94</c:v>
                </c:pt>
                <c:pt idx="11">
                  <c:v>91</c:v>
                </c:pt>
                <c:pt idx="12">
                  <c:v>200</c:v>
                </c:pt>
                <c:pt idx="13">
                  <c:v>215</c:v>
                </c:pt>
                <c:pt idx="14">
                  <c:v>251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691968"/>
        <c:axId val="86237760"/>
      </c:lineChart>
      <c:catAx>
        <c:axId val="10069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237760"/>
        <c:crosses val="autoZero"/>
        <c:auto val="1"/>
        <c:lblAlgn val="ctr"/>
        <c:lblOffset val="100"/>
        <c:noMultiLvlLbl val="0"/>
      </c:catAx>
      <c:valAx>
        <c:axId val="8623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69196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849300087489069"/>
          <c:y val="3.703703703703703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432691449283124E-2"/>
          <c:y val="2.8252405949256341E-2"/>
          <c:w val="0.93139875372721281"/>
          <c:h val="0.86514253426654997"/>
        </c:manualLayout>
      </c:layout>
      <c:lineChart>
        <c:grouping val="standard"/>
        <c:varyColors val="0"/>
        <c:ser>
          <c:idx val="0"/>
          <c:order val="0"/>
          <c:tx>
            <c:strRef>
              <c:f>Зерноград!$A$1</c:f>
              <c:strCache>
                <c:ptCount val="1"/>
                <c:pt idx="0">
                  <c:v>Зерноград</c:v>
                </c:pt>
              </c:strCache>
            </c:strRef>
          </c:tx>
          <c:spPr>
            <a:ln w="41275"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Зерноград!$A$3:$A$17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Зерноград!$G$3:$G$17</c:f>
              <c:numCache>
                <c:formatCode>0.0</c:formatCode>
                <c:ptCount val="15"/>
                <c:pt idx="0">
                  <c:v>277</c:v>
                </c:pt>
                <c:pt idx="1">
                  <c:v>182</c:v>
                </c:pt>
                <c:pt idx="2">
                  <c:v>223</c:v>
                </c:pt>
                <c:pt idx="3">
                  <c:v>123</c:v>
                </c:pt>
                <c:pt idx="4">
                  <c:v>218</c:v>
                </c:pt>
                <c:pt idx="5">
                  <c:v>172</c:v>
                </c:pt>
                <c:pt idx="6">
                  <c:v>175.4</c:v>
                </c:pt>
                <c:pt idx="7">
                  <c:v>183</c:v>
                </c:pt>
                <c:pt idx="8">
                  <c:v>232</c:v>
                </c:pt>
                <c:pt idx="9">
                  <c:v>192</c:v>
                </c:pt>
                <c:pt idx="10">
                  <c:v>101</c:v>
                </c:pt>
                <c:pt idx="11">
                  <c:v>58</c:v>
                </c:pt>
                <c:pt idx="12">
                  <c:v>199</c:v>
                </c:pt>
                <c:pt idx="13">
                  <c:v>128</c:v>
                </c:pt>
                <c:pt idx="14">
                  <c:v>298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98528"/>
        <c:axId val="86239488"/>
      </c:lineChart>
      <c:catAx>
        <c:axId val="8859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239488"/>
        <c:crosses val="autoZero"/>
        <c:auto val="1"/>
        <c:lblAlgn val="ctr"/>
        <c:lblOffset val="100"/>
        <c:noMultiLvlLbl val="0"/>
      </c:catAx>
      <c:valAx>
        <c:axId val="8623948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88598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0.19025</cdr:x>
      <cdr:y>0.55172</cdr:y>
    </cdr:from>
    <cdr:to>
      <cdr:x>0.58491</cdr:x>
      <cdr:y>0.75172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02190" y="1125415"/>
          <a:ext cx="3530991" cy="407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Ростовская область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3D5DB474-A228-4502-9FAB-DC7CCFEA3FCC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7AFFAFCE-1BF1-43DB-B87E-9498BF5F6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2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96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561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182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FEF8-6CFB-4D4A-B8BE-50DE35371BFD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18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29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10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C4A1A-1439-4C1F-AC03-5CA942481BA7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051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C4A1A-1439-4C1F-AC03-5CA942481BA7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051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88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6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8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6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8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6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84927" indent="-301895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207580" indent="-241516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90611" indent="-241516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173643" indent="-241516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656675" indent="-2415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3139707" indent="-2415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622739" indent="-2415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4105770" indent="-2415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749C1C-C24A-4458-8EB7-97C3F0357F79}" type="slidenum">
              <a:rPr lang="ru-RU" altLang="ru-RU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89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11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95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480060" indent="-342900" algn="l"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9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1629486"/>
            <a:ext cx="5966666" cy="1817510"/>
          </a:xfrm>
          <a:effectLst/>
        </p:spPr>
        <p:txBody>
          <a:bodyPr anchor="b"/>
          <a:lstStyle>
            <a:lvl1pPr algn="r">
              <a:defRPr sz="35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ctr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1"/>
            <a:ext cx="3636085" cy="943870"/>
          </a:xfrm>
          <a:effectLst/>
        </p:spPr>
        <p:txBody>
          <a:bodyPr anchor="b">
            <a:noAutofit/>
          </a:bodyPr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2623351"/>
            <a:ext cx="3388660" cy="1604639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37160" indent="-137160">
              <a:buFont typeface="Georgia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35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68580" tIns="34290" rIns="68580" bIns="3429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1"/>
            <a:ext cx="2514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2290CA-A46A-4C7B-9593-F54010883F1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1"/>
            <a:ext cx="335280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1"/>
            <a:ext cx="18288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240030" indent="-240030" algn="r" defTabSz="6858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35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148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1722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4241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082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5" t="20978" r="54950"/>
          <a:stretch/>
        </p:blipFill>
        <p:spPr bwMode="auto">
          <a:xfrm>
            <a:off x="105370" y="1212739"/>
            <a:ext cx="1120115" cy="376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99938" y="2196563"/>
            <a:ext cx="6965732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Докладчик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Сагакова Ирина Викторовна</a:t>
            </a:r>
          </a:p>
          <a:p>
            <a:pPr>
              <a:spcBef>
                <a:spcPct val="0"/>
              </a:spcBef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начальник отдела организации учета применения средств химизации ФГБУ ГЦАС  «Ростовский» </a:t>
            </a:r>
          </a:p>
        </p:txBody>
      </p:sp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1317660" y="971818"/>
            <a:ext cx="7826340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минерального питания озимой пшеницы с учетом погодных условий»</a:t>
            </a:r>
            <a:r>
              <a:rPr 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07023" y="3424882"/>
            <a:ext cx="6872715" cy="145424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по повышению квалификации </a:t>
            </a: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«Эффективное развитие и ведение сельхозпроизводства, </a:t>
            </a: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инновационных технологий в сфере растениеводства»</a:t>
            </a:r>
          </a:p>
          <a:p>
            <a:pPr algn="ctr"/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Зерноград,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февраля 2024 года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030483"/>
              </p:ext>
            </p:extLst>
          </p:nvPr>
        </p:nvGraphicFramePr>
        <p:xfrm>
          <a:off x="32918" y="663846"/>
          <a:ext cx="9078164" cy="436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714"/>
                <a:gridCol w="1405650"/>
                <a:gridCol w="1357322"/>
                <a:gridCol w="142876"/>
                <a:gridCol w="1428760"/>
                <a:gridCol w="142876"/>
                <a:gridCol w="1071570"/>
                <a:gridCol w="1197592"/>
                <a:gridCol w="736804"/>
              </a:tblGrid>
              <a:tr h="771059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Предшественник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внесение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20-22см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Глубокая культивация (дискован.) не менее 10 см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Предпосевная культивация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Подкормки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3334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Фосфор  кг/га в действующем веществе, потребность годовая норма  по пару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кг/га,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 непаровым предшественникам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кг/га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2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Пар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98">
                <a:tc row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Оз. пшеница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Аммиачная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селитра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70"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29">
                <a:tc row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492"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8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727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удобрения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сульфоаммофос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04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внесения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год до посева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месяц до посева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2-3 дня до посева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 начала выхода в трубку до флагового листа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67" name="TextBox 5"/>
          <p:cNvSpPr txBox="1">
            <a:spLocks noChangeArrowheads="1"/>
          </p:cNvSpPr>
          <p:nvPr/>
        </p:nvSpPr>
        <p:spPr bwMode="auto">
          <a:xfrm>
            <a:off x="1" y="10286"/>
            <a:ext cx="914399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Распределение годовой  нормы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осфора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озимую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пшеницу 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по разным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предшественникам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высоком содержании фосфора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80"/>
            <a:ext cx="9072880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Распределение годовой  нормы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зота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озимую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пшеницу 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по разным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предшественникам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низком содержании фосфора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656587"/>
              </p:ext>
            </p:extLst>
          </p:nvPr>
        </p:nvGraphicFramePr>
        <p:xfrm>
          <a:off x="54147" y="670555"/>
          <a:ext cx="9089853" cy="4441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067"/>
                <a:gridCol w="1097280"/>
                <a:gridCol w="1369114"/>
                <a:gridCol w="905913"/>
                <a:gridCol w="607162"/>
                <a:gridCol w="1127713"/>
                <a:gridCol w="1016812"/>
                <a:gridCol w="950976"/>
                <a:gridCol w="689816"/>
              </a:tblGrid>
              <a:tr h="309208"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Предшествен-ник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заделке  пожнивных остатков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Предпосевная культивация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Подкормки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3731"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ранневесен-няя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выход в трубку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колоше-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704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Азот кг/га в действующем веществе, потребность годовая норма  по пру 76 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кг/га, по  непаровым предшественникам 104 кг/га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5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Пар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составе сложных удобрений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0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Оз. пшеница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5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5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862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удобрения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Сульфат аммония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  <a:p>
                      <a:pPr marL="0" indent="0"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Сульфоаммофос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Диаммофоска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КАС, Карбамид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75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Карбамид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9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внесения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Сразу после уборки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2-3 дня до посева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 севе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- май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2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376770"/>
              </p:ext>
            </p:extLst>
          </p:nvPr>
        </p:nvGraphicFramePr>
        <p:xfrm>
          <a:off x="21944" y="731521"/>
          <a:ext cx="9100110" cy="433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773"/>
                <a:gridCol w="1089965"/>
                <a:gridCol w="1404518"/>
                <a:gridCol w="1316736"/>
                <a:gridCol w="1455725"/>
                <a:gridCol w="1111907"/>
                <a:gridCol w="1148486"/>
              </a:tblGrid>
              <a:tr h="908213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Предшественник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внесение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20-22см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Глубокая культивация (дискован.) не менее 10 см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Предпосевная культивация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Подкормки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 потребности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0424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Фосфор кг/га в действующем веществе, потребность годовая норма по пару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 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кг/га, по непаровым предшественникам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кг/га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6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Пар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6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Оз. пшеница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Аммиачная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селитра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6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100/51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6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47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удобрения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сульфоаммофос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62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внесения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год до посева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 месяца до посева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2-3 дня до посева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 начала выхода в трубку до флагового листа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67" name="TextBox 5"/>
          <p:cNvSpPr txBox="1">
            <a:spLocks noChangeArrowheads="1"/>
          </p:cNvSpPr>
          <p:nvPr/>
        </p:nvSpPr>
        <p:spPr bwMode="auto">
          <a:xfrm>
            <a:off x="1" y="0"/>
            <a:ext cx="914399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Распределение годовой  нормы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осфора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озимую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пшеницу 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по разным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предшественникам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низком содержании фосфора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1"/>
            <a:ext cx="8715375" cy="53578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так важен фосфор с осени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857251"/>
            <a:ext cx="4143375" cy="144661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Озимая пшеница  очень чувствительна к недостатку фосфора в период от всходов до конца осенней вегетации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1" y="2250281"/>
            <a:ext cx="4214813" cy="91082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Фосфор обеспечивает развитие корневой системы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1" y="1017985"/>
            <a:ext cx="4214813" cy="91082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Почвенный фосфор не доступен для корневой системы молодых растений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4" y="2678906"/>
            <a:ext cx="4214812" cy="91082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Фосфор обеспечивает эффективное использование азота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1" y="3536156"/>
            <a:ext cx="4214813" cy="91082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Фосфор стимулирует осеннее кущение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4" y="3911205"/>
            <a:ext cx="4214812" cy="91082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Фосфор обеспечивает накопление сахаров</a:t>
            </a:r>
          </a:p>
        </p:txBody>
      </p:sp>
    </p:spTree>
    <p:extLst>
      <p:ext uri="{BB962C8B-B14F-4D97-AF65-F5344CB8AC3E}">
        <p14:creationId xmlns:p14="http://schemas.microsoft.com/office/powerpoint/2010/main" val="8290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6" t="15583" r="39233" b="73811"/>
          <a:stretch/>
        </p:blipFill>
        <p:spPr bwMode="auto">
          <a:xfrm>
            <a:off x="106680" y="137732"/>
            <a:ext cx="1844040" cy="85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33962" r="19895" b="58107"/>
          <a:stretch/>
        </p:blipFill>
        <p:spPr bwMode="auto">
          <a:xfrm>
            <a:off x="76200" y="990601"/>
            <a:ext cx="4754880" cy="70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97190" y="-18410"/>
            <a:ext cx="7001089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рассчитать потребность </a:t>
            </a: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фосфорсодержащих удобрениях </a:t>
            </a: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год до посева</a:t>
            </a:r>
            <a:endParaRPr lang="ru-RU" sz="2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69502" r="19490" b="20928"/>
          <a:stretch/>
        </p:blipFill>
        <p:spPr bwMode="auto">
          <a:xfrm>
            <a:off x="106680" y="2519498"/>
            <a:ext cx="4754880" cy="84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51053" r="19490" b="39809"/>
          <a:stretch/>
        </p:blipFill>
        <p:spPr bwMode="auto">
          <a:xfrm>
            <a:off x="106680" y="1691641"/>
            <a:ext cx="4754880" cy="80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31080" y="697169"/>
            <a:ext cx="4267200" cy="16389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К потребности под предшественник (подсолнечник) на заданную урожайность прибавляется ½ потребности под озимую </a:t>
            </a:r>
          </a:p>
          <a:p>
            <a:pPr>
              <a:lnSpc>
                <a:spcPct val="85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пшеницу на запланированную урожайность. </a:t>
            </a: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1950720" y="1953442"/>
            <a:ext cx="655320" cy="2563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1950720" y="2814229"/>
            <a:ext cx="655320" cy="2563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3383280" y="2814229"/>
            <a:ext cx="777240" cy="25635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3383280" y="1953441"/>
            <a:ext cx="777240" cy="25635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5663040" y="2330044"/>
            <a:ext cx="2812091" cy="32630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68580" tIns="34290" rIns="68580" bIns="342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71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+80 = 1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1 кг/га  д.в.</a:t>
            </a:r>
          </a:p>
          <a:p>
            <a:pPr algn="l" rtl="0">
              <a:defRPr sz="1000"/>
            </a:pPr>
            <a:endParaRPr lang="ru-RU" sz="15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4941" y="2641105"/>
            <a:ext cx="3687484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2. Эта величина делится на три </a:t>
            </a: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5663040" y="3070587"/>
            <a:ext cx="2856120" cy="294731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68580" tIns="34290" rIns="68580" bIns="342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1/3= 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50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,3 кг/га в д.в.</a:t>
            </a:r>
            <a:endParaRPr lang="ru-RU" sz="1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 rtl="0">
              <a:defRPr sz="1000"/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1920" y="3378131"/>
            <a:ext cx="3629520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Берется 2/3 от этой величины</a:t>
            </a:r>
          </a:p>
        </p:txBody>
      </p:sp>
      <p:sp>
        <p:nvSpPr>
          <p:cNvPr id="19" name="AutoShape 1"/>
          <p:cNvSpPr>
            <a:spLocks noChangeArrowheads="1"/>
          </p:cNvSpPr>
          <p:nvPr/>
        </p:nvSpPr>
        <p:spPr bwMode="auto">
          <a:xfrm>
            <a:off x="1028700" y="3727655"/>
            <a:ext cx="3131820" cy="33692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68580" tIns="34290" rIns="68580" bIns="342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50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,3*2= 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100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,6 кг/га  в д.в.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172831"/>
            <a:ext cx="9022080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доза основного внесения под зябь при подготовке почвы под предшественник (подсолнечник)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озимой пшеницы ≈ 100 кг/га в д.в. или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180 кг/га аммофоса в физическом весе</a:t>
            </a:r>
          </a:p>
        </p:txBody>
      </p:sp>
    </p:spTree>
    <p:extLst>
      <p:ext uri="{BB962C8B-B14F-4D97-AF65-F5344CB8AC3E}">
        <p14:creationId xmlns:p14="http://schemas.microsoft.com/office/powerpoint/2010/main" val="34682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79785" y="0"/>
            <a:ext cx="8964215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Постановление Правительства Ростовской области от 07.06.2021 № 426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42293" y="346473"/>
            <a:ext cx="8659415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«О Порядке предоставления субсидии сельскохозяйственным товаропроизводителям на возмещение части затрат на приобретение и внесение фосфорсодержащих удобрений под пар и (или)зябь»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696762"/>
              </p:ext>
            </p:extLst>
          </p:nvPr>
        </p:nvGraphicFramePr>
        <p:xfrm>
          <a:off x="809029" y="1311392"/>
          <a:ext cx="7705725" cy="1427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164"/>
                <a:gridCol w="5073561"/>
              </a:tblGrid>
              <a:tr h="2854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Лимит средств, млн.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54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54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54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54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4357" name="TextBox 3"/>
          <p:cNvSpPr txBox="1">
            <a:spLocks noChangeArrowheads="1"/>
          </p:cNvSpPr>
          <p:nvPr/>
        </p:nvSpPr>
        <p:spPr bwMode="auto">
          <a:xfrm>
            <a:off x="-54844" y="2738817"/>
            <a:ext cx="6802041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по способу внесения фосфорсодержащих удобрений</a:t>
            </a:r>
          </a:p>
        </p:txBody>
      </p:sp>
      <p:sp>
        <p:nvSpPr>
          <p:cNvPr id="14358" name="TextBox 4"/>
          <p:cNvSpPr txBox="1">
            <a:spLocks noChangeArrowheads="1"/>
          </p:cNvSpPr>
          <p:nvPr/>
        </p:nvSpPr>
        <p:spPr bwMode="auto">
          <a:xfrm>
            <a:off x="642937" y="3069879"/>
            <a:ext cx="2703241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под пар и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зябь</a:t>
            </a:r>
            <a:endParaRPr lang="ru-RU" alt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411767"/>
            <a:ext cx="9144000" cy="173124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результатам агрохимического обследования выдаются Рекомендации, они действительны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года- до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 включительно</a:t>
            </a:r>
          </a:p>
          <a:p>
            <a:pPr marL="257175" indent="-257175">
              <a:defRPr/>
            </a:pP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2020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до 2025 года включительно</a:t>
            </a:r>
          </a:p>
          <a:p>
            <a:pPr marL="257175" indent="-257175">
              <a:defRPr/>
            </a:pP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2021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до 2026 года включительно</a:t>
            </a:r>
          </a:p>
          <a:p>
            <a:pPr marL="257175" indent="-257175">
              <a:defRPr/>
            </a:pP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2022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до 2027 года включительно</a:t>
            </a:r>
          </a:p>
          <a:p>
            <a:pPr marL="257175" indent="-257175">
              <a:defRPr/>
            </a:pP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2023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до 2027 года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включительно</a:t>
            </a:r>
            <a:endParaRPr lang="ru-RU" alt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"/>
          <a:stretch/>
        </p:blipFill>
        <p:spPr>
          <a:xfrm>
            <a:off x="0" y="529808"/>
            <a:ext cx="4525266" cy="4613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65986"/>
            <a:ext cx="898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осадков осенне-зимнего периода на посевах озимой пшеницы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66" y="529808"/>
            <a:ext cx="4528329" cy="4587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7"/>
          <a:stretch/>
        </p:blipFill>
        <p:spPr>
          <a:xfrm>
            <a:off x="3526153" y="529808"/>
            <a:ext cx="1731077" cy="24384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29808"/>
            <a:ext cx="1961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урожая 2024 года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82181" y="529808"/>
            <a:ext cx="1961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23056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237940"/>
              </p:ext>
            </p:extLst>
          </p:nvPr>
        </p:nvGraphicFramePr>
        <p:xfrm>
          <a:off x="91598" y="419771"/>
          <a:ext cx="8947052" cy="2039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6602" y="19661"/>
            <a:ext cx="7493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Сумма осадков за осенний период  - 3 декада августа - декабрь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511649"/>
              </p:ext>
            </p:extLst>
          </p:nvPr>
        </p:nvGraphicFramePr>
        <p:xfrm>
          <a:off x="123886" y="2533404"/>
          <a:ext cx="8961120" cy="243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237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536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Запасы продуктивной влаги в слое 0-100 см под посевами озимой пшеницы по </a:t>
            </a:r>
          </a:p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паровым предшественникам на тестовых полях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 b="23692"/>
          <a:stretch/>
        </p:blipFill>
        <p:spPr>
          <a:xfrm>
            <a:off x="0" y="651692"/>
            <a:ext cx="4542136" cy="4491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811" y="691029"/>
            <a:ext cx="196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екабрь 2023 год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 b="22872"/>
          <a:stretch/>
        </p:blipFill>
        <p:spPr>
          <a:xfrm>
            <a:off x="4572001" y="610667"/>
            <a:ext cx="4572000" cy="4573858"/>
          </a:xfrm>
          <a:prstGeom prst="rect">
            <a:avLst/>
          </a:prstGeom>
        </p:spPr>
      </p:pic>
      <p:pic>
        <p:nvPicPr>
          <p:cNvPr id="8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4"/>
          <a:stretch/>
        </p:blipFill>
        <p:spPr bwMode="auto">
          <a:xfrm>
            <a:off x="3262754" y="724448"/>
            <a:ext cx="2399337" cy="148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63398" y="651692"/>
            <a:ext cx="200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Февраль 2023 год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Запасы продуктивной влаги в слое 0-100 см под посевами озимой пшеницы по </a:t>
            </a:r>
          </a:p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непаровым предшественникам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" b="23692"/>
          <a:stretch/>
        </p:blipFill>
        <p:spPr>
          <a:xfrm>
            <a:off x="0" y="646331"/>
            <a:ext cx="4540788" cy="44971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811" y="691029"/>
            <a:ext cx="196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екабрь 2023 год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" b="22325"/>
          <a:stretch/>
        </p:blipFill>
        <p:spPr>
          <a:xfrm>
            <a:off x="4670474" y="626953"/>
            <a:ext cx="4504739" cy="45480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63398" y="651692"/>
            <a:ext cx="200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Февраль 2023 год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4"/>
          <a:stretch/>
        </p:blipFill>
        <p:spPr bwMode="auto">
          <a:xfrm>
            <a:off x="3262754" y="724448"/>
            <a:ext cx="2399337" cy="148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5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04"/>
            <a:ext cx="6800200" cy="449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35759" y="4480560"/>
            <a:ext cx="1270001" cy="609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4" t="87050" r="59765" b="1834"/>
          <a:stretch/>
        </p:blipFill>
        <p:spPr bwMode="auto">
          <a:xfrm>
            <a:off x="264362" y="4082927"/>
            <a:ext cx="2356917" cy="100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00200" y="753485"/>
            <a:ext cx="2445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на страже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плодородия почв </a:t>
            </a:r>
          </a:p>
          <a:p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6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250826" y="57150"/>
            <a:ext cx="888206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Запасы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нитратного азота в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слое 0-100 см под посевами озимой пшеницы по </a:t>
            </a: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паровым предшественникам на тестовых полях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" b="23146"/>
          <a:stretch/>
        </p:blipFill>
        <p:spPr>
          <a:xfrm>
            <a:off x="4570277" y="557287"/>
            <a:ext cx="4575245" cy="4586213"/>
          </a:xfrm>
          <a:prstGeom prst="rect">
            <a:avLst/>
          </a:prstGeom>
        </p:spPr>
      </p:pic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6992281" y="557287"/>
            <a:ext cx="223285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еврале  2023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" b="23419"/>
          <a:stretch/>
        </p:blipFill>
        <p:spPr>
          <a:xfrm>
            <a:off x="-1" y="598130"/>
            <a:ext cx="4570277" cy="45640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9" t="25833" r="18385" b="45883"/>
          <a:stretch/>
        </p:blipFill>
        <p:spPr>
          <a:xfrm>
            <a:off x="3602087" y="1076141"/>
            <a:ext cx="1936377" cy="1454832"/>
          </a:xfrm>
          <a:prstGeom prst="rect">
            <a:avLst/>
          </a:prstGeom>
        </p:spPr>
      </p:pic>
      <p:sp>
        <p:nvSpPr>
          <p:cNvPr id="15" name="Прямоугольник 7"/>
          <p:cNvSpPr>
            <a:spLocks noChangeArrowheads="1"/>
          </p:cNvSpPr>
          <p:nvPr/>
        </p:nvSpPr>
        <p:spPr bwMode="auto">
          <a:xfrm>
            <a:off x="-1" y="631952"/>
            <a:ext cx="208749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Декабрь 2023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</p:spTree>
    <p:extLst>
      <p:ext uri="{BB962C8B-B14F-4D97-AF65-F5344CB8AC3E}">
        <p14:creationId xmlns:p14="http://schemas.microsoft.com/office/powerpoint/2010/main" val="165759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" b="22872"/>
          <a:stretch/>
        </p:blipFill>
        <p:spPr>
          <a:xfrm>
            <a:off x="4663661" y="631952"/>
            <a:ext cx="4480340" cy="4508409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" y="5464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Запасы продуктивной влаги в слое 0-100 см под посевами озимой пшеницы по </a:t>
            </a:r>
          </a:p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непаровым предшественникам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 b="23692"/>
          <a:stretch/>
        </p:blipFill>
        <p:spPr>
          <a:xfrm>
            <a:off x="38184" y="631953"/>
            <a:ext cx="4625476" cy="4511548"/>
          </a:xfrm>
          <a:prstGeom prst="rect">
            <a:avLst/>
          </a:prstGeom>
        </p:spPr>
      </p:pic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-1" y="631952"/>
            <a:ext cx="208749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Декабрь 2023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6992281" y="557287"/>
            <a:ext cx="223285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еврале  2023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9" t="25833" r="18385" b="45883"/>
          <a:stretch/>
        </p:blipFill>
        <p:spPr>
          <a:xfrm>
            <a:off x="3602087" y="1076141"/>
            <a:ext cx="1936377" cy="145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117964"/>
              </p:ext>
            </p:extLst>
          </p:nvPr>
        </p:nvGraphicFramePr>
        <p:xfrm>
          <a:off x="0" y="4002317"/>
          <a:ext cx="9143999" cy="1141183"/>
        </p:xfrm>
        <a:graphic>
          <a:graphicData uri="http://schemas.openxmlformats.org/drawingml/2006/table">
            <a:tbl>
              <a:tblPr/>
              <a:tblGrid>
                <a:gridCol w="1405890"/>
                <a:gridCol w="3451860"/>
                <a:gridCol w="1366470"/>
                <a:gridCol w="2919779"/>
              </a:tblGrid>
              <a:tr h="281702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Степень увлажнения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Запасы продуктивной влаги в метровом слое почвы, мм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Степень увлажнения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Запасы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продуктивной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влаги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слое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0-20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см, мм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9"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Высокая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более</a:t>
                      </a: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Хорошая</a:t>
                      </a: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более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5689"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Хорошая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140-160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Удовлетворит.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20-40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5689"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120-140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Недостаточная</a:t>
                      </a: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10-20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6823"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Низкая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80-120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Плохая</a:t>
                      </a: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менее 10</a:t>
                      </a: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5591"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Очень низкая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Менее 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015812"/>
              </p:ext>
            </p:extLst>
          </p:nvPr>
        </p:nvGraphicFramePr>
        <p:xfrm>
          <a:off x="11430" y="3"/>
          <a:ext cx="9052559" cy="3909166"/>
        </p:xfrm>
        <a:graphic>
          <a:graphicData uri="http://schemas.openxmlformats.org/drawingml/2006/table">
            <a:tbl>
              <a:tblPr/>
              <a:tblGrid>
                <a:gridCol w="1102886"/>
                <a:gridCol w="630677"/>
                <a:gridCol w="605449"/>
                <a:gridCol w="605449"/>
                <a:gridCol w="605449"/>
                <a:gridCol w="605449"/>
                <a:gridCol w="605449"/>
                <a:gridCol w="605449"/>
                <a:gridCol w="605449"/>
                <a:gridCol w="605449"/>
                <a:gridCol w="605449"/>
                <a:gridCol w="605449"/>
                <a:gridCol w="630677"/>
                <a:gridCol w="633829"/>
              </a:tblGrid>
              <a:tr h="2630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Предшественник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Дата отбора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Запасы продуктивной влаги в слое почвы, мм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10-20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20-30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30-40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50-60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60-70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70-80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80-90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90-100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43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Кагальницкий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7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Озимый рапс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дек.23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фев.24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Оз. пшеница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дек.23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фев.24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68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Зерноградский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7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Нут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дек.23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фев.24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Подсолнечник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дек.23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фев.24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68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Егорлыкский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дек.23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Подсолнечник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дек.23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фев.24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3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491799"/>
              </p:ext>
            </p:extLst>
          </p:nvPr>
        </p:nvGraphicFramePr>
        <p:xfrm>
          <a:off x="91440" y="4229098"/>
          <a:ext cx="8931015" cy="834391"/>
        </p:xfrm>
        <a:graphic>
          <a:graphicData uri="http://schemas.openxmlformats.org/drawingml/2006/table">
            <a:tbl>
              <a:tblPr/>
              <a:tblGrid>
                <a:gridCol w="2885884"/>
                <a:gridCol w="2885886"/>
                <a:gridCol w="3159245"/>
              </a:tblGrid>
              <a:tr h="362779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Степень обеспеченности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нитратного азота, кг/га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слое 0-40 см)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нитратного азота, кг/га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слое 0-100 см)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20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Высокая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&gt;90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более 180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15720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60-90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90-180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5720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Низкая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&lt; 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менее 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091790"/>
              </p:ext>
            </p:extLst>
          </p:nvPr>
        </p:nvGraphicFramePr>
        <p:xfrm>
          <a:off x="-4" y="6"/>
          <a:ext cx="9144003" cy="3985254"/>
        </p:xfrm>
        <a:graphic>
          <a:graphicData uri="http://schemas.openxmlformats.org/drawingml/2006/table">
            <a:tbl>
              <a:tblPr/>
              <a:tblGrid>
                <a:gridCol w="1383034"/>
                <a:gridCol w="644600"/>
                <a:gridCol w="636582"/>
                <a:gridCol w="554063"/>
                <a:gridCol w="554063"/>
                <a:gridCol w="554063"/>
                <a:gridCol w="554063"/>
                <a:gridCol w="554063"/>
                <a:gridCol w="554063"/>
                <a:gridCol w="554063"/>
                <a:gridCol w="660161"/>
                <a:gridCol w="660161"/>
                <a:gridCol w="644442"/>
                <a:gridCol w="636582"/>
              </a:tblGrid>
              <a:tr h="2521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Предшествен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-ник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Дата отбора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Запасы нитратного азота в слое почвы, кг/га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10-20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20-30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30-40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50-60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60-70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70-80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80-90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90-100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385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Кагальницкий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7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Озимый рапс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дек.23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3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фев.24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37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Оз.пшеница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дек.23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3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фев.24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3759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Зерноградский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Нут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дек.23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4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фев.24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49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Подсолнечник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дек.23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3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фев.24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3759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Егорлыкский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дек.23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55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Подсолнечник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дек.23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55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фев.24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1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678" y="0"/>
            <a:ext cx="9003322" cy="55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Элементы структуры урожая, на которые можно повлиять </a:t>
            </a:r>
          </a:p>
          <a:p>
            <a:pPr algn="ctr">
              <a:lnSpc>
                <a:spcPct val="75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азотными и азотно-фосфорными подкорками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731371"/>
              </p:ext>
            </p:extLst>
          </p:nvPr>
        </p:nvGraphicFramePr>
        <p:xfrm>
          <a:off x="41295" y="552554"/>
          <a:ext cx="9046863" cy="453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946"/>
                <a:gridCol w="719722"/>
                <a:gridCol w="2749099"/>
                <a:gridCol w="1242001"/>
                <a:gridCol w="1583200"/>
                <a:gridCol w="1342895"/>
              </a:tblGrid>
              <a:tr h="424657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Фенологическая фаза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Индекс ВВСН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Морфологические признаки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Продолжительность, дни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Элемент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продуктивности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Необходимые условия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19"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Весеннее кущение 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Появляется первый побег кущения: начало кущения</a:t>
                      </a: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14-18 </a:t>
                      </a:r>
                      <a:endParaRPr lang="ru-RU" sz="1400" b="1" i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члеников колосового стержня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продуктивных побегах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среднесуточная температура воздуха 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5–9°С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Оптимальная 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13-18 °С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9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22 -29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Появляется второй побег кущения. Стадии продолжающиеся до …</a:t>
                      </a: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4188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Начало выхода в трубку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Расстояние колоса от узла кущения по крайней мере 1 см</a:t>
                      </a: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13 -14</a:t>
                      </a:r>
                      <a:endParaRPr lang="ru-RU" sz="1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колосков в колосе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77"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 в трубку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Стадия 1-го узла: 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16-17</a:t>
                      </a:r>
                      <a:endParaRPr lang="ru-RU" sz="1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число цветков в колосе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1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34 - 3 … 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Стадия 4-го узла Стадии продолжающиеся до ..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8376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Становление 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флагового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листа 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Появление последнего (флагового) листа, еще свернутого</a:t>
                      </a: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5-7</a:t>
                      </a:r>
                      <a:endParaRPr lang="ru-RU" sz="1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цветков в колосе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температура   23–25°С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462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Набухание верх-него листового влагалища 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39-49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флагового листа и колоса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9-11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Длина и плотность колоса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Колошение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Верхняя часть колоса видна</a:t>
                      </a: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6–7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Тоже</a:t>
                      </a: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462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Молочное состояние зерновки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71-77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 зерна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23-24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Масса зерновки, качество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температура воздуха не выше 30–35°С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1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6"/>
          <p:cNvSpPr>
            <a:spLocks noChangeArrowheads="1"/>
          </p:cNvSpPr>
          <p:nvPr/>
        </p:nvSpPr>
        <p:spPr bwMode="auto">
          <a:xfrm>
            <a:off x="1450976" y="460375"/>
            <a:ext cx="2011363" cy="579496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700" b="1" dirty="0">
                <a:solidFill>
                  <a:srgbClr val="090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Ранневесенняя азотная</a:t>
            </a:r>
            <a:endParaRPr lang="en-US" altLang="ru-RU" sz="1700" b="1" dirty="0">
              <a:solidFill>
                <a:srgbClr val="0908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AutoShape 6"/>
          <p:cNvSpPr>
            <a:spLocks noChangeArrowheads="1"/>
          </p:cNvSpPr>
          <p:nvPr/>
        </p:nvSpPr>
        <p:spPr bwMode="auto">
          <a:xfrm>
            <a:off x="2466976" y="1177924"/>
            <a:ext cx="2232025" cy="556689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/>
            <a:r>
              <a:rPr lang="ru-RU" altLang="ru-RU" sz="1700" b="1" dirty="0">
                <a:solidFill>
                  <a:srgbClr val="090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подсыхающей азотная</a:t>
            </a:r>
            <a:endParaRPr lang="en-US" altLang="ru-RU" sz="1700" b="1" dirty="0">
              <a:solidFill>
                <a:srgbClr val="0908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AutoShape 6"/>
          <p:cNvSpPr>
            <a:spLocks noChangeArrowheads="1"/>
          </p:cNvSpPr>
          <p:nvPr/>
        </p:nvSpPr>
        <p:spPr bwMode="auto">
          <a:xfrm>
            <a:off x="95251" y="1169989"/>
            <a:ext cx="2233613" cy="564624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/>
            <a:r>
              <a:rPr lang="ru-RU" altLang="ru-RU" sz="1700" b="1" dirty="0">
                <a:solidFill>
                  <a:srgbClr val="090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мерзлоталой азотная</a:t>
            </a:r>
            <a:endParaRPr lang="en-US" altLang="ru-RU" sz="1700" b="1" dirty="0">
              <a:solidFill>
                <a:srgbClr val="0908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869951" y="960438"/>
            <a:ext cx="581025" cy="2095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441701" y="938214"/>
            <a:ext cx="622300" cy="254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3" name="AutoShape 6"/>
          <p:cNvSpPr>
            <a:spLocks noChangeArrowheads="1"/>
          </p:cNvSpPr>
          <p:nvPr/>
        </p:nvSpPr>
        <p:spPr bwMode="auto">
          <a:xfrm>
            <a:off x="117476" y="1863726"/>
            <a:ext cx="5368925" cy="8540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/>
            <a:r>
              <a:rPr lang="ru-RU" altLang="ru-RU" sz="1700" b="1" dirty="0">
                <a:solidFill>
                  <a:srgbClr val="090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Азотная или Азотно-фосфорная в период кущения, конца кущения-начала выхода в трубку</a:t>
            </a:r>
            <a:endParaRPr lang="en-US" altLang="ru-RU" sz="1700" b="1" dirty="0">
              <a:solidFill>
                <a:srgbClr val="0908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4" name="AutoShape 6"/>
          <p:cNvSpPr>
            <a:spLocks noChangeArrowheads="1"/>
          </p:cNvSpPr>
          <p:nvPr/>
        </p:nvSpPr>
        <p:spPr bwMode="auto">
          <a:xfrm>
            <a:off x="34926" y="2943226"/>
            <a:ext cx="2232025" cy="32226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/>
            <a:r>
              <a:rPr lang="ru-RU" altLang="ru-RU" sz="1700" b="1" dirty="0">
                <a:solidFill>
                  <a:srgbClr val="090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прикорневая</a:t>
            </a:r>
            <a:endParaRPr lang="en-US" altLang="ru-RU" sz="1700" b="1" dirty="0">
              <a:solidFill>
                <a:srgbClr val="0908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5" name="AutoShape 6"/>
          <p:cNvSpPr>
            <a:spLocks noChangeArrowheads="1"/>
          </p:cNvSpPr>
          <p:nvPr/>
        </p:nvSpPr>
        <p:spPr bwMode="auto">
          <a:xfrm>
            <a:off x="3081339" y="2946401"/>
            <a:ext cx="2232025" cy="319088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/>
            <a:r>
              <a:rPr lang="ru-RU" altLang="ru-RU" sz="1700" b="1" dirty="0">
                <a:solidFill>
                  <a:srgbClr val="090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внекорневая</a:t>
            </a:r>
            <a:endParaRPr lang="en-US" altLang="ru-RU" sz="1700" b="1" dirty="0">
              <a:solidFill>
                <a:srgbClr val="0908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1833563" y="2717801"/>
            <a:ext cx="495300" cy="2254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173539" y="2717801"/>
            <a:ext cx="460375" cy="2508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8" name="AutoShape 6"/>
          <p:cNvSpPr>
            <a:spLocks noChangeArrowheads="1"/>
          </p:cNvSpPr>
          <p:nvPr/>
        </p:nvSpPr>
        <p:spPr bwMode="auto">
          <a:xfrm>
            <a:off x="5538789" y="3492332"/>
            <a:ext cx="2417762" cy="1187676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/>
            <a:r>
              <a:rPr lang="ru-RU" altLang="ru-RU" sz="1700" b="1" dirty="0">
                <a:solidFill>
                  <a:srgbClr val="090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от колошения до конца молочной спелости  азотная, внекорневая</a:t>
            </a:r>
            <a:endParaRPr lang="en-US" altLang="ru-RU" sz="1700" b="1" dirty="0">
              <a:solidFill>
                <a:srgbClr val="0908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9" name="AutoShape 6"/>
          <p:cNvSpPr>
            <a:spLocks noChangeArrowheads="1"/>
          </p:cNvSpPr>
          <p:nvPr/>
        </p:nvSpPr>
        <p:spPr bwMode="auto">
          <a:xfrm>
            <a:off x="58738" y="3432176"/>
            <a:ext cx="3321050" cy="1200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/>
            <a:r>
              <a:rPr lang="ru-RU" altLang="ru-RU" sz="1700" b="1" dirty="0">
                <a:solidFill>
                  <a:srgbClr val="090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Азотная или азотно-фосфорная (ЖКУ+ карбамид) в период от начала выхода в трубку до флагового листа, внекорневая</a:t>
            </a:r>
            <a:endParaRPr lang="en-US" altLang="ru-RU" sz="1700" b="1" dirty="0">
              <a:solidFill>
                <a:srgbClr val="0908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авая фигурная скобка 36"/>
          <p:cNvSpPr/>
          <p:nvPr/>
        </p:nvSpPr>
        <p:spPr>
          <a:xfrm rot="16200000">
            <a:off x="4013201" y="-3543300"/>
            <a:ext cx="107950" cy="7899400"/>
          </a:xfrm>
          <a:prstGeom prst="rightBrace">
            <a:avLst>
              <a:gd name="adj1" fmla="val 8333"/>
              <a:gd name="adj2" fmla="val 514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авая фигурная скобка 40"/>
          <p:cNvSpPr/>
          <p:nvPr/>
        </p:nvSpPr>
        <p:spPr>
          <a:xfrm>
            <a:off x="5003801" y="458789"/>
            <a:ext cx="134938" cy="1260475"/>
          </a:xfrm>
          <a:prstGeom prst="rightBrace">
            <a:avLst>
              <a:gd name="adj1" fmla="val 8333"/>
              <a:gd name="adj2" fmla="val 510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авая фигурная скобка 43"/>
          <p:cNvSpPr/>
          <p:nvPr/>
        </p:nvSpPr>
        <p:spPr>
          <a:xfrm>
            <a:off x="5619751" y="1863726"/>
            <a:ext cx="55563" cy="1328738"/>
          </a:xfrm>
          <a:prstGeom prst="rightBrace">
            <a:avLst>
              <a:gd name="adj1" fmla="val 8333"/>
              <a:gd name="adj2" fmla="val 510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авая фигурная скобка 45"/>
          <p:cNvSpPr/>
          <p:nvPr/>
        </p:nvSpPr>
        <p:spPr>
          <a:xfrm>
            <a:off x="3516314" y="3435351"/>
            <a:ext cx="34925" cy="1068388"/>
          </a:xfrm>
          <a:prstGeom prst="rightBrace">
            <a:avLst>
              <a:gd name="adj1" fmla="val 8333"/>
              <a:gd name="adj2" fmla="val 510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Правая фигурная скобка 47"/>
          <p:cNvSpPr/>
          <p:nvPr/>
        </p:nvSpPr>
        <p:spPr>
          <a:xfrm>
            <a:off x="8031120" y="3532713"/>
            <a:ext cx="34925" cy="1100138"/>
          </a:xfrm>
          <a:prstGeom prst="rightBrace">
            <a:avLst>
              <a:gd name="adj1" fmla="val 8333"/>
              <a:gd name="adj2" fmla="val 510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равая фигурная скобка 49"/>
          <p:cNvSpPr/>
          <p:nvPr/>
        </p:nvSpPr>
        <p:spPr>
          <a:xfrm rot="16200000" flipH="1">
            <a:off x="3990182" y="808832"/>
            <a:ext cx="34925" cy="7897812"/>
          </a:xfrm>
          <a:prstGeom prst="rightBrace">
            <a:avLst>
              <a:gd name="adj1" fmla="val 8333"/>
              <a:gd name="adj2" fmla="val 514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42" name="TextBox 1"/>
          <p:cNvSpPr txBox="1">
            <a:spLocks noChangeArrowheads="1"/>
          </p:cNvSpPr>
          <p:nvPr/>
        </p:nvSpPr>
        <p:spPr bwMode="auto">
          <a:xfrm>
            <a:off x="5646739" y="639763"/>
            <a:ext cx="2715548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Спрашиваем у почвы</a:t>
            </a:r>
          </a:p>
        </p:txBody>
      </p:sp>
      <p:sp>
        <p:nvSpPr>
          <p:cNvPr id="34843" name="TextBox 27"/>
          <p:cNvSpPr txBox="1">
            <a:spLocks noChangeArrowheads="1"/>
          </p:cNvSpPr>
          <p:nvPr/>
        </p:nvSpPr>
        <p:spPr bwMode="auto">
          <a:xfrm>
            <a:off x="5937251" y="1944689"/>
            <a:ext cx="3023581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Спрашиваем у растения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-1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Стратегия подкормок в весенне-летний период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90317" y="1089026"/>
            <a:ext cx="2365776" cy="325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Весеннее кущение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37251" y="2366512"/>
            <a:ext cx="30087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Начало выхода в трубку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1239" y="3309412"/>
            <a:ext cx="19328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флагового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листа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колоса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66045" y="3690367"/>
            <a:ext cx="109690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Образо-</a:t>
            </a:r>
          </a:p>
          <a:p>
            <a:pPr>
              <a:lnSpc>
                <a:spcPct val="75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вание </a:t>
            </a:r>
          </a:p>
          <a:p>
            <a:pPr>
              <a:lnSpc>
                <a:spcPct val="75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зерна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7550" y="57314"/>
            <a:ext cx="5940847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Этап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запасов влаги определяем </a:t>
            </a:r>
          </a:p>
          <a:p>
            <a:pPr marL="180975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возможную урожайность на данном поле.</a:t>
            </a:r>
          </a:p>
          <a:p>
            <a:pPr>
              <a:lnSpc>
                <a:spcPct val="85000"/>
              </a:lnSpc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Оцениваем возможности сорта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19799" y="3017969"/>
            <a:ext cx="5856348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Проводим инвентаризацию посевов, </a:t>
            </a:r>
          </a:p>
          <a:p>
            <a:pPr>
              <a:lnSpc>
                <a:spcPct val="85000"/>
              </a:lnSpc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подсчитываем количества растений и побегов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" y="498204"/>
            <a:ext cx="3137096" cy="439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6206" y="57314"/>
            <a:ext cx="19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Азовский район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7096" y="904374"/>
            <a:ext cx="59867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Еланчик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Среднеспелый, крупноколосый,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не более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400-660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продуктивных стеблей,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отдать подкормке в фазу ВВСН 31-32.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норма высева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3,5-4 млн. шт.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га.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урожайность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ц/га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максимальная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 ц/га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 средней плотности (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члеников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10 см стержня). Масса 1000 зерен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38-49 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54623" y="3675322"/>
            <a:ext cx="5751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Норма высева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3,5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 штук /га</a:t>
            </a:r>
          </a:p>
          <a:p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Всхожесть 90% - 3,6 млн. штук /га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315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растений на 1 м</a:t>
            </a:r>
            <a:r>
              <a:rPr lang="ru-RU" altLang="ru-RU" sz="18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Фаза 2-3 листа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сформировано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315 побегов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1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 sz="1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837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7599" y="1701585"/>
            <a:ext cx="57764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Исходя их характеристик сорта планируем Масса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1000 зерен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г,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 колосков в колосе  по 2 зерна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Всего зерен в колосе = 16*2 =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Масса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зерен в колосе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m)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= 32*38/1000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1,216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Планируемая урожайность определяется по формуле</a:t>
            </a:r>
          </a:p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У = К*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/10 для перевода ц/га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 – количество продуктивных побегов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 = У/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*10 = 70/1,216*10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577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побега с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колосом,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которые составляют 60-66% от общего числа побегов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Общее количество побегов к концу кущения должно быть 577*100/60 =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961 побег.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7652" y="0"/>
            <a:ext cx="5856348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Рассчитываем необходимое количество побегов к концу кущения и количество продуктивных стеблей исходя из возможной урожайности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7651" y="798680"/>
            <a:ext cx="5696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очень высокий запас продуктивной влаги и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максимальную урожайность сорта, можем планировать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возможную урожайность 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ц/га.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5248"/>
            <a:ext cx="3287653" cy="446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6610" y="0"/>
            <a:ext cx="2844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Азовский район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«Ленинское Знамя»</a:t>
            </a:r>
          </a:p>
        </p:txBody>
      </p:sp>
    </p:spTree>
    <p:extLst>
      <p:ext uri="{BB962C8B-B14F-4D97-AF65-F5344CB8AC3E}">
        <p14:creationId xmlns:p14="http://schemas.microsoft.com/office/powerpoint/2010/main" val="37072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87652" y="0"/>
            <a:ext cx="5856348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Этап. Рассчитываем дозы азота исходя из состояния растений.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40148" y="450689"/>
            <a:ext cx="615958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Для урожайности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70 ц/га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нужно сформировать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961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побег, на данный момент сформировано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360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побегов,  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не хватает дополнительно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ru-RU" alt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побегов</a:t>
            </a:r>
            <a:r>
              <a:rPr lang="ru-RU" alt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43383" y="1246975"/>
            <a:ext cx="5856348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Оцениваем содержание и распределение нитратного азота и рассчитываем дозу </a:t>
            </a:r>
          </a:p>
        </p:txBody>
      </p:sp>
      <p:sp>
        <p:nvSpPr>
          <p:cNvPr id="9" name="Прямоугольник 22"/>
          <p:cNvSpPr>
            <a:spLocks noChangeArrowheads="1"/>
          </p:cNvSpPr>
          <p:nvPr/>
        </p:nvSpPr>
        <p:spPr bwMode="auto">
          <a:xfrm>
            <a:off x="3755306" y="2116120"/>
            <a:ext cx="4919465" cy="51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слое 0-40 см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кг/га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нитратного азота </a:t>
            </a:r>
          </a:p>
          <a:p>
            <a:pPr eaLnBrk="1" hangingPunct="1">
              <a:lnSpc>
                <a:spcPct val="75000"/>
              </a:lnSpc>
            </a:pP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отребность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азоте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77 кг/га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84170" y="2571899"/>
            <a:ext cx="6246055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Узел кущения не сформирован, определить сахара нельзя</a:t>
            </a:r>
            <a:endParaRPr lang="ru-RU" alt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638510" y="2899836"/>
            <a:ext cx="5154631" cy="535907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1500" b="1" dirty="0" smtClean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1-ая подкормка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500" b="1" dirty="0" smtClean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мерзлоталая  или  поверхностная с заделкой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22"/>
          <p:cNvSpPr>
            <a:spLocks noChangeArrowheads="1"/>
          </p:cNvSpPr>
          <p:nvPr/>
        </p:nvSpPr>
        <p:spPr bwMode="auto">
          <a:xfrm>
            <a:off x="4685809" y="3435743"/>
            <a:ext cx="3885448" cy="34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eaLnBrk="1" hangingPunct="1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Кормим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дозой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кг/га в д. в</a:t>
            </a:r>
            <a:r>
              <a:rPr lang="ru-RU" alt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40148" y="3781990"/>
            <a:ext cx="6203852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аммиачная селитра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US" sz="1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800" b="1" dirty="0">
                <a:solidFill>
                  <a:srgbClr val="0F0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34 кг/га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кг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/га в физическом весе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5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аботает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формирование дополнительных побегов, коэффициент кущения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2,7, может не хватить для формирования 601 побега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230"/>
            <a:ext cx="2940148" cy="458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38" y="1786929"/>
            <a:ext cx="6013801" cy="28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6610" y="0"/>
            <a:ext cx="2844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Азовский район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«Ленинское Знамя»</a:t>
            </a:r>
          </a:p>
        </p:txBody>
      </p:sp>
    </p:spTree>
    <p:extLst>
      <p:ext uri="{BB962C8B-B14F-4D97-AF65-F5344CB8AC3E}">
        <p14:creationId xmlns:p14="http://schemas.microsoft.com/office/powerpoint/2010/main" val="8430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984170" y="121472"/>
            <a:ext cx="4971702" cy="620764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500" b="1" dirty="0" smtClean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1-ая повторная подкормка по подсыхающей или </a:t>
            </a:r>
          </a:p>
          <a:p>
            <a:pPr algn="ctr" eaLnBrk="1" hangingPunct="1"/>
            <a:r>
              <a:rPr lang="ru-RU" altLang="ru-RU" sz="1500" b="1" dirty="0" smtClean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при появлении 2-х побегов кущения 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2101" y="913055"/>
            <a:ext cx="3295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Кормим дозой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кг/га в д. в</a:t>
            </a:r>
            <a:r>
              <a:rPr lang="ru-RU" alt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4170" y="1333961"/>
            <a:ext cx="60510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аммиачная селитра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US" sz="1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800" b="1" dirty="0">
                <a:solidFill>
                  <a:srgbClr val="0F0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кг/га или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118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 /га в физическом весе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Совместно должны способствовать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формированию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577 продуктивных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побегов.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Учитывая особенности сорта, важно создать условия для формирования продуктивных побегов и нужного числа члеников в колосе, в нашем случае 16.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774"/>
            <a:ext cx="2940148" cy="45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6610" y="0"/>
            <a:ext cx="2844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Азовский район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«Ленинское Знамя»</a:t>
            </a:r>
          </a:p>
        </p:txBody>
      </p:sp>
    </p:spTree>
    <p:extLst>
      <p:ext uri="{BB962C8B-B14F-4D97-AF65-F5344CB8AC3E}">
        <p14:creationId xmlns:p14="http://schemas.microsoft.com/office/powerpoint/2010/main" val="138446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8625" y="1739265"/>
            <a:ext cx="87153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 sz="2800" dirty="0"/>
          </a:p>
          <a:p>
            <a:pPr eaLnBrk="1" hangingPunct="1"/>
            <a:endParaRPr lang="ru-RU" altLang="ru-RU" sz="2800" dirty="0" smtClean="0"/>
          </a:p>
          <a:p>
            <a:pPr eaLnBrk="1" hangingPunct="1"/>
            <a:r>
              <a:rPr lang="ru-RU" altLang="ru-RU" sz="2800" dirty="0" smtClean="0"/>
              <a:t>(), </a:t>
            </a:r>
            <a:r>
              <a:rPr lang="ru-RU" altLang="ru-RU" sz="2800" b="1" dirty="0">
                <a:solidFill>
                  <a:srgbClr val="FF0000"/>
                </a:solidFill>
              </a:rPr>
              <a:t>свойств удобрений, сочетания органических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и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407611"/>
              </p:ext>
            </p:extLst>
          </p:nvPr>
        </p:nvGraphicFramePr>
        <p:xfrm>
          <a:off x="118586" y="889984"/>
          <a:ext cx="8808720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6368"/>
                <a:gridCol w="5812352"/>
              </a:tblGrid>
              <a:tr h="816849">
                <a:tc grid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altLang="ru-RU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удобрения отдельных культур при их чередовании в севообороте</a:t>
                      </a:r>
                      <a:r>
                        <a:rPr lang="ru-RU" alt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это </a:t>
                      </a:r>
                      <a:r>
                        <a:rPr lang="ru-RU" alt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применения органических и минеральных удобрений</a:t>
                      </a:r>
                      <a:r>
                        <a:rPr lang="ru-RU" altLang="ru-RU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alt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котором предусматриваются</a:t>
                      </a:r>
                      <a:r>
                        <a:rPr lang="en-US" alt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alt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714">
                <a:tc rowSpan="4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дозы,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формы,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и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их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внесения </a:t>
                      </a:r>
                      <a:endParaRPr lang="ru-RU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учетом следующих условий: </a:t>
                      </a:r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7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планируемого урожая, 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биологических особенностей питания культуры, 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чередования культур в севообороте и 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особенностей их агротехники,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7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Почвенно-­климатических условий 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alt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агрохимической характеристики почв, 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alt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 естественного плодородия и 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alt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состояния погоды конкретного года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88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минеральных удобрений,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экономических условий в хозяйстве.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9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2"/>
          <p:cNvSpPr>
            <a:spLocks noChangeArrowheads="1"/>
          </p:cNvSpPr>
          <p:nvPr/>
        </p:nvSpPr>
        <p:spPr bwMode="auto">
          <a:xfrm>
            <a:off x="2940148" y="118799"/>
            <a:ext cx="5604025" cy="54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3. Этап. В фазу ВВСН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Середина кущения: Проводим листовую диагностику 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691135"/>
              </p:ext>
            </p:extLst>
          </p:nvPr>
        </p:nvGraphicFramePr>
        <p:xfrm>
          <a:off x="2940148" y="658945"/>
          <a:ext cx="2996418" cy="2095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205"/>
                <a:gridCol w="1609213"/>
              </a:tblGrid>
              <a:tr h="149567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Азот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Фосфор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P)%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133">
                <a:tc grid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оптимальные значения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4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4.5-5.5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0.40-0.55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9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4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9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внести, кг/га</a:t>
                      </a:r>
                    </a:p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д.в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4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749074" y="464960"/>
            <a:ext cx="2255838" cy="44926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500" b="1" dirty="0" smtClean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94363" y="1027462"/>
            <a:ext cx="3163401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внесения  -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ВВСН –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30- 31-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1-го узла: Первый узел виден на поверхности земли,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узла кущения 1 см. Стадия 2-го узла: Второй узел виден, расстояние от 1-го узла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0148" y="2857227"/>
            <a:ext cx="4820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удобрения – </a:t>
            </a: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КАС-32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F0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дозами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baseline="-25000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кг/га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(76 л/га)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разбавлении 1:2, мелкокапельном внесении, при температуре не выше 19 °С, влажности воздуха не ниже 54 %.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5-7 дней провести подкормку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ЖКУ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(11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:37)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дозами Р</a:t>
            </a:r>
            <a:r>
              <a:rPr lang="ru-RU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кг/га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(36-38 л/га), </a:t>
            </a:r>
            <a:endPara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88882" y="3515098"/>
            <a:ext cx="145511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Позволяет </a:t>
            </a:r>
          </a:p>
          <a:p>
            <a:pPr>
              <a:lnSpc>
                <a:spcPct val="75000"/>
              </a:lnSpc>
            </a:pPr>
            <a:r>
              <a:rPr lang="ru-RU" sz="18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увеличить </a:t>
            </a:r>
            <a:r>
              <a:rPr lang="ru-RU" sz="18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число цветков в колосе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014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2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2"/>
          <p:cNvSpPr>
            <a:spLocks noChangeArrowheads="1"/>
          </p:cNvSpPr>
          <p:nvPr/>
        </p:nvSpPr>
        <p:spPr bwMode="auto">
          <a:xfrm>
            <a:off x="2940149" y="0"/>
            <a:ext cx="6203852" cy="53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4. Этап. В фазу ВВСН – 33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Стадия 3-го узла: Третий узел виден, расстояние от 2-го узла 2 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40148" y="530913"/>
            <a:ext cx="6203850" cy="55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Проводим подсчет количества продуктивных 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5000"/>
              </a:lnSpc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побегов 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40148" y="1087284"/>
            <a:ext cx="62038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Если оно соответствует 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577 продуктивных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побегов , 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и вторая подкормки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сработали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хорошо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97010" y="1641282"/>
            <a:ext cx="60901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нет,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 эту же фазу проводим листовую </a:t>
            </a:r>
          </a:p>
          <a:p>
            <a:pPr>
              <a:lnSpc>
                <a:spcPct val="75000"/>
              </a:lnSpc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диагностику (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третий и четвертый лист, считая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снизу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891463"/>
              </p:ext>
            </p:extLst>
          </p:nvPr>
        </p:nvGraphicFramePr>
        <p:xfrm>
          <a:off x="3072559" y="2195280"/>
          <a:ext cx="2969516" cy="2095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890"/>
                <a:gridCol w="254338"/>
                <a:gridCol w="1376288"/>
              </a:tblGrid>
              <a:tr h="216822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Азот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Фосфор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P)%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2755">
                <a:tc gridSpan="3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оптимальные значения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64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3.5-4.5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0.40-0.50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6459"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64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6459"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внести, кг/га в д.в.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6459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159525" y="2167048"/>
            <a:ext cx="2927614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2000"/>
              </a:lnSpc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внесения 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2000"/>
              </a:lnSpc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ВВСН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en-US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Стадия </a:t>
            </a:r>
          </a:p>
          <a:p>
            <a:pPr>
              <a:lnSpc>
                <a:spcPct val="82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лигулы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(листового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2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язычка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): лигула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2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флагового листа видна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флаговый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2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лист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полностью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2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97010" y="4282682"/>
            <a:ext cx="5885669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75"/>
              </a:lnSpc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удобрения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Карбамид </a:t>
            </a:r>
            <a:r>
              <a:rPr lang="ru-RU" sz="2000" b="1" dirty="0" smtClean="0">
                <a:solidFill>
                  <a:srgbClr val="0F0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58 кг /га в физ. весе  - 15% раствор, в теплой воде – 380 л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91841" y="4798458"/>
            <a:ext cx="55004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Позволяет  увеличить число зерен в колоске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014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8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2"/>
          <p:cNvSpPr>
            <a:spLocks noChangeArrowheads="1"/>
          </p:cNvSpPr>
          <p:nvPr/>
        </p:nvSpPr>
        <p:spPr bwMode="auto">
          <a:xfrm>
            <a:off x="2940148" y="0"/>
            <a:ext cx="6203852" cy="85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5 Этап. В фазу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ВВСН – 58-59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58: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Появление 80 % соцветия 59: Конец колошения: Полное появление соцветия. Колос или метелка полностью видны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0148" y="854078"/>
            <a:ext cx="62038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Проводим подсчет количества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колосков в колосе и листовую диагностику.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два здоровых листа под </a:t>
            </a:r>
          </a:p>
          <a:p>
            <a:pPr>
              <a:lnSpc>
                <a:spcPct val="75000"/>
              </a:lnSpc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лаговым, флаговый не берем)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829767"/>
              </p:ext>
            </p:extLst>
          </p:nvPr>
        </p:nvGraphicFramePr>
        <p:xfrm>
          <a:off x="2940148" y="1640395"/>
          <a:ext cx="3158196" cy="1862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962"/>
                <a:gridCol w="270498"/>
                <a:gridCol w="1463736"/>
              </a:tblGrid>
              <a:tr h="216822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Азот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Фосфор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P)%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2755">
                <a:tc gridSpan="3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оптимальные значения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64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3.0-4.0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0.30-0.44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6459"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64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6459"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внести, кг/га в д.в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6459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526969" y="1512363"/>
            <a:ext cx="2255837" cy="447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46372" y="2141719"/>
            <a:ext cx="261703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внесения 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ВВСН – 71- 77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Образование зерен.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Поздняя молочная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спелость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40148" y="3679243"/>
            <a:ext cx="6203852" cy="951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75"/>
              </a:lnSpc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удобрения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Карбамид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rgbClr val="0F0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 кг/га в физ.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есе,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10%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раствор, в теплой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воде 400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лучше в два приема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307" y="4714097"/>
            <a:ext cx="5500467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Работает на массу 1000 зерен и качество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78"/>
            <a:ext cx="2940148" cy="455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6610" y="0"/>
            <a:ext cx="19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Азовский район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7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" t="3193" r="1975" b="2002"/>
          <a:stretch/>
        </p:blipFill>
        <p:spPr bwMode="auto">
          <a:xfrm>
            <a:off x="33293" y="491922"/>
            <a:ext cx="2724352" cy="412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4170" y="0"/>
            <a:ext cx="615983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Этап. Рассчитываем дозы азота исходя из состояния растений.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00998" y="450689"/>
            <a:ext cx="639873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Аналогичен сорту Еланчик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урожайности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70 ц/га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нужно сформировать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961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побег, на данный момент сформировано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720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побегов, не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хватает дополнительно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241</a:t>
            </a:r>
            <a:r>
              <a:rPr lang="ru-RU" alt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побегов</a:t>
            </a:r>
            <a:r>
              <a:rPr lang="ru-RU" alt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00998" y="1134622"/>
            <a:ext cx="6280198" cy="51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Оцениваем содержание и распределение нитратного азота и рассчитываем дозу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32"/>
          <a:stretch/>
        </p:blipFill>
        <p:spPr bwMode="auto">
          <a:xfrm>
            <a:off x="3154048" y="1543181"/>
            <a:ext cx="5639093" cy="38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22"/>
          <p:cNvSpPr>
            <a:spLocks noChangeArrowheads="1"/>
          </p:cNvSpPr>
          <p:nvPr/>
        </p:nvSpPr>
        <p:spPr bwMode="auto">
          <a:xfrm>
            <a:off x="3638510" y="1888903"/>
            <a:ext cx="4919465" cy="51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слое 0-40 см 4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кг/га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нитратного азота </a:t>
            </a:r>
          </a:p>
          <a:p>
            <a:pPr eaLnBrk="1" hangingPunct="1">
              <a:lnSpc>
                <a:spcPct val="75000"/>
              </a:lnSpc>
            </a:pP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отребность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азоте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- 4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кг/га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84170" y="2292806"/>
            <a:ext cx="6246055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Узел кущение не сформирован, определить сахара нельзя</a:t>
            </a:r>
            <a:endParaRPr lang="ru-RU" alt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529881" y="2605638"/>
            <a:ext cx="5154631" cy="535907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1500" b="1" dirty="0" smtClean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1-ая подкормка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500" b="1" dirty="0" smtClean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мерзлоталая  или  поверхностная с заделкой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22"/>
          <p:cNvSpPr>
            <a:spLocks noChangeArrowheads="1"/>
          </p:cNvSpPr>
          <p:nvPr/>
        </p:nvSpPr>
        <p:spPr bwMode="auto">
          <a:xfrm>
            <a:off x="4672527" y="3158839"/>
            <a:ext cx="3885448" cy="34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eaLnBrk="1" hangingPunct="1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Кормим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дозой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кг/га в д. в</a:t>
            </a:r>
            <a:r>
              <a:rPr lang="ru-RU" alt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00998" y="3505086"/>
            <a:ext cx="6443002" cy="1133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аммиачная селитра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US" sz="1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800" b="1" dirty="0">
                <a:solidFill>
                  <a:srgbClr val="0F0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34 кг/га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кг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/га в физическом весе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75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аботает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формирование дополнительных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241 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побегов, коэффициент кущения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2,7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и совместно с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почвенным азотом в слое 40-60 см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на формирование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577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продуктивных побегов.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943" y="0"/>
            <a:ext cx="2417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Неклиновский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район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2076" y="4712635"/>
            <a:ext cx="7747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и 5 Этапы аналогичны ранее приведенным примерам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2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64048" y="462838"/>
            <a:ext cx="6184020" cy="925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Норма высева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млн. штук /га</a:t>
            </a:r>
          </a:p>
          <a:p>
            <a:pPr>
              <a:lnSpc>
                <a:spcPct val="75000"/>
              </a:lnSpc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Всхожесть 90% - 3,6 млн. штук /га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360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растений на 1 м</a:t>
            </a:r>
            <a:r>
              <a:rPr lang="ru-RU" altLang="ru-RU" sz="18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5000"/>
              </a:lnSpc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же есть 4 побега,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коэффициент кущения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75000"/>
              </a:lnSpc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формировано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1440 побегов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1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 sz="1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" name="Прямоугольник 22"/>
          <p:cNvSpPr>
            <a:spLocks noChangeArrowheads="1"/>
          </p:cNvSpPr>
          <p:nvPr/>
        </p:nvSpPr>
        <p:spPr bwMode="auto">
          <a:xfrm>
            <a:off x="3168497" y="2467037"/>
            <a:ext cx="4919465" cy="51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слое 0-40 см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кг/га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нитратного азота </a:t>
            </a:r>
          </a:p>
          <a:p>
            <a:pPr eaLnBrk="1" hangingPunct="1">
              <a:lnSpc>
                <a:spcPct val="75000"/>
              </a:lnSpc>
            </a:pP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отребность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азоте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77 кг/га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02816" y="3617202"/>
            <a:ext cx="6178982" cy="1133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Кормим при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появлении новых весенних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листьев</a:t>
            </a:r>
          </a:p>
          <a:p>
            <a:pPr>
              <a:lnSpc>
                <a:spcPct val="75000"/>
              </a:lnSpc>
            </a:pP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аммиачная селитра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US" sz="1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800" b="1" dirty="0">
                <a:solidFill>
                  <a:srgbClr val="0F0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= 45 кг/га или </a:t>
            </a:r>
          </a:p>
          <a:p>
            <a:pPr>
              <a:lnSpc>
                <a:spcPct val="75000"/>
              </a:lnSpc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132 кг /га в физическом весе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5000"/>
              </a:lnSpc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работает на формирование продуктивных побегов, необходимо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816 продуктивных побегов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" y="687516"/>
            <a:ext cx="2912012" cy="377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44993"/>
            <a:ext cx="3146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Семикаракорский район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4048" y="1294723"/>
            <a:ext cx="6136053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Для урожайности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ц/га нужно сформировать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1360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побегов, т.е. дополнительные побеги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нужны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17"/>
          <a:stretch/>
        </p:blipFill>
        <p:spPr bwMode="auto">
          <a:xfrm>
            <a:off x="534383" y="2109396"/>
            <a:ext cx="7928486" cy="3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793588" y="1760534"/>
            <a:ext cx="5669281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Распределение нитратного азота</a:t>
            </a:r>
            <a:endParaRPr lang="ru-RU" alt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10369" y="30413"/>
            <a:ext cx="61336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Среднеспелый с высоким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коэффициентом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кущения, </a:t>
            </a:r>
          </a:p>
          <a:p>
            <a:pPr>
              <a:lnSpc>
                <a:spcPct val="75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Максимальная урожайность 120 ц/га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средняя  53 ц/га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2076" y="4750461"/>
            <a:ext cx="7747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и 5-й Этапы аналогичны ранее приведенным примерам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3530460" y="2965698"/>
            <a:ext cx="4923693" cy="616261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1500" b="1" dirty="0" smtClean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1-ая подкормка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500" b="1" dirty="0" smtClean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поверхностная с заделкой при появлении молодых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500" b="1" dirty="0" smtClean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листьев весеннего кущения </a:t>
            </a:r>
            <a:r>
              <a:rPr lang="en-US" altLang="ru-RU" sz="1500" b="1" dirty="0" smtClean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t – 5 - 9℃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9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38911"/>
          </a:xfrm>
        </p:spPr>
        <p:txBody>
          <a:bodyPr>
            <a:normAutofit/>
          </a:bodyPr>
          <a:lstStyle/>
          <a:p>
            <a:pPr algn="ctr"/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Урожайность на вариантах опыта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73151" y="438911"/>
          <a:ext cx="9006842" cy="4577017"/>
        </p:xfrm>
        <a:graphic>
          <a:graphicData uri="http://schemas.openxmlformats.org/drawingml/2006/table">
            <a:tbl>
              <a:tblPr firstRow="1" firstCol="1" bandRow="1"/>
              <a:tblGrid>
                <a:gridCol w="868682"/>
                <a:gridCol w="1901952"/>
                <a:gridCol w="1636776"/>
                <a:gridCol w="1733792"/>
                <a:gridCol w="1432820"/>
                <a:gridCol w="1432820"/>
              </a:tblGrid>
              <a:tr h="13012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Делянка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подкормки в период выхода в трубку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Урожайность, ц/га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Прибавка урожайности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ц/га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(без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фунгицида)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-14,9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обработки фунгицидом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фунгицид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фунгицид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фунгицид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4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2336"/>
          </a:xfrm>
        </p:spPr>
        <p:txBody>
          <a:bodyPr>
            <a:normAutofit fontScale="90000"/>
          </a:bodyPr>
          <a:lstStyle/>
          <a:p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эффективность подкормки в период выхода в трубку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4009" y="681228"/>
          <a:ext cx="8999981" cy="4187953"/>
        </p:xfrm>
        <a:graphic>
          <a:graphicData uri="http://schemas.openxmlformats.org/drawingml/2006/table">
            <a:tbl>
              <a:tblPr/>
              <a:tblGrid>
                <a:gridCol w="1155239"/>
                <a:gridCol w="1034194"/>
                <a:gridCol w="1135091"/>
                <a:gridCol w="1272984"/>
                <a:gridCol w="1039715"/>
                <a:gridCol w="745655"/>
                <a:gridCol w="1281265"/>
                <a:gridCol w="1335838"/>
              </a:tblGrid>
              <a:tr h="2363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Вариант подкормки в период выхода в трубку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Прибавка урожая, ц/га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  прибавки урожая, </a:t>
                      </a:r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/га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 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удобрений/СЗР, </a:t>
                      </a:r>
                    </a:p>
                    <a:p>
                      <a:pPr algn="ctr" fontAlgn="ctr"/>
                      <a:r>
                        <a:rPr lang="ru-RU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/га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внесение,</a:t>
                      </a:r>
                      <a:b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/га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затрат,</a:t>
                      </a:r>
                      <a:b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/га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Эффектив-ность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применения </a:t>
                      </a:r>
                      <a:b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/га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Окупаемость затрат, рублей на вложенный рубль</a:t>
                      </a:r>
                    </a:p>
                  </a:txBody>
                  <a:tcPr marL="0" marR="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КАС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5850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3361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632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969741"/>
              </p:ext>
            </p:extLst>
          </p:nvPr>
        </p:nvGraphicFramePr>
        <p:xfrm>
          <a:off x="41296" y="53340"/>
          <a:ext cx="9059595" cy="5078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2906"/>
                <a:gridCol w="1138480"/>
                <a:gridCol w="1875995"/>
                <a:gridCol w="1154069"/>
                <a:gridCol w="1080489"/>
                <a:gridCol w="1086779"/>
                <a:gridCol w="1120877"/>
              </a:tblGrid>
              <a:tr h="262423">
                <a:tc rowSpan="2" gridSpan="3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3972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удобренной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площади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посевной,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 </a:t>
                      </a:r>
                      <a:b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кг/га удобренной площади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удобренной в площади посевной, 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 </a:t>
                      </a:r>
                      <a:b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кг/га удобренной площади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Кагальницкий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урожайность, ц/га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1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Поверхностная</a:t>
                      </a:r>
                      <a:b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ранневесенняя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мерзло-талой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Амм.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селитра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3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18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подсыхающей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Амм. селитра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452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Прикорневая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Амм. селитра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4525"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Азофоска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242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Некорневая на урожай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2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ЖКУ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2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Некорневая на качество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23"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Карбамид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242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подкормок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7500" b="14988"/>
          <a:stretch/>
        </p:blipFill>
        <p:spPr bwMode="auto">
          <a:xfrm>
            <a:off x="430068" y="86013"/>
            <a:ext cx="1648114" cy="1419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b="14988"/>
          <a:stretch/>
        </p:blipFill>
        <p:spPr bwMode="auto">
          <a:xfrm>
            <a:off x="2822690" y="86013"/>
            <a:ext cx="1730837" cy="1419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25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110166"/>
              </p:ext>
            </p:extLst>
          </p:nvPr>
        </p:nvGraphicFramePr>
        <p:xfrm>
          <a:off x="41296" y="53340"/>
          <a:ext cx="9059595" cy="5235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2906"/>
                <a:gridCol w="1138480"/>
                <a:gridCol w="1875995"/>
                <a:gridCol w="1154069"/>
                <a:gridCol w="1080489"/>
                <a:gridCol w="1086779"/>
                <a:gridCol w="1120877"/>
              </a:tblGrid>
              <a:tr h="303335">
                <a:tc rowSpan="2" gridSpan="3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927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удобренной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площади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посевной,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 </a:t>
                      </a:r>
                      <a:b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кг/га удобренной площади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удобренной в площади посевной, 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 </a:t>
                      </a:r>
                      <a:b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кг/га удобренной площади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19">
                <a:tc gridSpan="2"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Зерноградский</a:t>
                      </a:r>
                      <a:endParaRPr lang="ru-RU" sz="2000" b="1" i="0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урожайность, ц/га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1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Поверхностная</a:t>
                      </a:r>
                      <a:b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ранневесенняя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18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подсыхающей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Амм. селитра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708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Прикорневая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Амм. селитра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7087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Некорневая на урожай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8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ЖКУ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8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Карбамид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8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Некорневая на качество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87"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Карбамид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708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подкормок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0"/>
          <a:stretch/>
        </p:blipFill>
        <p:spPr bwMode="auto">
          <a:xfrm>
            <a:off x="523037" y="83878"/>
            <a:ext cx="1610563" cy="16433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1"/>
          <a:stretch/>
        </p:blipFill>
        <p:spPr bwMode="auto">
          <a:xfrm>
            <a:off x="2777374" y="83878"/>
            <a:ext cx="1563717" cy="16433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06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973439"/>
              </p:ext>
            </p:extLst>
          </p:nvPr>
        </p:nvGraphicFramePr>
        <p:xfrm>
          <a:off x="68581" y="79130"/>
          <a:ext cx="8995410" cy="4904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5088"/>
                <a:gridCol w="1172524"/>
                <a:gridCol w="1698764"/>
                <a:gridCol w="1155582"/>
                <a:gridCol w="1110265"/>
                <a:gridCol w="1087606"/>
                <a:gridCol w="1155581"/>
              </a:tblGrid>
              <a:tr h="332119">
                <a:tc rowSpan="2" gridSpan="3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461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удобренной в площади посевной, </a:t>
                      </a:r>
                      <a:endParaRPr lang="ru-RU" sz="16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 </a:t>
                      </a:r>
                      <a:b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кг/га удобренной площади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удобренной в площади посевной, 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 </a:t>
                      </a:r>
                      <a:b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кг/га удобренной площади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1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Егорлыкский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урожайность, ц/га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57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Поверхностная</a:t>
                      </a:r>
                      <a:b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ранневесенняя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подсыхающей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Амм. селитра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286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Прикорневая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Амм. селитра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934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Некорневая на урожай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21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Карбамид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6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Некорневая на качество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Карбамид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2119"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подкормок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3889"/>
          <a:stretch/>
        </p:blipFill>
        <p:spPr bwMode="auto">
          <a:xfrm>
            <a:off x="505401" y="93807"/>
            <a:ext cx="1609725" cy="1661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1"/>
          <a:stretch/>
        </p:blipFill>
        <p:spPr bwMode="auto">
          <a:xfrm>
            <a:off x="2908991" y="93807"/>
            <a:ext cx="1579881" cy="1661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94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734217"/>
            <a:ext cx="914400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влияет на планируемую урожайность под озимую пшеницу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977" y="1139835"/>
            <a:ext cx="6153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Уровень плодородия почв</a:t>
            </a:r>
          </a:p>
          <a:p>
            <a:pPr marL="285750" indent="-285750"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Чем выше содержание гумуса, тем выше урожайность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981" y="1798595"/>
            <a:ext cx="4447019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Урожайность озимой пшеницы в зависимости от содержания подвижного фосфора  в пахотном горизонте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90629"/>
              </p:ext>
            </p:extLst>
          </p:nvPr>
        </p:nvGraphicFramePr>
        <p:xfrm>
          <a:off x="98474" y="2721925"/>
          <a:ext cx="4346918" cy="216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146"/>
                <a:gridCol w="210877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подвижного фосфора, мг/кг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Урожайность озимой пшеницы, ц/га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&lt; 20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– 25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20 - 30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– 35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30 - 35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– 45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35 - 40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45 - 50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938975"/>
              </p:ext>
            </p:extLst>
          </p:nvPr>
        </p:nvGraphicFramePr>
        <p:xfrm>
          <a:off x="4798711" y="2975144"/>
          <a:ext cx="4220308" cy="182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729"/>
                <a:gridCol w="206957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запасов влаги    в 100 см, мм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Урожайность озимой пшеницы, ц/га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&lt; 1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24 - 35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130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– 45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&gt; 130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45 - 55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0" y="1798595"/>
            <a:ext cx="4447019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Урожайность озимой пшеницы в зависимости от содержания запасов продуктивной влаги в 100 см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ранневесенний период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2812" y="0"/>
            <a:ext cx="81548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Почему не рекомендуется проводить подкормку сульфатом аммония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36098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Сульфат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аммония, сернокислый аммоний (NH</a:t>
            </a:r>
            <a:r>
              <a:rPr lang="ru-RU" sz="20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20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побочный продукт коксохимического и химического производства.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Содержит 21 %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азота и 23-24% серы.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кг азота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сульфате аммония ( 21%)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стоит  81 руб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 цене 17 тыс/т.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кг азота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аммиачной селитре (34%)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стоит 60 руб. при цене 22 тыс/т.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Растворимость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 76,3 г в 100 см3  воды (при 20°  С). Это в 2,5 раза меньше растворимости аммиачной селитры (192 г), которая используется при подкормке озимой пшеницы по мерзлоталой почве поверхностно.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Сульфат аммония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внесенный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поверхность при низких температурах,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практически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 растворяется, а под воздействием солнечного света разлагается с возгонкой аммиака.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контакте с почвой катион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NH4 +  входит в почвенно-поглощающий комплекс (ППК), приобретает меньшую подвижность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закрепляется на поверхности.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делает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целесообразным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его применение в качестве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ранневесенней подкормки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34" y="31364"/>
            <a:ext cx="821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нельзя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торопится с подкормкой в этом году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3" t="26054" r="54393" b="27045"/>
          <a:stretch/>
        </p:blipFill>
        <p:spPr bwMode="auto">
          <a:xfrm>
            <a:off x="77665" y="957101"/>
            <a:ext cx="2932480" cy="401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5" t="50626" r="59108" b="24734"/>
          <a:stretch/>
        </p:blipFill>
        <p:spPr bwMode="auto">
          <a:xfrm rot="10800000">
            <a:off x="3643779" y="957101"/>
            <a:ext cx="1241317" cy="3885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5285406" y="363166"/>
            <a:ext cx="384220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Наименьшая влагоёмкость (НВ)</a:t>
            </a:r>
            <a:r>
              <a:rPr lang="ru-RU" alt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наибольшее количество подвешенной влаги, которую тот или иной слой почвы может удерживать после обильного её увлажнения и свободного стекания воды. Синонимы: полевая или предельно полевая влагоёмкость. Наименьшая влагоёмкость уменьшается по профилю почвы вниз. </a:t>
            </a:r>
          </a:p>
        </p:txBody>
      </p:sp>
      <p:pic>
        <p:nvPicPr>
          <p:cNvPr id="24" name="Рисунок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9" t="56091" r="45563" b="26797"/>
          <a:stretch>
            <a:fillRect/>
          </a:stretch>
        </p:blipFill>
        <p:spPr bwMode="auto">
          <a:xfrm>
            <a:off x="5321470" y="2946094"/>
            <a:ext cx="3744541" cy="167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3138716" y="1423475"/>
            <a:ext cx="288032" cy="3078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flipH="1" flipV="1">
            <a:off x="4950580" y="2043407"/>
            <a:ext cx="156374" cy="2052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35921" y="451717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baseline="-25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72126" y="173563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baseline="-25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387" y="963191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2642" y="4234147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992880" y="925087"/>
            <a:ext cx="342900" cy="3855720"/>
          </a:xfrm>
          <a:custGeom>
            <a:avLst/>
            <a:gdLst>
              <a:gd name="connsiteX0" fmla="*/ 38100 w 342900"/>
              <a:gd name="connsiteY0" fmla="*/ 38100 h 3855720"/>
              <a:gd name="connsiteX1" fmla="*/ 45720 w 342900"/>
              <a:gd name="connsiteY1" fmla="*/ 182880 h 3855720"/>
              <a:gd name="connsiteX2" fmla="*/ 60960 w 342900"/>
              <a:gd name="connsiteY2" fmla="*/ 205740 h 3855720"/>
              <a:gd name="connsiteX3" fmla="*/ 53340 w 342900"/>
              <a:gd name="connsiteY3" fmla="*/ 297180 h 3855720"/>
              <a:gd name="connsiteX4" fmla="*/ 38100 w 342900"/>
              <a:gd name="connsiteY4" fmla="*/ 342900 h 3855720"/>
              <a:gd name="connsiteX5" fmla="*/ 30480 w 342900"/>
              <a:gd name="connsiteY5" fmla="*/ 365760 h 3855720"/>
              <a:gd name="connsiteX6" fmla="*/ 45720 w 342900"/>
              <a:gd name="connsiteY6" fmla="*/ 487680 h 3855720"/>
              <a:gd name="connsiteX7" fmla="*/ 53340 w 342900"/>
              <a:gd name="connsiteY7" fmla="*/ 678180 h 3855720"/>
              <a:gd name="connsiteX8" fmla="*/ 68580 w 342900"/>
              <a:gd name="connsiteY8" fmla="*/ 723900 h 3855720"/>
              <a:gd name="connsiteX9" fmla="*/ 53340 w 342900"/>
              <a:gd name="connsiteY9" fmla="*/ 883920 h 3855720"/>
              <a:gd name="connsiteX10" fmla="*/ 38100 w 342900"/>
              <a:gd name="connsiteY10" fmla="*/ 944880 h 3855720"/>
              <a:gd name="connsiteX11" fmla="*/ 30480 w 342900"/>
              <a:gd name="connsiteY11" fmla="*/ 982980 h 3855720"/>
              <a:gd name="connsiteX12" fmla="*/ 22860 w 342900"/>
              <a:gd name="connsiteY12" fmla="*/ 1074420 h 3855720"/>
              <a:gd name="connsiteX13" fmla="*/ 7620 w 342900"/>
              <a:gd name="connsiteY13" fmla="*/ 1120140 h 3855720"/>
              <a:gd name="connsiteX14" fmla="*/ 0 w 342900"/>
              <a:gd name="connsiteY14" fmla="*/ 1165860 h 3855720"/>
              <a:gd name="connsiteX15" fmla="*/ 7620 w 342900"/>
              <a:gd name="connsiteY15" fmla="*/ 1234440 h 3855720"/>
              <a:gd name="connsiteX16" fmla="*/ 15240 w 342900"/>
              <a:gd name="connsiteY16" fmla="*/ 1257300 h 3855720"/>
              <a:gd name="connsiteX17" fmla="*/ 22860 w 342900"/>
              <a:gd name="connsiteY17" fmla="*/ 1310640 h 3855720"/>
              <a:gd name="connsiteX18" fmla="*/ 38100 w 342900"/>
              <a:gd name="connsiteY18" fmla="*/ 1356360 h 3855720"/>
              <a:gd name="connsiteX19" fmla="*/ 45720 w 342900"/>
              <a:gd name="connsiteY19" fmla="*/ 1379220 h 3855720"/>
              <a:gd name="connsiteX20" fmla="*/ 53340 w 342900"/>
              <a:gd name="connsiteY20" fmla="*/ 1577340 h 3855720"/>
              <a:gd name="connsiteX21" fmla="*/ 60960 w 342900"/>
              <a:gd name="connsiteY21" fmla="*/ 1615440 h 3855720"/>
              <a:gd name="connsiteX22" fmla="*/ 76200 w 342900"/>
              <a:gd name="connsiteY22" fmla="*/ 1661160 h 3855720"/>
              <a:gd name="connsiteX23" fmla="*/ 68580 w 342900"/>
              <a:gd name="connsiteY23" fmla="*/ 1744980 h 3855720"/>
              <a:gd name="connsiteX24" fmla="*/ 53340 w 342900"/>
              <a:gd name="connsiteY24" fmla="*/ 1767840 h 3855720"/>
              <a:gd name="connsiteX25" fmla="*/ 60960 w 342900"/>
              <a:gd name="connsiteY25" fmla="*/ 1828800 h 3855720"/>
              <a:gd name="connsiteX26" fmla="*/ 53340 w 342900"/>
              <a:gd name="connsiteY26" fmla="*/ 1874520 h 3855720"/>
              <a:gd name="connsiteX27" fmla="*/ 45720 w 342900"/>
              <a:gd name="connsiteY27" fmla="*/ 1927860 h 3855720"/>
              <a:gd name="connsiteX28" fmla="*/ 38100 w 342900"/>
              <a:gd name="connsiteY28" fmla="*/ 1950720 h 3855720"/>
              <a:gd name="connsiteX29" fmla="*/ 45720 w 342900"/>
              <a:gd name="connsiteY29" fmla="*/ 2034540 h 3855720"/>
              <a:gd name="connsiteX30" fmla="*/ 76200 w 342900"/>
              <a:gd name="connsiteY30" fmla="*/ 2103120 h 3855720"/>
              <a:gd name="connsiteX31" fmla="*/ 91440 w 342900"/>
              <a:gd name="connsiteY31" fmla="*/ 2148840 h 3855720"/>
              <a:gd name="connsiteX32" fmla="*/ 114300 w 342900"/>
              <a:gd name="connsiteY32" fmla="*/ 2217420 h 3855720"/>
              <a:gd name="connsiteX33" fmla="*/ 121920 w 342900"/>
              <a:gd name="connsiteY33" fmla="*/ 2240280 h 3855720"/>
              <a:gd name="connsiteX34" fmla="*/ 129540 w 342900"/>
              <a:gd name="connsiteY34" fmla="*/ 2324100 h 3855720"/>
              <a:gd name="connsiteX35" fmla="*/ 144780 w 342900"/>
              <a:gd name="connsiteY35" fmla="*/ 2392680 h 3855720"/>
              <a:gd name="connsiteX36" fmla="*/ 167640 w 342900"/>
              <a:gd name="connsiteY36" fmla="*/ 2438400 h 3855720"/>
              <a:gd name="connsiteX37" fmla="*/ 236220 w 342900"/>
              <a:gd name="connsiteY37" fmla="*/ 2446020 h 3855720"/>
              <a:gd name="connsiteX38" fmla="*/ 243840 w 342900"/>
              <a:gd name="connsiteY38" fmla="*/ 2796540 h 3855720"/>
              <a:gd name="connsiteX39" fmla="*/ 259080 w 342900"/>
              <a:gd name="connsiteY39" fmla="*/ 2842260 h 3855720"/>
              <a:gd name="connsiteX40" fmla="*/ 236220 w 342900"/>
              <a:gd name="connsiteY40" fmla="*/ 2926080 h 3855720"/>
              <a:gd name="connsiteX41" fmla="*/ 213360 w 342900"/>
              <a:gd name="connsiteY41" fmla="*/ 2933700 h 3855720"/>
              <a:gd name="connsiteX42" fmla="*/ 182880 w 342900"/>
              <a:gd name="connsiteY42" fmla="*/ 2971800 h 3855720"/>
              <a:gd name="connsiteX43" fmla="*/ 175260 w 342900"/>
              <a:gd name="connsiteY43" fmla="*/ 2994660 h 3855720"/>
              <a:gd name="connsiteX44" fmla="*/ 144780 w 342900"/>
              <a:gd name="connsiteY44" fmla="*/ 3040380 h 3855720"/>
              <a:gd name="connsiteX45" fmla="*/ 129540 w 342900"/>
              <a:gd name="connsiteY45" fmla="*/ 3086100 h 3855720"/>
              <a:gd name="connsiteX46" fmla="*/ 106680 w 342900"/>
              <a:gd name="connsiteY46" fmla="*/ 3147060 h 3855720"/>
              <a:gd name="connsiteX47" fmla="*/ 99060 w 342900"/>
              <a:gd name="connsiteY47" fmla="*/ 3177540 h 3855720"/>
              <a:gd name="connsiteX48" fmla="*/ 83820 w 342900"/>
              <a:gd name="connsiteY48" fmla="*/ 3200400 h 3855720"/>
              <a:gd name="connsiteX49" fmla="*/ 68580 w 342900"/>
              <a:gd name="connsiteY49" fmla="*/ 3230880 h 3855720"/>
              <a:gd name="connsiteX50" fmla="*/ 53340 w 342900"/>
              <a:gd name="connsiteY50" fmla="*/ 3276600 h 3855720"/>
              <a:gd name="connsiteX51" fmla="*/ 76200 w 342900"/>
              <a:gd name="connsiteY51" fmla="*/ 3345180 h 3855720"/>
              <a:gd name="connsiteX52" fmla="*/ 83820 w 342900"/>
              <a:gd name="connsiteY52" fmla="*/ 3368040 h 3855720"/>
              <a:gd name="connsiteX53" fmla="*/ 91440 w 342900"/>
              <a:gd name="connsiteY53" fmla="*/ 3749040 h 3855720"/>
              <a:gd name="connsiteX54" fmla="*/ 114300 w 342900"/>
              <a:gd name="connsiteY54" fmla="*/ 3764280 h 3855720"/>
              <a:gd name="connsiteX55" fmla="*/ 129540 w 342900"/>
              <a:gd name="connsiteY55" fmla="*/ 3787140 h 3855720"/>
              <a:gd name="connsiteX56" fmla="*/ 144780 w 342900"/>
              <a:gd name="connsiteY56" fmla="*/ 3832860 h 3855720"/>
              <a:gd name="connsiteX57" fmla="*/ 152400 w 342900"/>
              <a:gd name="connsiteY57" fmla="*/ 3855720 h 3855720"/>
              <a:gd name="connsiteX58" fmla="*/ 190500 w 342900"/>
              <a:gd name="connsiteY58" fmla="*/ 3848100 h 3855720"/>
              <a:gd name="connsiteX59" fmla="*/ 182880 w 342900"/>
              <a:gd name="connsiteY59" fmla="*/ 3825240 h 3855720"/>
              <a:gd name="connsiteX60" fmla="*/ 175260 w 342900"/>
              <a:gd name="connsiteY60" fmla="*/ 3794760 h 3855720"/>
              <a:gd name="connsiteX61" fmla="*/ 167640 w 342900"/>
              <a:gd name="connsiteY61" fmla="*/ 3771900 h 3855720"/>
              <a:gd name="connsiteX62" fmla="*/ 152400 w 342900"/>
              <a:gd name="connsiteY62" fmla="*/ 3718560 h 3855720"/>
              <a:gd name="connsiteX63" fmla="*/ 144780 w 342900"/>
              <a:gd name="connsiteY63" fmla="*/ 3520440 h 3855720"/>
              <a:gd name="connsiteX64" fmla="*/ 137160 w 342900"/>
              <a:gd name="connsiteY64" fmla="*/ 3489960 h 3855720"/>
              <a:gd name="connsiteX65" fmla="*/ 121920 w 342900"/>
              <a:gd name="connsiteY65" fmla="*/ 3467100 h 3855720"/>
              <a:gd name="connsiteX66" fmla="*/ 106680 w 342900"/>
              <a:gd name="connsiteY66" fmla="*/ 3421380 h 3855720"/>
              <a:gd name="connsiteX67" fmla="*/ 99060 w 342900"/>
              <a:gd name="connsiteY67" fmla="*/ 3398520 h 3855720"/>
              <a:gd name="connsiteX68" fmla="*/ 106680 w 342900"/>
              <a:gd name="connsiteY68" fmla="*/ 3169920 h 3855720"/>
              <a:gd name="connsiteX69" fmla="*/ 114300 w 342900"/>
              <a:gd name="connsiteY69" fmla="*/ 3147060 h 3855720"/>
              <a:gd name="connsiteX70" fmla="*/ 160020 w 342900"/>
              <a:gd name="connsiteY70" fmla="*/ 3116580 h 3855720"/>
              <a:gd name="connsiteX71" fmla="*/ 198120 w 342900"/>
              <a:gd name="connsiteY71" fmla="*/ 3070860 h 3855720"/>
              <a:gd name="connsiteX72" fmla="*/ 220980 w 342900"/>
              <a:gd name="connsiteY72" fmla="*/ 3055620 h 3855720"/>
              <a:gd name="connsiteX73" fmla="*/ 251460 w 342900"/>
              <a:gd name="connsiteY73" fmla="*/ 3009900 h 3855720"/>
              <a:gd name="connsiteX74" fmla="*/ 289560 w 342900"/>
              <a:gd name="connsiteY74" fmla="*/ 2964180 h 3855720"/>
              <a:gd name="connsiteX75" fmla="*/ 304800 w 342900"/>
              <a:gd name="connsiteY75" fmla="*/ 2910840 h 3855720"/>
              <a:gd name="connsiteX76" fmla="*/ 320040 w 342900"/>
              <a:gd name="connsiteY76" fmla="*/ 2865120 h 3855720"/>
              <a:gd name="connsiteX77" fmla="*/ 327660 w 342900"/>
              <a:gd name="connsiteY77" fmla="*/ 2842260 h 3855720"/>
              <a:gd name="connsiteX78" fmla="*/ 342900 w 342900"/>
              <a:gd name="connsiteY78" fmla="*/ 2811780 h 3855720"/>
              <a:gd name="connsiteX79" fmla="*/ 335280 w 342900"/>
              <a:gd name="connsiteY79" fmla="*/ 2727960 h 3855720"/>
              <a:gd name="connsiteX80" fmla="*/ 320040 w 342900"/>
              <a:gd name="connsiteY80" fmla="*/ 2682240 h 3855720"/>
              <a:gd name="connsiteX81" fmla="*/ 297180 w 342900"/>
              <a:gd name="connsiteY81" fmla="*/ 2636520 h 3855720"/>
              <a:gd name="connsiteX82" fmla="*/ 281940 w 342900"/>
              <a:gd name="connsiteY82" fmla="*/ 2514600 h 3855720"/>
              <a:gd name="connsiteX83" fmla="*/ 266700 w 342900"/>
              <a:gd name="connsiteY83" fmla="*/ 2453640 h 3855720"/>
              <a:gd name="connsiteX84" fmla="*/ 259080 w 342900"/>
              <a:gd name="connsiteY84" fmla="*/ 2423160 h 3855720"/>
              <a:gd name="connsiteX85" fmla="*/ 251460 w 342900"/>
              <a:gd name="connsiteY85" fmla="*/ 2400300 h 3855720"/>
              <a:gd name="connsiteX86" fmla="*/ 205740 w 342900"/>
              <a:gd name="connsiteY86" fmla="*/ 2369820 h 3855720"/>
              <a:gd name="connsiteX87" fmla="*/ 198120 w 342900"/>
              <a:gd name="connsiteY87" fmla="*/ 2346960 h 3855720"/>
              <a:gd name="connsiteX88" fmla="*/ 167640 w 342900"/>
              <a:gd name="connsiteY88" fmla="*/ 2301240 h 3855720"/>
              <a:gd name="connsiteX89" fmla="*/ 152400 w 342900"/>
              <a:gd name="connsiteY89" fmla="*/ 2255520 h 3855720"/>
              <a:gd name="connsiteX90" fmla="*/ 144780 w 342900"/>
              <a:gd name="connsiteY90" fmla="*/ 2232660 h 3855720"/>
              <a:gd name="connsiteX91" fmla="*/ 137160 w 342900"/>
              <a:gd name="connsiteY91" fmla="*/ 2209800 h 3855720"/>
              <a:gd name="connsiteX92" fmla="*/ 129540 w 342900"/>
              <a:gd name="connsiteY92" fmla="*/ 2087880 h 3855720"/>
              <a:gd name="connsiteX93" fmla="*/ 99060 w 342900"/>
              <a:gd name="connsiteY93" fmla="*/ 2019300 h 3855720"/>
              <a:gd name="connsiteX94" fmla="*/ 91440 w 342900"/>
              <a:gd name="connsiteY94" fmla="*/ 1996440 h 3855720"/>
              <a:gd name="connsiteX95" fmla="*/ 114300 w 342900"/>
              <a:gd name="connsiteY95" fmla="*/ 1836420 h 3855720"/>
              <a:gd name="connsiteX96" fmla="*/ 144780 w 342900"/>
              <a:gd name="connsiteY96" fmla="*/ 1767840 h 3855720"/>
              <a:gd name="connsiteX97" fmla="*/ 152400 w 342900"/>
              <a:gd name="connsiteY97" fmla="*/ 1744980 h 3855720"/>
              <a:gd name="connsiteX98" fmla="*/ 129540 w 342900"/>
              <a:gd name="connsiteY98" fmla="*/ 1661160 h 3855720"/>
              <a:gd name="connsiteX99" fmla="*/ 121920 w 342900"/>
              <a:gd name="connsiteY99" fmla="*/ 1638300 h 3855720"/>
              <a:gd name="connsiteX100" fmla="*/ 91440 w 342900"/>
              <a:gd name="connsiteY100" fmla="*/ 1623060 h 3855720"/>
              <a:gd name="connsiteX101" fmla="*/ 91440 w 342900"/>
              <a:gd name="connsiteY101" fmla="*/ 1325880 h 3855720"/>
              <a:gd name="connsiteX102" fmla="*/ 106680 w 342900"/>
              <a:gd name="connsiteY102" fmla="*/ 952500 h 3855720"/>
              <a:gd name="connsiteX103" fmla="*/ 114300 w 342900"/>
              <a:gd name="connsiteY103" fmla="*/ 929640 h 3855720"/>
              <a:gd name="connsiteX104" fmla="*/ 129540 w 342900"/>
              <a:gd name="connsiteY104" fmla="*/ 868680 h 3855720"/>
              <a:gd name="connsiteX105" fmla="*/ 121920 w 342900"/>
              <a:gd name="connsiteY105" fmla="*/ 769620 h 3855720"/>
              <a:gd name="connsiteX106" fmla="*/ 106680 w 342900"/>
              <a:gd name="connsiteY106" fmla="*/ 746760 h 3855720"/>
              <a:gd name="connsiteX107" fmla="*/ 99060 w 342900"/>
              <a:gd name="connsiteY107" fmla="*/ 716280 h 3855720"/>
              <a:gd name="connsiteX108" fmla="*/ 83820 w 342900"/>
              <a:gd name="connsiteY108" fmla="*/ 609600 h 3855720"/>
              <a:gd name="connsiteX109" fmla="*/ 76200 w 342900"/>
              <a:gd name="connsiteY109" fmla="*/ 586740 h 3855720"/>
              <a:gd name="connsiteX110" fmla="*/ 99060 w 342900"/>
              <a:gd name="connsiteY110" fmla="*/ 487680 h 3855720"/>
              <a:gd name="connsiteX111" fmla="*/ 106680 w 342900"/>
              <a:gd name="connsiteY111" fmla="*/ 464820 h 3855720"/>
              <a:gd name="connsiteX112" fmla="*/ 114300 w 342900"/>
              <a:gd name="connsiteY112" fmla="*/ 441960 h 3855720"/>
              <a:gd name="connsiteX113" fmla="*/ 129540 w 342900"/>
              <a:gd name="connsiteY113" fmla="*/ 312420 h 3855720"/>
              <a:gd name="connsiteX114" fmla="*/ 137160 w 342900"/>
              <a:gd name="connsiteY114" fmla="*/ 259080 h 3855720"/>
              <a:gd name="connsiteX115" fmla="*/ 152400 w 342900"/>
              <a:gd name="connsiteY115" fmla="*/ 236220 h 3855720"/>
              <a:gd name="connsiteX116" fmla="*/ 160020 w 342900"/>
              <a:gd name="connsiteY116" fmla="*/ 190500 h 3855720"/>
              <a:gd name="connsiteX117" fmla="*/ 182880 w 342900"/>
              <a:gd name="connsiteY117" fmla="*/ 121920 h 3855720"/>
              <a:gd name="connsiteX118" fmla="*/ 152400 w 342900"/>
              <a:gd name="connsiteY118" fmla="*/ 60960 h 3855720"/>
              <a:gd name="connsiteX119" fmla="*/ 129540 w 342900"/>
              <a:gd name="connsiteY119" fmla="*/ 76200 h 3855720"/>
              <a:gd name="connsiteX120" fmla="*/ 99060 w 342900"/>
              <a:gd name="connsiteY120" fmla="*/ 38100 h 3855720"/>
              <a:gd name="connsiteX121" fmla="*/ 60960 w 342900"/>
              <a:gd name="connsiteY121" fmla="*/ 0 h 3855720"/>
              <a:gd name="connsiteX122" fmla="*/ 30480 w 342900"/>
              <a:gd name="connsiteY122" fmla="*/ 30480 h 3855720"/>
              <a:gd name="connsiteX123" fmla="*/ 38100 w 342900"/>
              <a:gd name="connsiteY123" fmla="*/ 38100 h 385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342900" h="3855720">
                <a:moveTo>
                  <a:pt x="38100" y="38100"/>
                </a:moveTo>
                <a:cubicBezTo>
                  <a:pt x="40640" y="63500"/>
                  <a:pt x="39190" y="134996"/>
                  <a:pt x="45720" y="182880"/>
                </a:cubicBezTo>
                <a:cubicBezTo>
                  <a:pt x="46957" y="191954"/>
                  <a:pt x="60351" y="196602"/>
                  <a:pt x="60960" y="205740"/>
                </a:cubicBezTo>
                <a:cubicBezTo>
                  <a:pt x="62995" y="236258"/>
                  <a:pt x="58368" y="267011"/>
                  <a:pt x="53340" y="297180"/>
                </a:cubicBezTo>
                <a:cubicBezTo>
                  <a:pt x="50699" y="313026"/>
                  <a:pt x="43180" y="327660"/>
                  <a:pt x="38100" y="342900"/>
                </a:cubicBezTo>
                <a:lnTo>
                  <a:pt x="30480" y="365760"/>
                </a:lnTo>
                <a:cubicBezTo>
                  <a:pt x="35354" y="399875"/>
                  <a:pt x="43799" y="455028"/>
                  <a:pt x="45720" y="487680"/>
                </a:cubicBezTo>
                <a:cubicBezTo>
                  <a:pt x="49452" y="551121"/>
                  <a:pt x="47219" y="614925"/>
                  <a:pt x="53340" y="678180"/>
                </a:cubicBezTo>
                <a:cubicBezTo>
                  <a:pt x="54887" y="694170"/>
                  <a:pt x="68580" y="723900"/>
                  <a:pt x="68580" y="723900"/>
                </a:cubicBezTo>
                <a:cubicBezTo>
                  <a:pt x="63500" y="777240"/>
                  <a:pt x="59482" y="830692"/>
                  <a:pt x="53340" y="883920"/>
                </a:cubicBezTo>
                <a:cubicBezTo>
                  <a:pt x="47322" y="936080"/>
                  <a:pt x="47845" y="905898"/>
                  <a:pt x="38100" y="944880"/>
                </a:cubicBezTo>
                <a:cubicBezTo>
                  <a:pt x="34959" y="957445"/>
                  <a:pt x="33020" y="970280"/>
                  <a:pt x="30480" y="982980"/>
                </a:cubicBezTo>
                <a:cubicBezTo>
                  <a:pt x="27940" y="1013460"/>
                  <a:pt x="27888" y="1044251"/>
                  <a:pt x="22860" y="1074420"/>
                </a:cubicBezTo>
                <a:cubicBezTo>
                  <a:pt x="20219" y="1090266"/>
                  <a:pt x="10261" y="1104294"/>
                  <a:pt x="7620" y="1120140"/>
                </a:cubicBezTo>
                <a:lnTo>
                  <a:pt x="0" y="1165860"/>
                </a:lnTo>
                <a:cubicBezTo>
                  <a:pt x="2540" y="1188720"/>
                  <a:pt x="3839" y="1211752"/>
                  <a:pt x="7620" y="1234440"/>
                </a:cubicBezTo>
                <a:cubicBezTo>
                  <a:pt x="8940" y="1242363"/>
                  <a:pt x="13665" y="1249424"/>
                  <a:pt x="15240" y="1257300"/>
                </a:cubicBezTo>
                <a:cubicBezTo>
                  <a:pt x="18762" y="1274912"/>
                  <a:pt x="18821" y="1293139"/>
                  <a:pt x="22860" y="1310640"/>
                </a:cubicBezTo>
                <a:cubicBezTo>
                  <a:pt x="26472" y="1326293"/>
                  <a:pt x="33020" y="1341120"/>
                  <a:pt x="38100" y="1356360"/>
                </a:cubicBezTo>
                <a:lnTo>
                  <a:pt x="45720" y="1379220"/>
                </a:lnTo>
                <a:cubicBezTo>
                  <a:pt x="48260" y="1445260"/>
                  <a:pt x="49085" y="1511388"/>
                  <a:pt x="53340" y="1577340"/>
                </a:cubicBezTo>
                <a:cubicBezTo>
                  <a:pt x="54174" y="1590265"/>
                  <a:pt x="57552" y="1602945"/>
                  <a:pt x="60960" y="1615440"/>
                </a:cubicBezTo>
                <a:cubicBezTo>
                  <a:pt x="65187" y="1630938"/>
                  <a:pt x="76200" y="1661160"/>
                  <a:pt x="76200" y="1661160"/>
                </a:cubicBezTo>
                <a:cubicBezTo>
                  <a:pt x="73660" y="1689100"/>
                  <a:pt x="74458" y="1717548"/>
                  <a:pt x="68580" y="1744980"/>
                </a:cubicBezTo>
                <a:cubicBezTo>
                  <a:pt x="66661" y="1753935"/>
                  <a:pt x="54169" y="1758720"/>
                  <a:pt x="53340" y="1767840"/>
                </a:cubicBezTo>
                <a:cubicBezTo>
                  <a:pt x="51486" y="1788234"/>
                  <a:pt x="58420" y="1808480"/>
                  <a:pt x="60960" y="1828800"/>
                </a:cubicBezTo>
                <a:cubicBezTo>
                  <a:pt x="58420" y="1844040"/>
                  <a:pt x="55689" y="1859249"/>
                  <a:pt x="53340" y="1874520"/>
                </a:cubicBezTo>
                <a:cubicBezTo>
                  <a:pt x="50609" y="1892272"/>
                  <a:pt x="49242" y="1910248"/>
                  <a:pt x="45720" y="1927860"/>
                </a:cubicBezTo>
                <a:cubicBezTo>
                  <a:pt x="44145" y="1935736"/>
                  <a:pt x="40640" y="1943100"/>
                  <a:pt x="38100" y="1950720"/>
                </a:cubicBezTo>
                <a:cubicBezTo>
                  <a:pt x="40640" y="1978660"/>
                  <a:pt x="40844" y="2006912"/>
                  <a:pt x="45720" y="2034540"/>
                </a:cubicBezTo>
                <a:cubicBezTo>
                  <a:pt x="59000" y="2109796"/>
                  <a:pt x="54817" y="2055009"/>
                  <a:pt x="76200" y="2103120"/>
                </a:cubicBezTo>
                <a:cubicBezTo>
                  <a:pt x="82724" y="2117800"/>
                  <a:pt x="86360" y="2133600"/>
                  <a:pt x="91440" y="2148840"/>
                </a:cubicBezTo>
                <a:lnTo>
                  <a:pt x="114300" y="2217420"/>
                </a:lnTo>
                <a:lnTo>
                  <a:pt x="121920" y="2240280"/>
                </a:lnTo>
                <a:cubicBezTo>
                  <a:pt x="124460" y="2268220"/>
                  <a:pt x="126060" y="2296261"/>
                  <a:pt x="129540" y="2324100"/>
                </a:cubicBezTo>
                <a:cubicBezTo>
                  <a:pt x="131286" y="2338067"/>
                  <a:pt x="140429" y="2377453"/>
                  <a:pt x="144780" y="2392680"/>
                </a:cubicBezTo>
                <a:cubicBezTo>
                  <a:pt x="147361" y="2401713"/>
                  <a:pt x="156992" y="2434528"/>
                  <a:pt x="167640" y="2438400"/>
                </a:cubicBezTo>
                <a:cubicBezTo>
                  <a:pt x="189256" y="2446260"/>
                  <a:pt x="213360" y="2443480"/>
                  <a:pt x="236220" y="2446020"/>
                </a:cubicBezTo>
                <a:cubicBezTo>
                  <a:pt x="238760" y="2562860"/>
                  <a:pt x="237109" y="2679866"/>
                  <a:pt x="243840" y="2796540"/>
                </a:cubicBezTo>
                <a:cubicBezTo>
                  <a:pt x="244765" y="2812578"/>
                  <a:pt x="259080" y="2842260"/>
                  <a:pt x="259080" y="2842260"/>
                </a:cubicBezTo>
                <a:cubicBezTo>
                  <a:pt x="256107" y="2866047"/>
                  <a:pt x="260233" y="2906869"/>
                  <a:pt x="236220" y="2926080"/>
                </a:cubicBezTo>
                <a:cubicBezTo>
                  <a:pt x="229948" y="2931098"/>
                  <a:pt x="220980" y="2931160"/>
                  <a:pt x="213360" y="2933700"/>
                </a:cubicBezTo>
                <a:cubicBezTo>
                  <a:pt x="194207" y="2991159"/>
                  <a:pt x="222271" y="2922561"/>
                  <a:pt x="182880" y="2971800"/>
                </a:cubicBezTo>
                <a:cubicBezTo>
                  <a:pt x="177862" y="2978072"/>
                  <a:pt x="179161" y="2987639"/>
                  <a:pt x="175260" y="2994660"/>
                </a:cubicBezTo>
                <a:cubicBezTo>
                  <a:pt x="166365" y="3010671"/>
                  <a:pt x="150572" y="3023004"/>
                  <a:pt x="144780" y="3040380"/>
                </a:cubicBezTo>
                <a:cubicBezTo>
                  <a:pt x="139700" y="3055620"/>
                  <a:pt x="135506" y="3071185"/>
                  <a:pt x="129540" y="3086100"/>
                </a:cubicBezTo>
                <a:cubicBezTo>
                  <a:pt x="121488" y="3106230"/>
                  <a:pt x="112653" y="3126155"/>
                  <a:pt x="106680" y="3147060"/>
                </a:cubicBezTo>
                <a:cubicBezTo>
                  <a:pt x="103803" y="3157130"/>
                  <a:pt x="103185" y="3167914"/>
                  <a:pt x="99060" y="3177540"/>
                </a:cubicBezTo>
                <a:cubicBezTo>
                  <a:pt x="95452" y="3185958"/>
                  <a:pt x="88364" y="3192449"/>
                  <a:pt x="83820" y="3200400"/>
                </a:cubicBezTo>
                <a:cubicBezTo>
                  <a:pt x="78184" y="3210263"/>
                  <a:pt x="72799" y="3220333"/>
                  <a:pt x="68580" y="3230880"/>
                </a:cubicBezTo>
                <a:cubicBezTo>
                  <a:pt x="62614" y="3245795"/>
                  <a:pt x="53340" y="3276600"/>
                  <a:pt x="53340" y="3276600"/>
                </a:cubicBezTo>
                <a:lnTo>
                  <a:pt x="76200" y="3345180"/>
                </a:lnTo>
                <a:lnTo>
                  <a:pt x="83820" y="3368040"/>
                </a:lnTo>
                <a:cubicBezTo>
                  <a:pt x="86360" y="3495040"/>
                  <a:pt x="81698" y="3622389"/>
                  <a:pt x="91440" y="3749040"/>
                </a:cubicBezTo>
                <a:cubicBezTo>
                  <a:pt x="92142" y="3758171"/>
                  <a:pt x="107824" y="3757804"/>
                  <a:pt x="114300" y="3764280"/>
                </a:cubicBezTo>
                <a:cubicBezTo>
                  <a:pt x="120776" y="3770756"/>
                  <a:pt x="125821" y="3778771"/>
                  <a:pt x="129540" y="3787140"/>
                </a:cubicBezTo>
                <a:cubicBezTo>
                  <a:pt x="136064" y="3801820"/>
                  <a:pt x="139700" y="3817620"/>
                  <a:pt x="144780" y="3832860"/>
                </a:cubicBezTo>
                <a:lnTo>
                  <a:pt x="152400" y="3855720"/>
                </a:lnTo>
                <a:cubicBezTo>
                  <a:pt x="165100" y="3853180"/>
                  <a:pt x="181342" y="3857258"/>
                  <a:pt x="190500" y="3848100"/>
                </a:cubicBezTo>
                <a:cubicBezTo>
                  <a:pt x="196180" y="3842420"/>
                  <a:pt x="185087" y="3832963"/>
                  <a:pt x="182880" y="3825240"/>
                </a:cubicBezTo>
                <a:cubicBezTo>
                  <a:pt x="180003" y="3815170"/>
                  <a:pt x="178137" y="3804830"/>
                  <a:pt x="175260" y="3794760"/>
                </a:cubicBezTo>
                <a:cubicBezTo>
                  <a:pt x="173053" y="3787037"/>
                  <a:pt x="169847" y="3779623"/>
                  <a:pt x="167640" y="3771900"/>
                </a:cubicBezTo>
                <a:cubicBezTo>
                  <a:pt x="148504" y="3704923"/>
                  <a:pt x="170670" y="3773370"/>
                  <a:pt x="152400" y="3718560"/>
                </a:cubicBezTo>
                <a:cubicBezTo>
                  <a:pt x="149860" y="3652520"/>
                  <a:pt x="149176" y="3586382"/>
                  <a:pt x="144780" y="3520440"/>
                </a:cubicBezTo>
                <a:cubicBezTo>
                  <a:pt x="144083" y="3509991"/>
                  <a:pt x="141285" y="3499586"/>
                  <a:pt x="137160" y="3489960"/>
                </a:cubicBezTo>
                <a:cubicBezTo>
                  <a:pt x="133552" y="3481542"/>
                  <a:pt x="125639" y="3475469"/>
                  <a:pt x="121920" y="3467100"/>
                </a:cubicBezTo>
                <a:cubicBezTo>
                  <a:pt x="115396" y="3452420"/>
                  <a:pt x="111760" y="3436620"/>
                  <a:pt x="106680" y="3421380"/>
                </a:cubicBezTo>
                <a:lnTo>
                  <a:pt x="99060" y="3398520"/>
                </a:lnTo>
                <a:cubicBezTo>
                  <a:pt x="101600" y="3322320"/>
                  <a:pt x="102068" y="3246023"/>
                  <a:pt x="106680" y="3169920"/>
                </a:cubicBezTo>
                <a:cubicBezTo>
                  <a:pt x="107166" y="3161903"/>
                  <a:pt x="108620" y="3152740"/>
                  <a:pt x="114300" y="3147060"/>
                </a:cubicBezTo>
                <a:cubicBezTo>
                  <a:pt x="127252" y="3134108"/>
                  <a:pt x="160020" y="3116580"/>
                  <a:pt x="160020" y="3116580"/>
                </a:cubicBezTo>
                <a:cubicBezTo>
                  <a:pt x="175005" y="3094103"/>
                  <a:pt x="176118" y="3089195"/>
                  <a:pt x="198120" y="3070860"/>
                </a:cubicBezTo>
                <a:cubicBezTo>
                  <a:pt x="205155" y="3064997"/>
                  <a:pt x="213360" y="3060700"/>
                  <a:pt x="220980" y="3055620"/>
                </a:cubicBezTo>
                <a:cubicBezTo>
                  <a:pt x="231140" y="3040380"/>
                  <a:pt x="238508" y="3022852"/>
                  <a:pt x="251460" y="3009900"/>
                </a:cubicBezTo>
                <a:cubicBezTo>
                  <a:pt x="268312" y="2993048"/>
                  <a:pt x="278951" y="2985398"/>
                  <a:pt x="289560" y="2964180"/>
                </a:cubicBezTo>
                <a:cubicBezTo>
                  <a:pt x="295962" y="2951376"/>
                  <a:pt x="301138" y="2923047"/>
                  <a:pt x="304800" y="2910840"/>
                </a:cubicBezTo>
                <a:cubicBezTo>
                  <a:pt x="309416" y="2895453"/>
                  <a:pt x="314960" y="2880360"/>
                  <a:pt x="320040" y="2865120"/>
                </a:cubicBezTo>
                <a:cubicBezTo>
                  <a:pt x="322580" y="2857500"/>
                  <a:pt x="324068" y="2849444"/>
                  <a:pt x="327660" y="2842260"/>
                </a:cubicBezTo>
                <a:lnTo>
                  <a:pt x="342900" y="2811780"/>
                </a:lnTo>
                <a:cubicBezTo>
                  <a:pt x="340360" y="2783840"/>
                  <a:pt x="340156" y="2755588"/>
                  <a:pt x="335280" y="2727960"/>
                </a:cubicBezTo>
                <a:cubicBezTo>
                  <a:pt x="332488" y="2712140"/>
                  <a:pt x="325120" y="2697480"/>
                  <a:pt x="320040" y="2682240"/>
                </a:cubicBezTo>
                <a:cubicBezTo>
                  <a:pt x="309524" y="2650692"/>
                  <a:pt x="316875" y="2666063"/>
                  <a:pt x="297180" y="2636520"/>
                </a:cubicBezTo>
                <a:cubicBezTo>
                  <a:pt x="279881" y="2567324"/>
                  <a:pt x="297033" y="2642889"/>
                  <a:pt x="281940" y="2514600"/>
                </a:cubicBezTo>
                <a:cubicBezTo>
                  <a:pt x="277292" y="2475095"/>
                  <a:pt x="275595" y="2484774"/>
                  <a:pt x="266700" y="2453640"/>
                </a:cubicBezTo>
                <a:cubicBezTo>
                  <a:pt x="263823" y="2443570"/>
                  <a:pt x="261957" y="2433230"/>
                  <a:pt x="259080" y="2423160"/>
                </a:cubicBezTo>
                <a:cubicBezTo>
                  <a:pt x="256873" y="2415437"/>
                  <a:pt x="257140" y="2405980"/>
                  <a:pt x="251460" y="2400300"/>
                </a:cubicBezTo>
                <a:cubicBezTo>
                  <a:pt x="238508" y="2387348"/>
                  <a:pt x="205740" y="2369820"/>
                  <a:pt x="205740" y="2369820"/>
                </a:cubicBezTo>
                <a:cubicBezTo>
                  <a:pt x="203200" y="2362200"/>
                  <a:pt x="202021" y="2353981"/>
                  <a:pt x="198120" y="2346960"/>
                </a:cubicBezTo>
                <a:cubicBezTo>
                  <a:pt x="189225" y="2330949"/>
                  <a:pt x="173432" y="2318616"/>
                  <a:pt x="167640" y="2301240"/>
                </a:cubicBezTo>
                <a:lnTo>
                  <a:pt x="152400" y="2255520"/>
                </a:lnTo>
                <a:lnTo>
                  <a:pt x="144780" y="2232660"/>
                </a:lnTo>
                <a:lnTo>
                  <a:pt x="137160" y="2209800"/>
                </a:lnTo>
                <a:cubicBezTo>
                  <a:pt x="134620" y="2169160"/>
                  <a:pt x="135042" y="2128226"/>
                  <a:pt x="129540" y="2087880"/>
                </a:cubicBezTo>
                <a:cubicBezTo>
                  <a:pt x="122168" y="2033818"/>
                  <a:pt x="117075" y="2055329"/>
                  <a:pt x="99060" y="2019300"/>
                </a:cubicBezTo>
                <a:cubicBezTo>
                  <a:pt x="95468" y="2012116"/>
                  <a:pt x="93980" y="2004060"/>
                  <a:pt x="91440" y="1996440"/>
                </a:cubicBezTo>
                <a:cubicBezTo>
                  <a:pt x="92914" y="1974323"/>
                  <a:pt x="90020" y="1872840"/>
                  <a:pt x="114300" y="1836420"/>
                </a:cubicBezTo>
                <a:cubicBezTo>
                  <a:pt x="138451" y="1800194"/>
                  <a:pt x="126644" y="1822248"/>
                  <a:pt x="144780" y="1767840"/>
                </a:cubicBezTo>
                <a:lnTo>
                  <a:pt x="152400" y="1744980"/>
                </a:lnTo>
                <a:cubicBezTo>
                  <a:pt x="141630" y="1691128"/>
                  <a:pt x="148876" y="1719167"/>
                  <a:pt x="129540" y="1661160"/>
                </a:cubicBezTo>
                <a:cubicBezTo>
                  <a:pt x="127000" y="1653540"/>
                  <a:pt x="129104" y="1641892"/>
                  <a:pt x="121920" y="1638300"/>
                </a:cubicBezTo>
                <a:lnTo>
                  <a:pt x="91440" y="1623060"/>
                </a:lnTo>
                <a:cubicBezTo>
                  <a:pt x="67109" y="1501403"/>
                  <a:pt x="81888" y="1590150"/>
                  <a:pt x="91440" y="1325880"/>
                </a:cubicBezTo>
                <a:cubicBezTo>
                  <a:pt x="95939" y="1201398"/>
                  <a:pt x="99506" y="1076857"/>
                  <a:pt x="106680" y="952500"/>
                </a:cubicBezTo>
                <a:cubicBezTo>
                  <a:pt x="107143" y="944481"/>
                  <a:pt x="112187" y="937389"/>
                  <a:pt x="114300" y="929640"/>
                </a:cubicBezTo>
                <a:cubicBezTo>
                  <a:pt x="119811" y="909433"/>
                  <a:pt x="124460" y="889000"/>
                  <a:pt x="129540" y="868680"/>
                </a:cubicBezTo>
                <a:cubicBezTo>
                  <a:pt x="127000" y="835660"/>
                  <a:pt x="128023" y="802170"/>
                  <a:pt x="121920" y="769620"/>
                </a:cubicBezTo>
                <a:cubicBezTo>
                  <a:pt x="120232" y="760619"/>
                  <a:pt x="110288" y="755178"/>
                  <a:pt x="106680" y="746760"/>
                </a:cubicBezTo>
                <a:cubicBezTo>
                  <a:pt x="102555" y="737134"/>
                  <a:pt x="101600" y="726440"/>
                  <a:pt x="99060" y="716280"/>
                </a:cubicBezTo>
                <a:cubicBezTo>
                  <a:pt x="94318" y="673605"/>
                  <a:pt x="93525" y="648419"/>
                  <a:pt x="83820" y="609600"/>
                </a:cubicBezTo>
                <a:cubicBezTo>
                  <a:pt x="81872" y="601808"/>
                  <a:pt x="78740" y="594360"/>
                  <a:pt x="76200" y="586740"/>
                </a:cubicBezTo>
                <a:cubicBezTo>
                  <a:pt x="86092" y="517497"/>
                  <a:pt x="78140" y="550439"/>
                  <a:pt x="99060" y="487680"/>
                </a:cubicBezTo>
                <a:lnTo>
                  <a:pt x="106680" y="464820"/>
                </a:lnTo>
                <a:lnTo>
                  <a:pt x="114300" y="441960"/>
                </a:lnTo>
                <a:cubicBezTo>
                  <a:pt x="119380" y="398780"/>
                  <a:pt x="124147" y="355562"/>
                  <a:pt x="129540" y="312420"/>
                </a:cubicBezTo>
                <a:cubicBezTo>
                  <a:pt x="131768" y="294598"/>
                  <a:pt x="131999" y="276283"/>
                  <a:pt x="137160" y="259080"/>
                </a:cubicBezTo>
                <a:cubicBezTo>
                  <a:pt x="139792" y="250308"/>
                  <a:pt x="147320" y="243840"/>
                  <a:pt x="152400" y="236220"/>
                </a:cubicBezTo>
                <a:cubicBezTo>
                  <a:pt x="154940" y="220980"/>
                  <a:pt x="156039" y="205429"/>
                  <a:pt x="160020" y="190500"/>
                </a:cubicBezTo>
                <a:cubicBezTo>
                  <a:pt x="166229" y="167217"/>
                  <a:pt x="182880" y="121920"/>
                  <a:pt x="182880" y="121920"/>
                </a:cubicBezTo>
                <a:cubicBezTo>
                  <a:pt x="180348" y="104199"/>
                  <a:pt x="189515" y="54774"/>
                  <a:pt x="152400" y="60960"/>
                </a:cubicBezTo>
                <a:cubicBezTo>
                  <a:pt x="143367" y="62466"/>
                  <a:pt x="137160" y="71120"/>
                  <a:pt x="129540" y="76200"/>
                </a:cubicBezTo>
                <a:cubicBezTo>
                  <a:pt x="114705" y="31696"/>
                  <a:pt x="133527" y="72567"/>
                  <a:pt x="99060" y="38100"/>
                </a:cubicBezTo>
                <a:cubicBezTo>
                  <a:pt x="48260" y="-12700"/>
                  <a:pt x="121920" y="40640"/>
                  <a:pt x="60960" y="0"/>
                </a:cubicBezTo>
                <a:cubicBezTo>
                  <a:pt x="7718" y="10648"/>
                  <a:pt x="23270" y="-5568"/>
                  <a:pt x="30480" y="30480"/>
                </a:cubicBezTo>
                <a:cubicBezTo>
                  <a:pt x="31476" y="35461"/>
                  <a:pt x="35560" y="12700"/>
                  <a:pt x="38100" y="381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635497"/>
            <a:ext cx="353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 продуктивной влаги в мм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1470" y="2555674"/>
            <a:ext cx="367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НВ по двум глубинам, мм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2127" y="4620280"/>
            <a:ext cx="4371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возможность оценить наличие гравитационной влаги в пределах метровой толщи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826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60243"/>
              </p:ext>
            </p:extLst>
          </p:nvPr>
        </p:nvGraphicFramePr>
        <p:xfrm>
          <a:off x="1287780" y="452232"/>
          <a:ext cx="7763856" cy="4674059"/>
        </p:xfrm>
        <a:graphic>
          <a:graphicData uri="http://schemas.openxmlformats.org/drawingml/2006/table">
            <a:tbl>
              <a:tblPr/>
              <a:tblGrid>
                <a:gridCol w="1095202"/>
                <a:gridCol w="1206518"/>
                <a:gridCol w="1062092"/>
                <a:gridCol w="989079"/>
                <a:gridCol w="695474"/>
                <a:gridCol w="1320800"/>
                <a:gridCol w="1394691"/>
              </a:tblGrid>
              <a:tr h="206148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Глубина, см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Содержание влаги и наименьшая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влагоемкость почв,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75000"/>
                        </a:lnSpc>
                      </a:pP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36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Наименьшая влагоемкость, НВ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75000"/>
                        </a:lnSpc>
                      </a:pP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Кагальницкий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Зерноградский</a:t>
                      </a: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Егорлыкский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78"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Озимый рапс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Озимая пшеница</a:t>
                      </a: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Нут</a:t>
                      </a: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Подсолнечник</a:t>
                      </a: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Подсолнечник</a:t>
                      </a: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46"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0-10</a:t>
                      </a: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19,5-29,6</a:t>
                      </a:r>
                    </a:p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3346"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10-20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18,0-28,9</a:t>
                      </a:r>
                    </a:p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3346"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20-30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17,6-28,4</a:t>
                      </a:r>
                    </a:p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3346"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30-40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17,3-28,0</a:t>
                      </a:r>
                    </a:p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3346"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40-50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17,0-27,6</a:t>
                      </a:r>
                    </a:p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3346"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50-60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16,7-27,2</a:t>
                      </a:r>
                    </a:p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3346"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60-70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16,4-26,8</a:t>
                      </a:r>
                    </a:p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3346"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70-80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16,1-26,4</a:t>
                      </a:r>
                    </a:p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3346"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80-90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15,8-26,0</a:t>
                      </a:r>
                    </a:p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3346"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90-100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15,5-25,6</a:t>
                      </a:r>
                    </a:p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5" t="50626" r="59108" b="24734"/>
          <a:stretch/>
        </p:blipFill>
        <p:spPr bwMode="auto">
          <a:xfrm rot="10800000">
            <a:off x="15980" y="1237956"/>
            <a:ext cx="1241317" cy="3685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2" y="0"/>
            <a:ext cx="9136380" cy="5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влаги и величина наименьшей влагоемкости по профилю </a:t>
            </a:r>
          </a:p>
          <a:p>
            <a:pPr algn="ctr">
              <a:lnSpc>
                <a:spcPct val="75000"/>
              </a:lnSpc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чернозема среднесуглинистого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12119" y="1237957"/>
            <a:ext cx="212964" cy="745588"/>
          </a:xfrm>
          <a:custGeom>
            <a:avLst/>
            <a:gdLst>
              <a:gd name="connsiteX0" fmla="*/ 30084 w 212964"/>
              <a:gd name="connsiteY0" fmla="*/ 0 h 1491176"/>
              <a:gd name="connsiteX1" fmla="*/ 58219 w 212964"/>
              <a:gd name="connsiteY1" fmla="*/ 70339 h 1491176"/>
              <a:gd name="connsiteX2" fmla="*/ 72287 w 212964"/>
              <a:gd name="connsiteY2" fmla="*/ 126609 h 1491176"/>
              <a:gd name="connsiteX3" fmla="*/ 44152 w 212964"/>
              <a:gd name="connsiteY3" fmla="*/ 618979 h 1491176"/>
              <a:gd name="connsiteX4" fmla="*/ 30084 w 212964"/>
              <a:gd name="connsiteY4" fmla="*/ 787791 h 1491176"/>
              <a:gd name="connsiteX5" fmla="*/ 44152 w 212964"/>
              <a:gd name="connsiteY5" fmla="*/ 900333 h 1491176"/>
              <a:gd name="connsiteX6" fmla="*/ 58219 w 212964"/>
              <a:gd name="connsiteY6" fmla="*/ 1041009 h 1491176"/>
              <a:gd name="connsiteX7" fmla="*/ 44152 w 212964"/>
              <a:gd name="connsiteY7" fmla="*/ 1153551 h 1491176"/>
              <a:gd name="connsiteX8" fmla="*/ 16016 w 212964"/>
              <a:gd name="connsiteY8" fmla="*/ 1195754 h 1491176"/>
              <a:gd name="connsiteX9" fmla="*/ 1949 w 212964"/>
              <a:gd name="connsiteY9" fmla="*/ 1237957 h 1491176"/>
              <a:gd name="connsiteX10" fmla="*/ 44152 w 212964"/>
              <a:gd name="connsiteY10" fmla="*/ 1477108 h 1491176"/>
              <a:gd name="connsiteX11" fmla="*/ 86355 w 212964"/>
              <a:gd name="connsiteY11" fmla="*/ 1491176 h 1491176"/>
              <a:gd name="connsiteX12" fmla="*/ 142626 w 212964"/>
              <a:gd name="connsiteY12" fmla="*/ 1477108 h 1491176"/>
              <a:gd name="connsiteX13" fmla="*/ 128558 w 212964"/>
              <a:gd name="connsiteY13" fmla="*/ 1392702 h 1491176"/>
              <a:gd name="connsiteX14" fmla="*/ 156693 w 212964"/>
              <a:gd name="connsiteY14" fmla="*/ 1181686 h 1491176"/>
              <a:gd name="connsiteX15" fmla="*/ 198896 w 212964"/>
              <a:gd name="connsiteY15" fmla="*/ 1041009 h 1491176"/>
              <a:gd name="connsiteX16" fmla="*/ 212964 w 212964"/>
              <a:gd name="connsiteY16" fmla="*/ 998806 h 1491176"/>
              <a:gd name="connsiteX17" fmla="*/ 198896 w 212964"/>
              <a:gd name="connsiteY17" fmla="*/ 858129 h 1491176"/>
              <a:gd name="connsiteX18" fmla="*/ 170761 w 212964"/>
              <a:gd name="connsiteY18" fmla="*/ 773723 h 1491176"/>
              <a:gd name="connsiteX19" fmla="*/ 184829 w 212964"/>
              <a:gd name="connsiteY19" fmla="*/ 633046 h 1491176"/>
              <a:gd name="connsiteX20" fmla="*/ 198896 w 212964"/>
              <a:gd name="connsiteY20" fmla="*/ 590843 h 1491176"/>
              <a:gd name="connsiteX21" fmla="*/ 156693 w 212964"/>
              <a:gd name="connsiteY21" fmla="*/ 407963 h 1491176"/>
              <a:gd name="connsiteX22" fmla="*/ 128558 w 212964"/>
              <a:gd name="connsiteY22" fmla="*/ 365760 h 1491176"/>
              <a:gd name="connsiteX23" fmla="*/ 142626 w 212964"/>
              <a:gd name="connsiteY23" fmla="*/ 211016 h 1491176"/>
              <a:gd name="connsiteX24" fmla="*/ 170761 w 212964"/>
              <a:gd name="connsiteY24" fmla="*/ 126609 h 1491176"/>
              <a:gd name="connsiteX25" fmla="*/ 128558 w 212964"/>
              <a:gd name="connsiteY25" fmla="*/ 42203 h 1491176"/>
              <a:gd name="connsiteX26" fmla="*/ 86355 w 212964"/>
              <a:gd name="connsiteY26" fmla="*/ 28136 h 1491176"/>
              <a:gd name="connsiteX27" fmla="*/ 1949 w 212964"/>
              <a:gd name="connsiteY27" fmla="*/ 42203 h 149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2964" h="1491176">
                <a:moveTo>
                  <a:pt x="30084" y="0"/>
                </a:moveTo>
                <a:cubicBezTo>
                  <a:pt x="39462" y="23446"/>
                  <a:pt x="50233" y="46382"/>
                  <a:pt x="58219" y="70339"/>
                </a:cubicBezTo>
                <a:cubicBezTo>
                  <a:pt x="64333" y="88681"/>
                  <a:pt x="72287" y="107275"/>
                  <a:pt x="72287" y="126609"/>
                </a:cubicBezTo>
                <a:cubicBezTo>
                  <a:pt x="72287" y="548002"/>
                  <a:pt x="104257" y="438657"/>
                  <a:pt x="44152" y="618979"/>
                </a:cubicBezTo>
                <a:cubicBezTo>
                  <a:pt x="39463" y="675250"/>
                  <a:pt x="30084" y="731325"/>
                  <a:pt x="30084" y="787791"/>
                </a:cubicBezTo>
                <a:cubicBezTo>
                  <a:pt x="30084" y="825597"/>
                  <a:pt x="39977" y="862758"/>
                  <a:pt x="44152" y="900333"/>
                </a:cubicBezTo>
                <a:cubicBezTo>
                  <a:pt x="49356" y="947171"/>
                  <a:pt x="53530" y="994117"/>
                  <a:pt x="58219" y="1041009"/>
                </a:cubicBezTo>
                <a:cubicBezTo>
                  <a:pt x="53530" y="1078523"/>
                  <a:pt x="54099" y="1117077"/>
                  <a:pt x="44152" y="1153551"/>
                </a:cubicBezTo>
                <a:cubicBezTo>
                  <a:pt x="39703" y="1169863"/>
                  <a:pt x="23577" y="1180632"/>
                  <a:pt x="16016" y="1195754"/>
                </a:cubicBezTo>
                <a:cubicBezTo>
                  <a:pt x="9384" y="1209017"/>
                  <a:pt x="6638" y="1223889"/>
                  <a:pt x="1949" y="1237957"/>
                </a:cubicBezTo>
                <a:cubicBezTo>
                  <a:pt x="3877" y="1264948"/>
                  <a:pt x="-17065" y="1428134"/>
                  <a:pt x="44152" y="1477108"/>
                </a:cubicBezTo>
                <a:cubicBezTo>
                  <a:pt x="55731" y="1486371"/>
                  <a:pt x="72287" y="1486487"/>
                  <a:pt x="86355" y="1491176"/>
                </a:cubicBezTo>
                <a:cubicBezTo>
                  <a:pt x="105112" y="1486487"/>
                  <a:pt x="135010" y="1494879"/>
                  <a:pt x="142626" y="1477108"/>
                </a:cubicBezTo>
                <a:cubicBezTo>
                  <a:pt x="153862" y="1450891"/>
                  <a:pt x="128558" y="1421225"/>
                  <a:pt x="128558" y="1392702"/>
                </a:cubicBezTo>
                <a:cubicBezTo>
                  <a:pt x="128558" y="1325227"/>
                  <a:pt x="141729" y="1249024"/>
                  <a:pt x="156693" y="1181686"/>
                </a:cubicBezTo>
                <a:cubicBezTo>
                  <a:pt x="170864" y="1117917"/>
                  <a:pt x="175524" y="1111127"/>
                  <a:pt x="198896" y="1041009"/>
                </a:cubicBezTo>
                <a:lnTo>
                  <a:pt x="212964" y="998806"/>
                </a:lnTo>
                <a:cubicBezTo>
                  <a:pt x="208275" y="951914"/>
                  <a:pt x="207581" y="904448"/>
                  <a:pt x="198896" y="858129"/>
                </a:cubicBezTo>
                <a:cubicBezTo>
                  <a:pt x="193431" y="828980"/>
                  <a:pt x="170761" y="773723"/>
                  <a:pt x="170761" y="773723"/>
                </a:cubicBezTo>
                <a:cubicBezTo>
                  <a:pt x="175450" y="726831"/>
                  <a:pt x="177663" y="679624"/>
                  <a:pt x="184829" y="633046"/>
                </a:cubicBezTo>
                <a:cubicBezTo>
                  <a:pt x="187084" y="618390"/>
                  <a:pt x="198896" y="605672"/>
                  <a:pt x="198896" y="590843"/>
                </a:cubicBezTo>
                <a:cubicBezTo>
                  <a:pt x="198896" y="555168"/>
                  <a:pt x="178982" y="441396"/>
                  <a:pt x="156693" y="407963"/>
                </a:cubicBezTo>
                <a:lnTo>
                  <a:pt x="128558" y="365760"/>
                </a:lnTo>
                <a:cubicBezTo>
                  <a:pt x="133247" y="314179"/>
                  <a:pt x="133625" y="262022"/>
                  <a:pt x="142626" y="211016"/>
                </a:cubicBezTo>
                <a:cubicBezTo>
                  <a:pt x="147780" y="181810"/>
                  <a:pt x="170761" y="126609"/>
                  <a:pt x="170761" y="126609"/>
                </a:cubicBezTo>
                <a:cubicBezTo>
                  <a:pt x="160647" y="86153"/>
                  <a:pt x="165445" y="64335"/>
                  <a:pt x="128558" y="42203"/>
                </a:cubicBezTo>
                <a:cubicBezTo>
                  <a:pt x="115843" y="34574"/>
                  <a:pt x="100423" y="32825"/>
                  <a:pt x="86355" y="28136"/>
                </a:cubicBezTo>
                <a:lnTo>
                  <a:pt x="1949" y="42203"/>
                </a:lnTo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65760" y="1237957"/>
            <a:ext cx="154745" cy="1421054"/>
          </a:xfrm>
          <a:custGeom>
            <a:avLst/>
            <a:gdLst>
              <a:gd name="connsiteX0" fmla="*/ 14068 w 154745"/>
              <a:gd name="connsiteY0" fmla="*/ 42203 h 2180709"/>
              <a:gd name="connsiteX1" fmla="*/ 28135 w 154745"/>
              <a:gd name="connsiteY1" fmla="*/ 506436 h 2180709"/>
              <a:gd name="connsiteX2" fmla="*/ 70338 w 154745"/>
              <a:gd name="connsiteY2" fmla="*/ 703384 h 2180709"/>
              <a:gd name="connsiteX3" fmla="*/ 42203 w 154745"/>
              <a:gd name="connsiteY3" fmla="*/ 900332 h 2180709"/>
              <a:gd name="connsiteX4" fmla="*/ 14068 w 154745"/>
              <a:gd name="connsiteY4" fmla="*/ 984738 h 2180709"/>
              <a:gd name="connsiteX5" fmla="*/ 0 w 154745"/>
              <a:gd name="connsiteY5" fmla="*/ 1026941 h 2180709"/>
              <a:gd name="connsiteX6" fmla="*/ 28135 w 154745"/>
              <a:gd name="connsiteY6" fmla="*/ 1280160 h 2180709"/>
              <a:gd name="connsiteX7" fmla="*/ 56271 w 154745"/>
              <a:gd name="connsiteY7" fmla="*/ 1477107 h 2180709"/>
              <a:gd name="connsiteX8" fmla="*/ 70338 w 154745"/>
              <a:gd name="connsiteY8" fmla="*/ 1814732 h 2180709"/>
              <a:gd name="connsiteX9" fmla="*/ 56271 w 154745"/>
              <a:gd name="connsiteY9" fmla="*/ 1997612 h 2180709"/>
              <a:gd name="connsiteX10" fmla="*/ 28135 w 154745"/>
              <a:gd name="connsiteY10" fmla="*/ 2082018 h 2180709"/>
              <a:gd name="connsiteX11" fmla="*/ 84406 w 154745"/>
              <a:gd name="connsiteY11" fmla="*/ 2180492 h 2180709"/>
              <a:gd name="connsiteX12" fmla="*/ 112542 w 154745"/>
              <a:gd name="connsiteY12" fmla="*/ 2152356 h 2180709"/>
              <a:gd name="connsiteX13" fmla="*/ 140677 w 154745"/>
              <a:gd name="connsiteY13" fmla="*/ 2053883 h 2180709"/>
              <a:gd name="connsiteX14" fmla="*/ 154745 w 154745"/>
              <a:gd name="connsiteY14" fmla="*/ 1927273 h 2180709"/>
              <a:gd name="connsiteX15" fmla="*/ 140677 w 154745"/>
              <a:gd name="connsiteY15" fmla="*/ 1744393 h 2180709"/>
              <a:gd name="connsiteX16" fmla="*/ 126609 w 154745"/>
              <a:gd name="connsiteY16" fmla="*/ 1702190 h 2180709"/>
              <a:gd name="connsiteX17" fmla="*/ 140677 w 154745"/>
              <a:gd name="connsiteY17" fmla="*/ 1336430 h 2180709"/>
              <a:gd name="connsiteX18" fmla="*/ 126609 w 154745"/>
              <a:gd name="connsiteY18" fmla="*/ 1167618 h 2180709"/>
              <a:gd name="connsiteX19" fmla="*/ 154745 w 154745"/>
              <a:gd name="connsiteY19" fmla="*/ 633046 h 2180709"/>
              <a:gd name="connsiteX20" fmla="*/ 140677 w 154745"/>
              <a:gd name="connsiteY20" fmla="*/ 0 h 218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745" h="2180709">
                <a:moveTo>
                  <a:pt x="14068" y="42203"/>
                </a:moveTo>
                <a:cubicBezTo>
                  <a:pt x="18757" y="196947"/>
                  <a:pt x="17360" y="351996"/>
                  <a:pt x="28135" y="506436"/>
                </a:cubicBezTo>
                <a:cubicBezTo>
                  <a:pt x="31224" y="550710"/>
                  <a:pt x="56333" y="647361"/>
                  <a:pt x="70338" y="703384"/>
                </a:cubicBezTo>
                <a:cubicBezTo>
                  <a:pt x="60561" y="801158"/>
                  <a:pt x="65152" y="823836"/>
                  <a:pt x="42203" y="900332"/>
                </a:cubicBezTo>
                <a:cubicBezTo>
                  <a:pt x="33681" y="928738"/>
                  <a:pt x="23446" y="956603"/>
                  <a:pt x="14068" y="984738"/>
                </a:cubicBezTo>
                <a:lnTo>
                  <a:pt x="0" y="1026941"/>
                </a:lnTo>
                <a:cubicBezTo>
                  <a:pt x="9378" y="1111347"/>
                  <a:pt x="16124" y="1196088"/>
                  <a:pt x="28135" y="1280160"/>
                </a:cubicBezTo>
                <a:lnTo>
                  <a:pt x="56271" y="1477107"/>
                </a:lnTo>
                <a:cubicBezTo>
                  <a:pt x="60960" y="1589649"/>
                  <a:pt x="70338" y="1702093"/>
                  <a:pt x="70338" y="1814732"/>
                </a:cubicBezTo>
                <a:cubicBezTo>
                  <a:pt x="70338" y="1875872"/>
                  <a:pt x="65807" y="1937220"/>
                  <a:pt x="56271" y="1997612"/>
                </a:cubicBezTo>
                <a:cubicBezTo>
                  <a:pt x="51646" y="2026906"/>
                  <a:pt x="28135" y="2082018"/>
                  <a:pt x="28135" y="2082018"/>
                </a:cubicBezTo>
                <a:cubicBezTo>
                  <a:pt x="35596" y="2111862"/>
                  <a:pt x="40295" y="2171670"/>
                  <a:pt x="84406" y="2180492"/>
                </a:cubicBezTo>
                <a:cubicBezTo>
                  <a:pt x="97412" y="2183093"/>
                  <a:pt x="103163" y="2161735"/>
                  <a:pt x="112542" y="2152356"/>
                </a:cubicBezTo>
                <a:cubicBezTo>
                  <a:pt x="123045" y="2120847"/>
                  <a:pt x="135631" y="2086681"/>
                  <a:pt x="140677" y="2053883"/>
                </a:cubicBezTo>
                <a:cubicBezTo>
                  <a:pt x="147134" y="2011914"/>
                  <a:pt x="150056" y="1969476"/>
                  <a:pt x="154745" y="1927273"/>
                </a:cubicBezTo>
                <a:cubicBezTo>
                  <a:pt x="150056" y="1866313"/>
                  <a:pt x="148261" y="1805061"/>
                  <a:pt x="140677" y="1744393"/>
                </a:cubicBezTo>
                <a:cubicBezTo>
                  <a:pt x="138838" y="1729679"/>
                  <a:pt x="126609" y="1717019"/>
                  <a:pt x="126609" y="1702190"/>
                </a:cubicBezTo>
                <a:cubicBezTo>
                  <a:pt x="126609" y="1580180"/>
                  <a:pt x="135988" y="1458350"/>
                  <a:pt x="140677" y="1336430"/>
                </a:cubicBezTo>
                <a:cubicBezTo>
                  <a:pt x="135988" y="1280159"/>
                  <a:pt x="126609" y="1224084"/>
                  <a:pt x="126609" y="1167618"/>
                </a:cubicBezTo>
                <a:cubicBezTo>
                  <a:pt x="126609" y="703900"/>
                  <a:pt x="90063" y="827087"/>
                  <a:pt x="154745" y="633046"/>
                </a:cubicBezTo>
                <a:cubicBezTo>
                  <a:pt x="135780" y="215815"/>
                  <a:pt x="140677" y="426826"/>
                  <a:pt x="140677" y="0"/>
                </a:cubicBezTo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745588" y="1237957"/>
            <a:ext cx="91440" cy="2209137"/>
          </a:xfrm>
          <a:custGeom>
            <a:avLst/>
            <a:gdLst>
              <a:gd name="connsiteX0" fmla="*/ 98474 w 182880"/>
              <a:gd name="connsiteY0" fmla="*/ 0 h 2954725"/>
              <a:gd name="connsiteX1" fmla="*/ 84406 w 182880"/>
              <a:gd name="connsiteY1" fmla="*/ 84406 h 2954725"/>
              <a:gd name="connsiteX2" fmla="*/ 56270 w 182880"/>
              <a:gd name="connsiteY2" fmla="*/ 168813 h 2954725"/>
              <a:gd name="connsiteX3" fmla="*/ 42203 w 182880"/>
              <a:gd name="connsiteY3" fmla="*/ 211016 h 2954725"/>
              <a:gd name="connsiteX4" fmla="*/ 14067 w 182880"/>
              <a:gd name="connsiteY4" fmla="*/ 295422 h 2954725"/>
              <a:gd name="connsiteX5" fmla="*/ 0 w 182880"/>
              <a:gd name="connsiteY5" fmla="*/ 337625 h 2954725"/>
              <a:gd name="connsiteX6" fmla="*/ 14067 w 182880"/>
              <a:gd name="connsiteY6" fmla="*/ 534573 h 2954725"/>
              <a:gd name="connsiteX7" fmla="*/ 28135 w 182880"/>
              <a:gd name="connsiteY7" fmla="*/ 970671 h 2954725"/>
              <a:gd name="connsiteX8" fmla="*/ 56270 w 182880"/>
              <a:gd name="connsiteY8" fmla="*/ 1055077 h 2954725"/>
              <a:gd name="connsiteX9" fmla="*/ 42203 w 182880"/>
              <a:gd name="connsiteY9" fmla="*/ 1209822 h 2954725"/>
              <a:gd name="connsiteX10" fmla="*/ 28135 w 182880"/>
              <a:gd name="connsiteY10" fmla="*/ 1308296 h 2954725"/>
              <a:gd name="connsiteX11" fmla="*/ 14067 w 182880"/>
              <a:gd name="connsiteY11" fmla="*/ 1561514 h 2954725"/>
              <a:gd name="connsiteX12" fmla="*/ 28135 w 182880"/>
              <a:gd name="connsiteY12" fmla="*/ 1744394 h 2954725"/>
              <a:gd name="connsiteX13" fmla="*/ 70338 w 182880"/>
              <a:gd name="connsiteY13" fmla="*/ 1941342 h 2954725"/>
              <a:gd name="connsiteX14" fmla="*/ 84406 w 182880"/>
              <a:gd name="connsiteY14" fmla="*/ 1983545 h 2954725"/>
              <a:gd name="connsiteX15" fmla="*/ 42203 w 182880"/>
              <a:gd name="connsiteY15" fmla="*/ 2166425 h 2954725"/>
              <a:gd name="connsiteX16" fmla="*/ 28135 w 182880"/>
              <a:gd name="connsiteY16" fmla="*/ 2208628 h 2954725"/>
              <a:gd name="connsiteX17" fmla="*/ 42203 w 182880"/>
              <a:gd name="connsiteY17" fmla="*/ 2489982 h 2954725"/>
              <a:gd name="connsiteX18" fmla="*/ 56270 w 182880"/>
              <a:gd name="connsiteY18" fmla="*/ 2532185 h 2954725"/>
              <a:gd name="connsiteX19" fmla="*/ 70338 w 182880"/>
              <a:gd name="connsiteY19" fmla="*/ 2602523 h 2954725"/>
              <a:gd name="connsiteX20" fmla="*/ 56270 w 182880"/>
              <a:gd name="connsiteY20" fmla="*/ 2715065 h 2954725"/>
              <a:gd name="connsiteX21" fmla="*/ 0 w 182880"/>
              <a:gd name="connsiteY21" fmla="*/ 2799471 h 2954725"/>
              <a:gd name="connsiteX22" fmla="*/ 14067 w 182880"/>
              <a:gd name="connsiteY22" fmla="*/ 2926080 h 2954725"/>
              <a:gd name="connsiteX23" fmla="*/ 42203 w 182880"/>
              <a:gd name="connsiteY23" fmla="*/ 2954216 h 2954725"/>
              <a:gd name="connsiteX24" fmla="*/ 98474 w 182880"/>
              <a:gd name="connsiteY24" fmla="*/ 2940148 h 2954725"/>
              <a:gd name="connsiteX25" fmla="*/ 140677 w 182880"/>
              <a:gd name="connsiteY25" fmla="*/ 2757268 h 2954725"/>
              <a:gd name="connsiteX26" fmla="*/ 140677 w 182880"/>
              <a:gd name="connsiteY26" fmla="*/ 1659988 h 2954725"/>
              <a:gd name="connsiteX27" fmla="*/ 168812 w 182880"/>
              <a:gd name="connsiteY27" fmla="*/ 1575582 h 2954725"/>
              <a:gd name="connsiteX28" fmla="*/ 182880 w 182880"/>
              <a:gd name="connsiteY28" fmla="*/ 1533379 h 2954725"/>
              <a:gd name="connsiteX29" fmla="*/ 168812 w 182880"/>
              <a:gd name="connsiteY29" fmla="*/ 1336431 h 2954725"/>
              <a:gd name="connsiteX30" fmla="*/ 154744 w 182880"/>
              <a:gd name="connsiteY30" fmla="*/ 872197 h 2954725"/>
              <a:gd name="connsiteX31" fmla="*/ 126609 w 182880"/>
              <a:gd name="connsiteY31" fmla="*/ 787791 h 2954725"/>
              <a:gd name="connsiteX32" fmla="*/ 98474 w 182880"/>
              <a:gd name="connsiteY32" fmla="*/ 745588 h 2954725"/>
              <a:gd name="connsiteX33" fmla="*/ 112541 w 182880"/>
              <a:gd name="connsiteY33" fmla="*/ 604911 h 2954725"/>
              <a:gd name="connsiteX34" fmla="*/ 126609 w 182880"/>
              <a:gd name="connsiteY34" fmla="*/ 520505 h 2954725"/>
              <a:gd name="connsiteX35" fmla="*/ 140677 w 182880"/>
              <a:gd name="connsiteY35" fmla="*/ 365760 h 2954725"/>
              <a:gd name="connsiteX36" fmla="*/ 154744 w 182880"/>
              <a:gd name="connsiteY36" fmla="*/ 309489 h 2954725"/>
              <a:gd name="connsiteX37" fmla="*/ 182880 w 182880"/>
              <a:gd name="connsiteY37" fmla="*/ 225083 h 2954725"/>
              <a:gd name="connsiteX38" fmla="*/ 168812 w 182880"/>
              <a:gd name="connsiteY38" fmla="*/ 70339 h 2954725"/>
              <a:gd name="connsiteX39" fmla="*/ 154744 w 182880"/>
              <a:gd name="connsiteY39" fmla="*/ 14068 h 295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2880" h="2954725">
                <a:moveTo>
                  <a:pt x="98474" y="0"/>
                </a:moveTo>
                <a:cubicBezTo>
                  <a:pt x="93785" y="28135"/>
                  <a:pt x="91324" y="56734"/>
                  <a:pt x="84406" y="84406"/>
                </a:cubicBezTo>
                <a:cubicBezTo>
                  <a:pt x="77213" y="113178"/>
                  <a:pt x="65648" y="140677"/>
                  <a:pt x="56270" y="168813"/>
                </a:cubicBezTo>
                <a:lnTo>
                  <a:pt x="42203" y="211016"/>
                </a:lnTo>
                <a:lnTo>
                  <a:pt x="14067" y="295422"/>
                </a:lnTo>
                <a:lnTo>
                  <a:pt x="0" y="337625"/>
                </a:lnTo>
                <a:cubicBezTo>
                  <a:pt x="4689" y="403274"/>
                  <a:pt x="11145" y="468821"/>
                  <a:pt x="14067" y="534573"/>
                </a:cubicBezTo>
                <a:cubicBezTo>
                  <a:pt x="20525" y="679871"/>
                  <a:pt x="16381" y="825705"/>
                  <a:pt x="28135" y="970671"/>
                </a:cubicBezTo>
                <a:cubicBezTo>
                  <a:pt x="30532" y="1000231"/>
                  <a:pt x="56270" y="1055077"/>
                  <a:pt x="56270" y="1055077"/>
                </a:cubicBezTo>
                <a:cubicBezTo>
                  <a:pt x="51581" y="1106659"/>
                  <a:pt x="47923" y="1158344"/>
                  <a:pt x="42203" y="1209822"/>
                </a:cubicBezTo>
                <a:cubicBezTo>
                  <a:pt x="38541" y="1242777"/>
                  <a:pt x="30779" y="1275244"/>
                  <a:pt x="28135" y="1308296"/>
                </a:cubicBezTo>
                <a:cubicBezTo>
                  <a:pt x="21393" y="1392563"/>
                  <a:pt x="18756" y="1477108"/>
                  <a:pt x="14067" y="1561514"/>
                </a:cubicBezTo>
                <a:cubicBezTo>
                  <a:pt x="18756" y="1622474"/>
                  <a:pt x="20227" y="1683767"/>
                  <a:pt x="28135" y="1744394"/>
                </a:cubicBezTo>
                <a:cubicBezTo>
                  <a:pt x="32012" y="1774115"/>
                  <a:pt x="56012" y="1891203"/>
                  <a:pt x="70338" y="1941342"/>
                </a:cubicBezTo>
                <a:cubicBezTo>
                  <a:pt x="74412" y="1955600"/>
                  <a:pt x="79717" y="1969477"/>
                  <a:pt x="84406" y="1983545"/>
                </a:cubicBezTo>
                <a:cubicBezTo>
                  <a:pt x="66144" y="2111375"/>
                  <a:pt x="80823" y="2050565"/>
                  <a:pt x="42203" y="2166425"/>
                </a:cubicBezTo>
                <a:lnTo>
                  <a:pt x="28135" y="2208628"/>
                </a:lnTo>
                <a:cubicBezTo>
                  <a:pt x="32824" y="2302413"/>
                  <a:pt x="34068" y="2396433"/>
                  <a:pt x="42203" y="2489982"/>
                </a:cubicBezTo>
                <a:cubicBezTo>
                  <a:pt x="43488" y="2504755"/>
                  <a:pt x="52674" y="2517799"/>
                  <a:pt x="56270" y="2532185"/>
                </a:cubicBezTo>
                <a:cubicBezTo>
                  <a:pt x="62069" y="2555381"/>
                  <a:pt x="65649" y="2579077"/>
                  <a:pt x="70338" y="2602523"/>
                </a:cubicBezTo>
                <a:cubicBezTo>
                  <a:pt x="65649" y="2640037"/>
                  <a:pt x="68985" y="2679462"/>
                  <a:pt x="56270" y="2715065"/>
                </a:cubicBezTo>
                <a:cubicBezTo>
                  <a:pt x="44897" y="2746909"/>
                  <a:pt x="0" y="2799471"/>
                  <a:pt x="0" y="2799471"/>
                </a:cubicBezTo>
                <a:cubicBezTo>
                  <a:pt x="4689" y="2841674"/>
                  <a:pt x="2894" y="2885114"/>
                  <a:pt x="14067" y="2926080"/>
                </a:cubicBezTo>
                <a:cubicBezTo>
                  <a:pt x="17557" y="2938876"/>
                  <a:pt x="29120" y="2952035"/>
                  <a:pt x="42203" y="2954216"/>
                </a:cubicBezTo>
                <a:cubicBezTo>
                  <a:pt x="61274" y="2957395"/>
                  <a:pt x="79717" y="2944837"/>
                  <a:pt x="98474" y="2940148"/>
                </a:cubicBezTo>
                <a:cubicBezTo>
                  <a:pt x="137094" y="2824286"/>
                  <a:pt x="122415" y="2885101"/>
                  <a:pt x="140677" y="2757268"/>
                </a:cubicBezTo>
                <a:cubicBezTo>
                  <a:pt x="115417" y="2302593"/>
                  <a:pt x="110498" y="2323933"/>
                  <a:pt x="140677" y="1659988"/>
                </a:cubicBezTo>
                <a:cubicBezTo>
                  <a:pt x="142024" y="1630361"/>
                  <a:pt x="159434" y="1603717"/>
                  <a:pt x="168812" y="1575582"/>
                </a:cubicBezTo>
                <a:lnTo>
                  <a:pt x="182880" y="1533379"/>
                </a:lnTo>
                <a:cubicBezTo>
                  <a:pt x="178191" y="1467730"/>
                  <a:pt x="171610" y="1402188"/>
                  <a:pt x="168812" y="1336431"/>
                </a:cubicBezTo>
                <a:cubicBezTo>
                  <a:pt x="162230" y="1181755"/>
                  <a:pt x="166618" y="1026557"/>
                  <a:pt x="154744" y="872197"/>
                </a:cubicBezTo>
                <a:cubicBezTo>
                  <a:pt x="152469" y="842627"/>
                  <a:pt x="143060" y="812467"/>
                  <a:pt x="126609" y="787791"/>
                </a:cubicBezTo>
                <a:lnTo>
                  <a:pt x="98474" y="745588"/>
                </a:lnTo>
                <a:cubicBezTo>
                  <a:pt x="103163" y="698696"/>
                  <a:pt x="106696" y="651673"/>
                  <a:pt x="112541" y="604911"/>
                </a:cubicBezTo>
                <a:cubicBezTo>
                  <a:pt x="116079" y="576608"/>
                  <a:pt x="123276" y="548833"/>
                  <a:pt x="126609" y="520505"/>
                </a:cubicBezTo>
                <a:cubicBezTo>
                  <a:pt x="132661" y="469065"/>
                  <a:pt x="133832" y="417100"/>
                  <a:pt x="140677" y="365760"/>
                </a:cubicBezTo>
                <a:cubicBezTo>
                  <a:pt x="143232" y="346595"/>
                  <a:pt x="149188" y="328008"/>
                  <a:pt x="154744" y="309489"/>
                </a:cubicBezTo>
                <a:cubicBezTo>
                  <a:pt x="163266" y="281082"/>
                  <a:pt x="182880" y="225083"/>
                  <a:pt x="182880" y="225083"/>
                </a:cubicBezTo>
                <a:cubicBezTo>
                  <a:pt x="178191" y="173502"/>
                  <a:pt x="176137" y="121612"/>
                  <a:pt x="168812" y="70339"/>
                </a:cubicBezTo>
                <a:cubicBezTo>
                  <a:pt x="153261" y="-38515"/>
                  <a:pt x="154744" y="62635"/>
                  <a:pt x="154744" y="14068"/>
                </a:cubicBezTo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837028" y="1237957"/>
            <a:ext cx="302455" cy="3685735"/>
          </a:xfrm>
          <a:custGeom>
            <a:avLst/>
            <a:gdLst>
              <a:gd name="connsiteX0" fmla="*/ 140677 w 309490"/>
              <a:gd name="connsiteY0" fmla="*/ 0 h 2574842"/>
              <a:gd name="connsiteX1" fmla="*/ 239151 w 309490"/>
              <a:gd name="connsiteY1" fmla="*/ 140677 h 2574842"/>
              <a:gd name="connsiteX2" fmla="*/ 253219 w 309490"/>
              <a:gd name="connsiteY2" fmla="*/ 182880 h 2574842"/>
              <a:gd name="connsiteX3" fmla="*/ 267287 w 309490"/>
              <a:gd name="connsiteY3" fmla="*/ 225083 h 2574842"/>
              <a:gd name="connsiteX4" fmla="*/ 253219 w 309490"/>
              <a:gd name="connsiteY4" fmla="*/ 323557 h 2574842"/>
              <a:gd name="connsiteX5" fmla="*/ 239151 w 309490"/>
              <a:gd name="connsiteY5" fmla="*/ 393896 h 2574842"/>
              <a:gd name="connsiteX6" fmla="*/ 225083 w 309490"/>
              <a:gd name="connsiteY6" fmla="*/ 478302 h 2574842"/>
              <a:gd name="connsiteX7" fmla="*/ 239151 w 309490"/>
              <a:gd name="connsiteY7" fmla="*/ 633046 h 2574842"/>
              <a:gd name="connsiteX8" fmla="*/ 253219 w 309490"/>
              <a:gd name="connsiteY8" fmla="*/ 675249 h 2574842"/>
              <a:gd name="connsiteX9" fmla="*/ 267287 w 309490"/>
              <a:gd name="connsiteY9" fmla="*/ 759656 h 2574842"/>
              <a:gd name="connsiteX10" fmla="*/ 281354 w 309490"/>
              <a:gd name="connsiteY10" fmla="*/ 1041009 h 2574842"/>
              <a:gd name="connsiteX11" fmla="*/ 309490 w 309490"/>
              <a:gd name="connsiteY11" fmla="*/ 1153551 h 2574842"/>
              <a:gd name="connsiteX12" fmla="*/ 295422 w 309490"/>
              <a:gd name="connsiteY12" fmla="*/ 1406769 h 2574842"/>
              <a:gd name="connsiteX13" fmla="*/ 267287 w 309490"/>
              <a:gd name="connsiteY13" fmla="*/ 1448973 h 2574842"/>
              <a:gd name="connsiteX14" fmla="*/ 182880 w 309490"/>
              <a:gd name="connsiteY14" fmla="*/ 1477108 h 2574842"/>
              <a:gd name="connsiteX15" fmla="*/ 154745 w 309490"/>
              <a:gd name="connsiteY15" fmla="*/ 1519311 h 2574842"/>
              <a:gd name="connsiteX16" fmla="*/ 84407 w 309490"/>
              <a:gd name="connsiteY16" fmla="*/ 1575582 h 2574842"/>
              <a:gd name="connsiteX17" fmla="*/ 98474 w 309490"/>
              <a:gd name="connsiteY17" fmla="*/ 1814733 h 2574842"/>
              <a:gd name="connsiteX18" fmla="*/ 126610 w 309490"/>
              <a:gd name="connsiteY18" fmla="*/ 1856936 h 2574842"/>
              <a:gd name="connsiteX19" fmla="*/ 140677 w 309490"/>
              <a:gd name="connsiteY19" fmla="*/ 1913206 h 2574842"/>
              <a:gd name="connsiteX20" fmla="*/ 154745 w 309490"/>
              <a:gd name="connsiteY20" fmla="*/ 1955409 h 2574842"/>
              <a:gd name="connsiteX21" fmla="*/ 140677 w 309490"/>
              <a:gd name="connsiteY21" fmla="*/ 2082019 h 2574842"/>
              <a:gd name="connsiteX22" fmla="*/ 112542 w 309490"/>
              <a:gd name="connsiteY22" fmla="*/ 2166425 h 2574842"/>
              <a:gd name="connsiteX23" fmla="*/ 140677 w 309490"/>
              <a:gd name="connsiteY23" fmla="*/ 2447779 h 2574842"/>
              <a:gd name="connsiteX24" fmla="*/ 168813 w 309490"/>
              <a:gd name="connsiteY24" fmla="*/ 2489982 h 2574842"/>
              <a:gd name="connsiteX25" fmla="*/ 182880 w 309490"/>
              <a:gd name="connsiteY25" fmla="*/ 2532185 h 2574842"/>
              <a:gd name="connsiteX26" fmla="*/ 168813 w 309490"/>
              <a:gd name="connsiteY26" fmla="*/ 2560320 h 2574842"/>
              <a:gd name="connsiteX27" fmla="*/ 154745 w 309490"/>
              <a:gd name="connsiteY27" fmla="*/ 2518117 h 2574842"/>
              <a:gd name="connsiteX28" fmla="*/ 140677 w 309490"/>
              <a:gd name="connsiteY28" fmla="*/ 2461846 h 2574842"/>
              <a:gd name="connsiteX29" fmla="*/ 70339 w 309490"/>
              <a:gd name="connsiteY29" fmla="*/ 2335237 h 2574842"/>
              <a:gd name="connsiteX30" fmla="*/ 112542 w 309490"/>
              <a:gd name="connsiteY30" fmla="*/ 2152357 h 2574842"/>
              <a:gd name="connsiteX31" fmla="*/ 126610 w 309490"/>
              <a:gd name="connsiteY31" fmla="*/ 2110154 h 2574842"/>
              <a:gd name="connsiteX32" fmla="*/ 84407 w 309490"/>
              <a:gd name="connsiteY32" fmla="*/ 1842868 h 2574842"/>
              <a:gd name="connsiteX33" fmla="*/ 56271 w 309490"/>
              <a:gd name="connsiteY33" fmla="*/ 1758462 h 2574842"/>
              <a:gd name="connsiteX34" fmla="*/ 28136 w 309490"/>
              <a:gd name="connsiteY34" fmla="*/ 1716259 h 2574842"/>
              <a:gd name="connsiteX35" fmla="*/ 0 w 309490"/>
              <a:gd name="connsiteY35" fmla="*/ 1631853 h 2574842"/>
              <a:gd name="connsiteX36" fmla="*/ 14068 w 309490"/>
              <a:gd name="connsiteY36" fmla="*/ 1533379 h 2574842"/>
              <a:gd name="connsiteX37" fmla="*/ 84407 w 309490"/>
              <a:gd name="connsiteY37" fmla="*/ 1491176 h 2574842"/>
              <a:gd name="connsiteX38" fmla="*/ 211016 w 309490"/>
              <a:gd name="connsiteY38" fmla="*/ 1463040 h 2574842"/>
              <a:gd name="connsiteX39" fmla="*/ 267287 w 309490"/>
              <a:gd name="connsiteY39" fmla="*/ 1336431 h 2574842"/>
              <a:gd name="connsiteX40" fmla="*/ 281354 w 309490"/>
              <a:gd name="connsiteY40" fmla="*/ 1294228 h 2574842"/>
              <a:gd name="connsiteX41" fmla="*/ 267287 w 309490"/>
              <a:gd name="connsiteY41" fmla="*/ 1139483 h 2574842"/>
              <a:gd name="connsiteX42" fmla="*/ 253219 w 309490"/>
              <a:gd name="connsiteY42" fmla="*/ 1083213 h 2574842"/>
              <a:gd name="connsiteX43" fmla="*/ 239151 w 309490"/>
              <a:gd name="connsiteY43" fmla="*/ 801859 h 2574842"/>
              <a:gd name="connsiteX44" fmla="*/ 225083 w 309490"/>
              <a:gd name="connsiteY44" fmla="*/ 759656 h 2574842"/>
              <a:gd name="connsiteX45" fmla="*/ 211016 w 309490"/>
              <a:gd name="connsiteY45" fmla="*/ 689317 h 2574842"/>
              <a:gd name="connsiteX46" fmla="*/ 182880 w 309490"/>
              <a:gd name="connsiteY46" fmla="*/ 492369 h 2574842"/>
              <a:gd name="connsiteX47" fmla="*/ 182880 w 309490"/>
              <a:gd name="connsiteY47" fmla="*/ 168813 h 2574842"/>
              <a:gd name="connsiteX48" fmla="*/ 154745 w 309490"/>
              <a:gd name="connsiteY48" fmla="*/ 140677 h 2574842"/>
              <a:gd name="connsiteX49" fmla="*/ 70339 w 309490"/>
              <a:gd name="connsiteY49" fmla="*/ 98474 h 2574842"/>
              <a:gd name="connsiteX50" fmla="*/ 56271 w 309490"/>
              <a:gd name="connsiteY50" fmla="*/ 56271 h 2574842"/>
              <a:gd name="connsiteX51" fmla="*/ 140677 w 309490"/>
              <a:gd name="connsiteY51" fmla="*/ 0 h 257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09490" h="2574842">
                <a:moveTo>
                  <a:pt x="140677" y="0"/>
                </a:moveTo>
                <a:cubicBezTo>
                  <a:pt x="234175" y="74798"/>
                  <a:pt x="201520" y="27785"/>
                  <a:pt x="239151" y="140677"/>
                </a:cubicBezTo>
                <a:lnTo>
                  <a:pt x="253219" y="182880"/>
                </a:lnTo>
                <a:lnTo>
                  <a:pt x="267287" y="225083"/>
                </a:lnTo>
                <a:cubicBezTo>
                  <a:pt x="262598" y="257908"/>
                  <a:pt x="258670" y="290850"/>
                  <a:pt x="253219" y="323557"/>
                </a:cubicBezTo>
                <a:cubicBezTo>
                  <a:pt x="249288" y="347142"/>
                  <a:pt x="243428" y="370371"/>
                  <a:pt x="239151" y="393896"/>
                </a:cubicBezTo>
                <a:cubicBezTo>
                  <a:pt x="234048" y="421959"/>
                  <a:pt x="229772" y="450167"/>
                  <a:pt x="225083" y="478302"/>
                </a:cubicBezTo>
                <a:cubicBezTo>
                  <a:pt x="229772" y="529883"/>
                  <a:pt x="231826" y="581773"/>
                  <a:pt x="239151" y="633046"/>
                </a:cubicBezTo>
                <a:cubicBezTo>
                  <a:pt x="241248" y="647726"/>
                  <a:pt x="250002" y="660773"/>
                  <a:pt x="253219" y="675249"/>
                </a:cubicBezTo>
                <a:cubicBezTo>
                  <a:pt x="259407" y="703094"/>
                  <a:pt x="262598" y="731520"/>
                  <a:pt x="267287" y="759656"/>
                </a:cubicBezTo>
                <a:cubicBezTo>
                  <a:pt x="271976" y="853440"/>
                  <a:pt x="271350" y="947642"/>
                  <a:pt x="281354" y="1041009"/>
                </a:cubicBezTo>
                <a:cubicBezTo>
                  <a:pt x="285473" y="1079458"/>
                  <a:pt x="309490" y="1153551"/>
                  <a:pt x="309490" y="1153551"/>
                </a:cubicBezTo>
                <a:cubicBezTo>
                  <a:pt x="304801" y="1237957"/>
                  <a:pt x="307377" y="1323082"/>
                  <a:pt x="295422" y="1406769"/>
                </a:cubicBezTo>
                <a:cubicBezTo>
                  <a:pt x="293031" y="1423507"/>
                  <a:pt x="281624" y="1440012"/>
                  <a:pt x="267287" y="1448973"/>
                </a:cubicBezTo>
                <a:cubicBezTo>
                  <a:pt x="242137" y="1464691"/>
                  <a:pt x="182880" y="1477108"/>
                  <a:pt x="182880" y="1477108"/>
                </a:cubicBezTo>
                <a:cubicBezTo>
                  <a:pt x="173502" y="1491176"/>
                  <a:pt x="167947" y="1508749"/>
                  <a:pt x="154745" y="1519311"/>
                </a:cubicBezTo>
                <a:cubicBezTo>
                  <a:pt x="57675" y="1596968"/>
                  <a:pt x="165038" y="1454634"/>
                  <a:pt x="84407" y="1575582"/>
                </a:cubicBezTo>
                <a:cubicBezTo>
                  <a:pt x="89096" y="1655299"/>
                  <a:pt x="86628" y="1735762"/>
                  <a:pt x="98474" y="1814733"/>
                </a:cubicBezTo>
                <a:cubicBezTo>
                  <a:pt x="100982" y="1831453"/>
                  <a:pt x="119950" y="1841396"/>
                  <a:pt x="126610" y="1856936"/>
                </a:cubicBezTo>
                <a:cubicBezTo>
                  <a:pt x="134226" y="1874707"/>
                  <a:pt x="135366" y="1894616"/>
                  <a:pt x="140677" y="1913206"/>
                </a:cubicBezTo>
                <a:cubicBezTo>
                  <a:pt x="144751" y="1927464"/>
                  <a:pt x="150056" y="1941341"/>
                  <a:pt x="154745" y="1955409"/>
                </a:cubicBezTo>
                <a:cubicBezTo>
                  <a:pt x="150056" y="1997612"/>
                  <a:pt x="149005" y="2040381"/>
                  <a:pt x="140677" y="2082019"/>
                </a:cubicBezTo>
                <a:cubicBezTo>
                  <a:pt x="134861" y="2111100"/>
                  <a:pt x="112542" y="2166425"/>
                  <a:pt x="112542" y="2166425"/>
                </a:cubicBezTo>
                <a:cubicBezTo>
                  <a:pt x="113363" y="2180376"/>
                  <a:pt x="103980" y="2374386"/>
                  <a:pt x="140677" y="2447779"/>
                </a:cubicBezTo>
                <a:cubicBezTo>
                  <a:pt x="148238" y="2462901"/>
                  <a:pt x="159434" y="2475914"/>
                  <a:pt x="168813" y="2489982"/>
                </a:cubicBezTo>
                <a:cubicBezTo>
                  <a:pt x="173502" y="2504050"/>
                  <a:pt x="176248" y="2518922"/>
                  <a:pt x="182880" y="2532185"/>
                </a:cubicBezTo>
                <a:cubicBezTo>
                  <a:pt x="208332" y="2583090"/>
                  <a:pt x="236624" y="2582924"/>
                  <a:pt x="168813" y="2560320"/>
                </a:cubicBezTo>
                <a:cubicBezTo>
                  <a:pt x="164124" y="2546252"/>
                  <a:pt x="158819" y="2532375"/>
                  <a:pt x="154745" y="2518117"/>
                </a:cubicBezTo>
                <a:cubicBezTo>
                  <a:pt x="149433" y="2499527"/>
                  <a:pt x="149324" y="2479139"/>
                  <a:pt x="140677" y="2461846"/>
                </a:cubicBezTo>
                <a:cubicBezTo>
                  <a:pt x="43931" y="2268353"/>
                  <a:pt x="109243" y="2451946"/>
                  <a:pt x="70339" y="2335237"/>
                </a:cubicBezTo>
                <a:cubicBezTo>
                  <a:pt x="88601" y="2207407"/>
                  <a:pt x="73922" y="2268217"/>
                  <a:pt x="112542" y="2152357"/>
                </a:cubicBezTo>
                <a:lnTo>
                  <a:pt x="126610" y="2110154"/>
                </a:lnTo>
                <a:cubicBezTo>
                  <a:pt x="116692" y="2020895"/>
                  <a:pt x="110387" y="1929467"/>
                  <a:pt x="84407" y="1842868"/>
                </a:cubicBezTo>
                <a:cubicBezTo>
                  <a:pt x="75885" y="1814461"/>
                  <a:pt x="72722" y="1783138"/>
                  <a:pt x="56271" y="1758462"/>
                </a:cubicBezTo>
                <a:cubicBezTo>
                  <a:pt x="46893" y="1744394"/>
                  <a:pt x="35003" y="1731709"/>
                  <a:pt x="28136" y="1716259"/>
                </a:cubicBezTo>
                <a:cubicBezTo>
                  <a:pt x="16091" y="1689158"/>
                  <a:pt x="0" y="1631853"/>
                  <a:pt x="0" y="1631853"/>
                </a:cubicBezTo>
                <a:cubicBezTo>
                  <a:pt x="4689" y="1599028"/>
                  <a:pt x="3583" y="1564835"/>
                  <a:pt x="14068" y="1533379"/>
                </a:cubicBezTo>
                <a:cubicBezTo>
                  <a:pt x="22922" y="1506815"/>
                  <a:pt x="62900" y="1495955"/>
                  <a:pt x="84407" y="1491176"/>
                </a:cubicBezTo>
                <a:cubicBezTo>
                  <a:pt x="232943" y="1458169"/>
                  <a:pt x="116018" y="1494707"/>
                  <a:pt x="211016" y="1463040"/>
                </a:cubicBezTo>
                <a:cubicBezTo>
                  <a:pt x="255601" y="1396162"/>
                  <a:pt x="233806" y="1436874"/>
                  <a:pt x="267287" y="1336431"/>
                </a:cubicBezTo>
                <a:lnTo>
                  <a:pt x="281354" y="1294228"/>
                </a:lnTo>
                <a:cubicBezTo>
                  <a:pt x="276665" y="1242646"/>
                  <a:pt x="274132" y="1190823"/>
                  <a:pt x="267287" y="1139483"/>
                </a:cubicBezTo>
                <a:cubicBezTo>
                  <a:pt x="264732" y="1120319"/>
                  <a:pt x="254825" y="1102480"/>
                  <a:pt x="253219" y="1083213"/>
                </a:cubicBezTo>
                <a:cubicBezTo>
                  <a:pt x="245421" y="989636"/>
                  <a:pt x="247286" y="895408"/>
                  <a:pt x="239151" y="801859"/>
                </a:cubicBezTo>
                <a:cubicBezTo>
                  <a:pt x="237866" y="787086"/>
                  <a:pt x="228679" y="774042"/>
                  <a:pt x="225083" y="759656"/>
                </a:cubicBezTo>
                <a:cubicBezTo>
                  <a:pt x="219284" y="736459"/>
                  <a:pt x="214397" y="712987"/>
                  <a:pt x="211016" y="689317"/>
                </a:cubicBezTo>
                <a:cubicBezTo>
                  <a:pt x="177603" y="455423"/>
                  <a:pt x="214682" y="651376"/>
                  <a:pt x="182880" y="492369"/>
                </a:cubicBezTo>
                <a:cubicBezTo>
                  <a:pt x="191335" y="382453"/>
                  <a:pt x="210144" y="277869"/>
                  <a:pt x="182880" y="168813"/>
                </a:cubicBezTo>
                <a:cubicBezTo>
                  <a:pt x="179663" y="155946"/>
                  <a:pt x="165102" y="148963"/>
                  <a:pt x="154745" y="140677"/>
                </a:cubicBezTo>
                <a:cubicBezTo>
                  <a:pt x="115789" y="109512"/>
                  <a:pt x="114912" y="113332"/>
                  <a:pt x="70339" y="98474"/>
                </a:cubicBezTo>
                <a:cubicBezTo>
                  <a:pt x="65650" y="84406"/>
                  <a:pt x="49640" y="69534"/>
                  <a:pt x="56271" y="56271"/>
                </a:cubicBezTo>
                <a:cubicBezTo>
                  <a:pt x="65529" y="37754"/>
                  <a:pt x="127560" y="42203"/>
                  <a:pt x="140677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139483" y="1237957"/>
            <a:ext cx="126609" cy="442416"/>
          </a:xfrm>
          <a:custGeom>
            <a:avLst/>
            <a:gdLst>
              <a:gd name="connsiteX0" fmla="*/ 0 w 126609"/>
              <a:gd name="connsiteY0" fmla="*/ 0 h 442416"/>
              <a:gd name="connsiteX1" fmla="*/ 14068 w 126609"/>
              <a:gd name="connsiteY1" fmla="*/ 112541 h 442416"/>
              <a:gd name="connsiteX2" fmla="*/ 28135 w 126609"/>
              <a:gd name="connsiteY2" fmla="*/ 154745 h 442416"/>
              <a:gd name="connsiteX3" fmla="*/ 14068 w 126609"/>
              <a:gd name="connsiteY3" fmla="*/ 337625 h 442416"/>
              <a:gd name="connsiteX4" fmla="*/ 28135 w 126609"/>
              <a:gd name="connsiteY4" fmla="*/ 436098 h 442416"/>
              <a:gd name="connsiteX5" fmla="*/ 84406 w 126609"/>
              <a:gd name="connsiteY5" fmla="*/ 422031 h 442416"/>
              <a:gd name="connsiteX6" fmla="*/ 98474 w 126609"/>
              <a:gd name="connsiteY6" fmla="*/ 351692 h 442416"/>
              <a:gd name="connsiteX7" fmla="*/ 126609 w 126609"/>
              <a:gd name="connsiteY7" fmla="*/ 211015 h 442416"/>
              <a:gd name="connsiteX8" fmla="*/ 70339 w 126609"/>
              <a:gd name="connsiteY8" fmla="*/ 56271 h 442416"/>
              <a:gd name="connsiteX9" fmla="*/ 42203 w 126609"/>
              <a:gd name="connsiteY9" fmla="*/ 56271 h 44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609" h="442416">
                <a:moveTo>
                  <a:pt x="0" y="0"/>
                </a:moveTo>
                <a:cubicBezTo>
                  <a:pt x="4689" y="37514"/>
                  <a:pt x="7305" y="75345"/>
                  <a:pt x="14068" y="112541"/>
                </a:cubicBezTo>
                <a:cubicBezTo>
                  <a:pt x="16721" y="127131"/>
                  <a:pt x="28135" y="139916"/>
                  <a:pt x="28135" y="154745"/>
                </a:cubicBezTo>
                <a:cubicBezTo>
                  <a:pt x="28135" y="215885"/>
                  <a:pt x="18757" y="276665"/>
                  <a:pt x="14068" y="337625"/>
                </a:cubicBezTo>
                <a:cubicBezTo>
                  <a:pt x="18757" y="370449"/>
                  <a:pt x="6908" y="410626"/>
                  <a:pt x="28135" y="436098"/>
                </a:cubicBezTo>
                <a:cubicBezTo>
                  <a:pt x="40512" y="450951"/>
                  <a:pt x="72028" y="436884"/>
                  <a:pt x="84406" y="422031"/>
                </a:cubicBezTo>
                <a:cubicBezTo>
                  <a:pt x="99713" y="403662"/>
                  <a:pt x="94543" y="375277"/>
                  <a:pt x="98474" y="351692"/>
                </a:cubicBezTo>
                <a:cubicBezTo>
                  <a:pt x="120028" y="222372"/>
                  <a:pt x="99647" y="291904"/>
                  <a:pt x="126609" y="211015"/>
                </a:cubicBezTo>
                <a:cubicBezTo>
                  <a:pt x="114824" y="93161"/>
                  <a:pt x="156068" y="73416"/>
                  <a:pt x="70339" y="56271"/>
                </a:cubicBezTo>
                <a:cubicBezTo>
                  <a:pt x="61142" y="54432"/>
                  <a:pt x="51582" y="56271"/>
                  <a:pt x="42203" y="56271"/>
                </a:cubicBezTo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80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 rotWithShape="1">
          <a:blip r:embed="rId2"/>
          <a:srcRect l="962" t="25912" r="46285" b="19702"/>
          <a:stretch/>
        </p:blipFill>
        <p:spPr bwMode="auto">
          <a:xfrm>
            <a:off x="73891" y="110835"/>
            <a:ext cx="8959273" cy="4849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30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" y="1"/>
            <a:ext cx="9006840" cy="308609"/>
          </a:xfrm>
        </p:spPr>
        <p:txBody>
          <a:bodyPr>
            <a:normAutofit fontScale="90000"/>
          </a:bodyPr>
          <a:lstStyle/>
          <a:p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10.02.2023 внесли 200 кг/га аммиачной селитры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73152" y="393192"/>
          <a:ext cx="9006839" cy="4701540"/>
        </p:xfrm>
        <a:graphic>
          <a:graphicData uri="http://schemas.openxmlformats.org/drawingml/2006/table">
            <a:tbl>
              <a:tblPr firstRow="1" firstCol="1" bandRow="1"/>
              <a:tblGrid>
                <a:gridCol w="1544222"/>
                <a:gridCol w="740039"/>
                <a:gridCol w="646218"/>
                <a:gridCol w="646218"/>
                <a:gridCol w="646218"/>
                <a:gridCol w="646218"/>
                <a:gridCol w="646218"/>
                <a:gridCol w="646218"/>
                <a:gridCol w="646218"/>
                <a:gridCol w="776417"/>
                <a:gridCol w="776417"/>
                <a:gridCol w="646218"/>
              </a:tblGrid>
              <a:tr h="41833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Слой почвы, см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0-10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20-30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30-40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40-50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50-60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60-70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70-80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80-90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90-100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0-100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18">
                <a:tc gridSpan="1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06.03.2023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rowSpan="6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Запасы продуктивной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влаги,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rowSpan="6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Запасы нитратного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азота,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кг/га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284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707603"/>
              </p:ext>
            </p:extLst>
          </p:nvPr>
        </p:nvGraphicFramePr>
        <p:xfrm>
          <a:off x="57150" y="318380"/>
          <a:ext cx="8997045" cy="4703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005"/>
                <a:gridCol w="186904"/>
                <a:gridCol w="599679"/>
                <a:gridCol w="599679"/>
                <a:gridCol w="847204"/>
                <a:gridCol w="992987"/>
                <a:gridCol w="751449"/>
                <a:gridCol w="845381"/>
                <a:gridCol w="2230044"/>
                <a:gridCol w="1607713"/>
              </a:tblGrid>
              <a:tr h="162592">
                <a:tc rowSpan="2" gridSpan="3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Слой почвы, см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НВ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Влажность почвы, %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Запасы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влаги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слое почвы, мм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 азота, кг/га 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 мм</a:t>
                      </a:r>
                    </a:p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хороший запас продуктивной влаги в слое 0-20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 кг/га</a:t>
                      </a:r>
                    </a:p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запас нитратного азота в слое 0-40см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0479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Нитратный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Аммонийный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29,6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16" gridSpan="2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16" h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632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25,6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запас продуктивной влаги в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метровой</a:t>
                      </a: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толще </a:t>
                      </a:r>
                      <a:endParaRPr lang="ru-RU" sz="13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запас нитратного азота в метровой толще 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944">
                <a:tc>
                  <a:txBody>
                    <a:bodyPr/>
                    <a:lstStyle/>
                    <a:p>
                      <a:pPr marL="0" algn="ctr">
                        <a:lnSpc>
                          <a:spcPct val="75000"/>
                        </a:lnSpc>
                      </a:pP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75000"/>
                        </a:lnSpc>
                      </a:pP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75000"/>
                        </a:lnSpc>
                      </a:pP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75000"/>
                        </a:lnSpc>
                      </a:pPr>
                      <a:endParaRPr lang="ru-RU" sz="1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75000"/>
                        </a:lnSpc>
                      </a:pP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204,2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41,9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75000"/>
                        </a:lnSpc>
                      </a:pPr>
                      <a:endParaRPr lang="ru-RU" sz="13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75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75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104775" algn="l" fontAlgn="b">
                        <a:lnSpc>
                          <a:spcPct val="75000"/>
                        </a:lnSpc>
                      </a:pP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74,3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2550" marR="0" indent="104775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91440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продуктивной влаги минерального,  Аксайский район, предшественник подсолнечник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278" y="1291189"/>
            <a:ext cx="3584875" cy="2825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5265" r="12500" b="11436"/>
          <a:stretch/>
        </p:blipFill>
        <p:spPr>
          <a:xfrm rot="5400000">
            <a:off x="4730267" y="1769673"/>
            <a:ext cx="2918499" cy="18683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55318" y="1217016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15.01.2024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546281"/>
              </p:ext>
            </p:extLst>
          </p:nvPr>
        </p:nvGraphicFramePr>
        <p:xfrm>
          <a:off x="57150" y="318380"/>
          <a:ext cx="8997045" cy="4721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005"/>
                <a:gridCol w="186904"/>
                <a:gridCol w="599679"/>
                <a:gridCol w="599679"/>
                <a:gridCol w="847204"/>
                <a:gridCol w="992987"/>
                <a:gridCol w="751449"/>
                <a:gridCol w="845381"/>
                <a:gridCol w="2230044"/>
                <a:gridCol w="1607713"/>
              </a:tblGrid>
              <a:tr h="162592">
                <a:tc rowSpan="2" gridSpan="3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Слой почвы, см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НВ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Влажность почвы, %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Запасы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влаги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слое почвы, мм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 азота, кг/га 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49,6 мм</a:t>
                      </a:r>
                    </a:p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хороший запас продуктивной влаги в слое 0-20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 кг/га</a:t>
                      </a:r>
                    </a:p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запас нитратного азота в слое 0-40см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0479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Нитратный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Аммонийный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29,6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37,6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16" gridSpan="2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16" h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632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25,6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запас продуктивной влаги в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метровой</a:t>
                      </a: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толще </a:t>
                      </a:r>
                      <a:endParaRPr lang="ru-RU" sz="13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запас нитратного азота в метровой толще 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8000"/>
                        </a:lnSpc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8000"/>
                        </a:lnSpc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944">
                <a:tc>
                  <a:txBody>
                    <a:bodyPr/>
                    <a:lstStyle/>
                    <a:p>
                      <a:pPr marL="0" algn="ctr">
                        <a:lnSpc>
                          <a:spcPct val="75000"/>
                        </a:lnSpc>
                      </a:pP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75000"/>
                        </a:lnSpc>
                      </a:pP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75000"/>
                        </a:lnSpc>
                      </a:pP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75000"/>
                        </a:lnSpc>
                      </a:pPr>
                      <a:endParaRPr lang="ru-RU" sz="1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75000"/>
                        </a:lnSpc>
                      </a:pP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212,2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30,7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75000"/>
                        </a:lnSpc>
                      </a:pPr>
                      <a:endParaRPr lang="ru-RU" sz="13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75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75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388,0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75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104775" algn="l" fontAlgn="b">
                        <a:lnSpc>
                          <a:spcPct val="75000"/>
                        </a:lnSpc>
                      </a:pP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66,2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2550" marR="0" indent="104775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91440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продуктивной влаги минерального,  Аксайский район, предшественник подсолнечник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4"/>
          <a:stretch/>
        </p:blipFill>
        <p:spPr>
          <a:xfrm rot="16200000">
            <a:off x="5729376" y="929921"/>
            <a:ext cx="2965643" cy="3615131"/>
          </a:xfrm>
          <a:prstGeom prst="rect">
            <a:avLst/>
          </a:prstGeom>
        </p:spPr>
      </p:pic>
      <p:pic>
        <p:nvPicPr>
          <p:cNvPr id="11" name="Picture 2" descr="E:\01_01_2024\Operat_inform\состояние озимых\январь\Аксайский\07_02_2024\фото 07.02.2024\DSCN217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9" t="16847" r="19105" b="21614"/>
          <a:stretch/>
        </p:blipFill>
        <p:spPr bwMode="auto">
          <a:xfrm>
            <a:off x="5267178" y="1200150"/>
            <a:ext cx="2118360" cy="30201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67178" y="3764197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07.02.2024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3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rot="16200000">
            <a:off x="-1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3"/>
          <p:cNvSpPr txBox="1">
            <a:spLocks noChangeArrowheads="1"/>
          </p:cNvSpPr>
          <p:nvPr/>
        </p:nvSpPr>
        <p:spPr bwMode="auto">
          <a:xfrm>
            <a:off x="0" y="94060"/>
            <a:ext cx="91440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Стратегия ранневесенних подкормок на озимой пшенице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0176" y="440531"/>
            <a:ext cx="874553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Отслеживать изменение температурного режима путем анализа прогнозов на разных Интернет ресурсах.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1789" y="1190625"/>
            <a:ext cx="8353425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 разным предшественникам  и на разных элементах рельефа, провести определение запасов продуктивной влаги и нитратного азота до глубины 100 см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3900" y="2356249"/>
            <a:ext cx="7696200" cy="640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раскустившихся посевах определить запасы сахаров в узлах кущения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84264" y="3138488"/>
            <a:ext cx="7056437" cy="67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Провести инвентаризацию посевов, определив густоту стояния растений и степень их развития</a:t>
            </a:r>
            <a:endParaRPr lang="ru-RU" altLang="ru-RU" sz="15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5088" y="3975497"/>
            <a:ext cx="6553200" cy="917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 картограммам агрохимического обследования определить обеспеченность полей подвижным фосфором</a:t>
            </a: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2086171" y="1191"/>
            <a:ext cx="4798622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Тактика агрохимических работы на посевах</a:t>
            </a:r>
          </a:p>
          <a:p>
            <a:pPr algn="ctr" eaLnBrk="1" hangingPunct="1"/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озимой пшеницы в весенний период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51" y="627460"/>
            <a:ext cx="8856663" cy="585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Ранневесенняя подкормка аммиачной селитрой</a:t>
            </a:r>
          </a:p>
          <a:p>
            <a:pPr algn="ctr"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30 кг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мерзлоталой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на посевах 3-4-листа и начало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кущения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025" y="1364456"/>
            <a:ext cx="8496300" cy="585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Подкормка любыми формами азотных удобрений по подсыхающей, с обязательной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заделкой на всех посевах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4063" y="2057401"/>
            <a:ext cx="7893050" cy="378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Подкормки по результатам листовых диагностик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6600" y="2564606"/>
            <a:ext cx="7893050" cy="59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1. КАС в фазу кущения,  работа с пестицидами</a:t>
            </a:r>
            <a:r>
              <a:rPr lang="en-US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Cu,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ru-RU" sz="1800" b="1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1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 + стимуляторы роста +</a:t>
            </a:r>
            <a:r>
              <a:rPr lang="ru-RU" altLang="ru-RU" sz="1800" b="1" dirty="0" err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гуматы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6600" y="3298031"/>
            <a:ext cx="7893050" cy="595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2. КАС и (или) ЖКУ период конец кущения- выход в трубку  + 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ru-RU" sz="1800" b="1" dirty="0" err="1">
                <a:solidFill>
                  <a:srgbClr val="FF0000"/>
                </a:solidFill>
                <a:latin typeface="Times New Roman" pitchFamily="18" charset="0"/>
              </a:rPr>
              <a:t>Mn</a:t>
            </a:r>
            <a:r>
              <a:rPr lang="en-US" altLang="ru-RU" sz="1800" b="1" dirty="0">
                <a:solidFill>
                  <a:srgbClr val="FFFFFF"/>
                </a:solidFill>
                <a:latin typeface="Times New Roman" pitchFamily="18" charset="0"/>
              </a:rPr>
              <a:t>,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ru-RU" sz="1800" b="1" dirty="0">
                <a:solidFill>
                  <a:srgbClr val="FF0000"/>
                </a:solidFill>
                <a:latin typeface="Times New Roman" pitchFamily="18" charset="0"/>
              </a:rPr>
              <a:t>Cu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</a:rPr>
              <a:t>) </a:t>
            </a:r>
            <a:r>
              <a:rPr lang="ru-RU" altLang="ru-RU" sz="1800" b="1" dirty="0" err="1">
                <a:solidFill>
                  <a:srgbClr val="FFFFFF"/>
                </a:solidFill>
                <a:latin typeface="Times New Roman" pitchFamily="18" charset="0"/>
              </a:rPr>
              <a:t>гуматы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</a:rPr>
              <a:t>. стимуляторы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6600" y="4044553"/>
            <a:ext cx="7893050" cy="432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3. Карбамид в фазу флагового листа (по необходимости)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8825" y="4541044"/>
            <a:ext cx="7893050" cy="595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4. Карбамид  ближе к наливу до конца молочной спелости  +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</a:rPr>
              <a:t>Со 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809"/>
            <a:ext cx="91440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 особенности озимой пшеницы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075" y="1099566"/>
            <a:ext cx="9055108" cy="377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95000"/>
              </a:lnSpc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Пшеница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требовательна к почвам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Они должны быть высокоплодородными,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иметь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хорошую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структуру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содержать достаточное количество питательных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веществ: азота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фосфора, калия 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др. Для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пшеницы благоприятна нейтральная или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слабокислая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(рН 6 – 7,5) реакция почвенного раствора.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95000"/>
              </a:lnSpc>
              <a:buAutoNum type="arabicPeriod" startAt="2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Корневая система пшеницы обладает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невысокой усваивающей 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способностью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 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слабо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использует питательные вещества из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почвы, особенно в на ранних этапах </a:t>
            </a:r>
          </a:p>
          <a:p>
            <a:pPr>
              <a:lnSpc>
                <a:spcPct val="95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развития .</a:t>
            </a:r>
          </a:p>
          <a:p>
            <a:pPr>
              <a:lnSpc>
                <a:spcPct val="95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Современные сорта озимой пшеницы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способны к осеннему и весеннему кущению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Озимая пшеница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требовательна к влаге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пик потребления влаги приходится на</a:t>
            </a:r>
          </a:p>
          <a:p>
            <a:pPr>
              <a:lnSpc>
                <a:spcPct val="95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этап выхода в трубку.</a:t>
            </a:r>
          </a:p>
          <a:p>
            <a:pPr>
              <a:lnSpc>
                <a:spcPct val="95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 Озимая пшеница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требовательна к свету.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Продолжительность светового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дня  </a:t>
            </a:r>
          </a:p>
          <a:p>
            <a:pPr>
              <a:lnSpc>
                <a:spcPct val="95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оказывают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ширину листовой пластинки, начало ее роста начинается</a:t>
            </a:r>
          </a:p>
          <a:p>
            <a:pPr>
              <a:lnSpc>
                <a:spcPct val="95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при длине светового дня 12-15 часов.</a:t>
            </a:r>
          </a:p>
          <a:p>
            <a:pPr>
              <a:lnSpc>
                <a:spcPct val="95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6. Особенности сорта в формировании элементов структуры урожая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фото_шахты_целина 0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43" y="1002373"/>
            <a:ext cx="1853294" cy="185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858853" y="542126"/>
            <a:ext cx="5151410" cy="4016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ru-RU" altLang="ru-RU" sz="1800" b="1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Схема расположения элементарных участков и </a:t>
            </a:r>
          </a:p>
          <a:p>
            <a:pPr algn="ctr" eaLnBrk="1" hangingPunct="1">
              <a:lnSpc>
                <a:spcPct val="60000"/>
              </a:lnSpc>
            </a:pPr>
            <a:r>
              <a:rPr lang="ru-RU" altLang="ru-RU" sz="1800" b="1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маршрутных ходов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4894756" y="2903912"/>
            <a:ext cx="1311609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Ручной отбор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1" y="3375170"/>
            <a:ext cx="3319082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1—4 — номера участков; </a:t>
            </a:r>
          </a:p>
          <a:p>
            <a:pPr algn="just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пунктирные линии со стрелками — </a:t>
            </a:r>
          </a:p>
          <a:p>
            <a:pPr algn="just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маршрутные ходы</a:t>
            </a:r>
          </a:p>
          <a:p>
            <a:pPr algn="just" eaLnBrk="1" hangingPunct="1"/>
            <a:endParaRPr lang="ru-RU" altLang="ru-RU" b="1" dirty="0">
              <a:solidFill>
                <a:srgbClr val="09109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В пределах элементарного участка </a:t>
            </a:r>
          </a:p>
          <a:p>
            <a:pPr algn="just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отбирается 20 точечных проб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0" y="1"/>
            <a:ext cx="9145588" cy="3929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100" b="1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Полевой отбор проб при агрохимическом обследовании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814" y="1071562"/>
            <a:ext cx="2643187" cy="2196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>
            <a:stCxn id="9" idx="0"/>
            <a:endCxn id="9" idx="2"/>
          </p:cNvCxnSpPr>
          <p:nvPr/>
        </p:nvCxnSpPr>
        <p:spPr>
          <a:xfrm rot="16200000" flipH="1">
            <a:off x="1008461" y="2169716"/>
            <a:ext cx="2197894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9" idx="1"/>
            <a:endCxn id="9" idx="3"/>
          </p:cNvCxnSpPr>
          <p:nvPr/>
        </p:nvCxnSpPr>
        <p:spPr>
          <a:xfrm rot="10800000" flipH="1">
            <a:off x="785814" y="2169319"/>
            <a:ext cx="2643187" cy="1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8" name="TextBox 16"/>
          <p:cNvSpPr txBox="1">
            <a:spLocks noChangeArrowheads="1"/>
          </p:cNvSpPr>
          <p:nvPr/>
        </p:nvSpPr>
        <p:spPr bwMode="auto">
          <a:xfrm>
            <a:off x="1" y="770649"/>
            <a:ext cx="76246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га</a:t>
            </a:r>
          </a:p>
        </p:txBody>
      </p:sp>
      <p:sp>
        <p:nvSpPr>
          <p:cNvPr id="37899" name="TextBox 17"/>
          <p:cNvSpPr txBox="1">
            <a:spLocks noChangeArrowheads="1"/>
          </p:cNvSpPr>
          <p:nvPr/>
        </p:nvSpPr>
        <p:spPr bwMode="auto">
          <a:xfrm>
            <a:off x="857250" y="2571750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7900" name="TextBox 18"/>
          <p:cNvSpPr txBox="1">
            <a:spLocks noChangeArrowheads="1"/>
          </p:cNvSpPr>
          <p:nvPr/>
        </p:nvSpPr>
        <p:spPr bwMode="auto">
          <a:xfrm>
            <a:off x="857250" y="1393031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901" name="TextBox 19"/>
          <p:cNvSpPr txBox="1">
            <a:spLocks noChangeArrowheads="1"/>
          </p:cNvSpPr>
          <p:nvPr/>
        </p:nvSpPr>
        <p:spPr bwMode="auto">
          <a:xfrm>
            <a:off x="2928939" y="1393031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7902" name="TextBox 20"/>
          <p:cNvSpPr txBox="1">
            <a:spLocks noChangeArrowheads="1"/>
          </p:cNvSpPr>
          <p:nvPr/>
        </p:nvSpPr>
        <p:spPr bwMode="auto">
          <a:xfrm>
            <a:off x="3000375" y="2518173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Блок-схема: узел 21"/>
          <p:cNvSpPr/>
          <p:nvPr/>
        </p:nvSpPr>
        <p:spPr>
          <a:xfrm flipV="1">
            <a:off x="1428751" y="3161111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 flipV="1">
            <a:off x="1428751" y="3053955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 flipV="1">
            <a:off x="1428751" y="2946798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 flipV="1">
            <a:off x="1428751" y="2839642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 flipV="1">
            <a:off x="1428751" y="2732486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 flipV="1">
            <a:off x="1428751" y="2625330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 flipV="1">
            <a:off x="1428751" y="2518173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 flipV="1">
            <a:off x="1428751" y="2411017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 flipV="1">
            <a:off x="1428751" y="2303861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 flipV="1">
            <a:off x="1428751" y="2196705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 flipV="1">
            <a:off x="1428751" y="2089548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 flipV="1">
            <a:off x="1428751" y="1982392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 flipV="1">
            <a:off x="1428751" y="1875236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 flipV="1">
            <a:off x="1428751" y="1768080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 flipV="1">
            <a:off x="1428751" y="1875236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 flipV="1">
            <a:off x="1428751" y="1660923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 flipV="1">
            <a:off x="1428751" y="1553767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 flipV="1">
            <a:off x="1428751" y="1446610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 flipV="1">
            <a:off x="1428751" y="1339455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 flipV="1">
            <a:off x="1428751" y="1232298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 flipV="1">
            <a:off x="1428751" y="1125142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Блок-схема: узел 47"/>
          <p:cNvSpPr/>
          <p:nvPr/>
        </p:nvSpPr>
        <p:spPr>
          <a:xfrm flipV="1">
            <a:off x="2786064" y="1125142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Блок-схема: узел 48"/>
          <p:cNvSpPr/>
          <p:nvPr/>
        </p:nvSpPr>
        <p:spPr>
          <a:xfrm flipV="1">
            <a:off x="2786064" y="1232298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 flipV="1">
            <a:off x="2786064" y="1339455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Блок-схема: узел 50"/>
          <p:cNvSpPr/>
          <p:nvPr/>
        </p:nvSpPr>
        <p:spPr>
          <a:xfrm flipV="1">
            <a:off x="2786064" y="1446610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 flipV="1">
            <a:off x="2786064" y="1553767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Блок-схема: узел 52"/>
          <p:cNvSpPr/>
          <p:nvPr/>
        </p:nvSpPr>
        <p:spPr>
          <a:xfrm flipV="1">
            <a:off x="2786064" y="1660923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Блок-схема: узел 53"/>
          <p:cNvSpPr/>
          <p:nvPr/>
        </p:nvSpPr>
        <p:spPr>
          <a:xfrm flipV="1">
            <a:off x="2786064" y="1768080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931" name="TextBox 54"/>
          <p:cNvSpPr txBox="1">
            <a:spLocks noChangeArrowheads="1"/>
          </p:cNvSpPr>
          <p:nvPr/>
        </p:nvSpPr>
        <p:spPr bwMode="auto">
          <a:xfrm>
            <a:off x="3643314" y="1393032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га</a:t>
            </a:r>
          </a:p>
        </p:txBody>
      </p:sp>
      <p:sp>
        <p:nvSpPr>
          <p:cNvPr id="37932" name="TextBox 55"/>
          <p:cNvSpPr txBox="1">
            <a:spLocks noChangeArrowheads="1"/>
          </p:cNvSpPr>
          <p:nvPr/>
        </p:nvSpPr>
        <p:spPr bwMode="auto">
          <a:xfrm>
            <a:off x="3643314" y="2411016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га</a:t>
            </a:r>
          </a:p>
        </p:txBody>
      </p:sp>
      <p:sp>
        <p:nvSpPr>
          <p:cNvPr id="37933" name="TextBox 56"/>
          <p:cNvSpPr txBox="1">
            <a:spLocks noChangeArrowheads="1"/>
          </p:cNvSpPr>
          <p:nvPr/>
        </p:nvSpPr>
        <p:spPr bwMode="auto">
          <a:xfrm>
            <a:off x="1" y="1339454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га</a:t>
            </a:r>
          </a:p>
        </p:txBody>
      </p:sp>
      <p:sp>
        <p:nvSpPr>
          <p:cNvPr id="37934" name="TextBox 57"/>
          <p:cNvSpPr txBox="1">
            <a:spLocks noChangeArrowheads="1"/>
          </p:cNvSpPr>
          <p:nvPr/>
        </p:nvSpPr>
        <p:spPr bwMode="auto">
          <a:xfrm>
            <a:off x="1" y="2464594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га</a:t>
            </a:r>
          </a:p>
        </p:txBody>
      </p:sp>
      <p:sp>
        <p:nvSpPr>
          <p:cNvPr id="59" name="Блок-схема: узел 58"/>
          <p:cNvSpPr/>
          <p:nvPr/>
        </p:nvSpPr>
        <p:spPr>
          <a:xfrm flipV="1">
            <a:off x="2786064" y="1875236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Блок-схема: узел 59"/>
          <p:cNvSpPr/>
          <p:nvPr/>
        </p:nvSpPr>
        <p:spPr>
          <a:xfrm flipV="1">
            <a:off x="2786064" y="1982392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Блок-схема: узел 60"/>
          <p:cNvSpPr/>
          <p:nvPr/>
        </p:nvSpPr>
        <p:spPr>
          <a:xfrm flipV="1">
            <a:off x="2786064" y="2089548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Блок-схема: узел 61"/>
          <p:cNvSpPr/>
          <p:nvPr/>
        </p:nvSpPr>
        <p:spPr>
          <a:xfrm flipV="1">
            <a:off x="2786064" y="2250281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Блок-схема: узел 62"/>
          <p:cNvSpPr/>
          <p:nvPr/>
        </p:nvSpPr>
        <p:spPr>
          <a:xfrm flipV="1">
            <a:off x="2786064" y="2357437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Блок-схема: узел 63"/>
          <p:cNvSpPr/>
          <p:nvPr/>
        </p:nvSpPr>
        <p:spPr>
          <a:xfrm flipV="1">
            <a:off x="2786064" y="2464594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Блок-схема: узел 64"/>
          <p:cNvSpPr/>
          <p:nvPr/>
        </p:nvSpPr>
        <p:spPr>
          <a:xfrm flipV="1">
            <a:off x="2786064" y="2571750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Блок-схема: узел 65"/>
          <p:cNvSpPr/>
          <p:nvPr/>
        </p:nvSpPr>
        <p:spPr>
          <a:xfrm flipV="1">
            <a:off x="2786064" y="2678906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Блок-схема: узел 66"/>
          <p:cNvSpPr/>
          <p:nvPr/>
        </p:nvSpPr>
        <p:spPr>
          <a:xfrm flipV="1">
            <a:off x="2786064" y="2786062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Блок-схема: узел 67"/>
          <p:cNvSpPr/>
          <p:nvPr/>
        </p:nvSpPr>
        <p:spPr>
          <a:xfrm flipV="1">
            <a:off x="2786064" y="2893219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Блок-схема: узел 68"/>
          <p:cNvSpPr/>
          <p:nvPr/>
        </p:nvSpPr>
        <p:spPr>
          <a:xfrm flipV="1">
            <a:off x="2786064" y="3000375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Блок-схема: узел 69"/>
          <p:cNvSpPr/>
          <p:nvPr/>
        </p:nvSpPr>
        <p:spPr>
          <a:xfrm flipV="1">
            <a:off x="2786064" y="3107531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Блок-схема: узел 70"/>
          <p:cNvSpPr/>
          <p:nvPr/>
        </p:nvSpPr>
        <p:spPr>
          <a:xfrm flipV="1">
            <a:off x="2786064" y="3161111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2" name="Рисунок 10" descr="проботбрник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3"/>
          <a:stretch/>
        </p:blipFill>
        <p:spPr bwMode="auto">
          <a:xfrm>
            <a:off x="7094866" y="429222"/>
            <a:ext cx="1974407" cy="235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6729012" y="2914606"/>
            <a:ext cx="2416576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Инструментальный отбор</a:t>
            </a:r>
          </a:p>
        </p:txBody>
      </p:sp>
      <p:pic>
        <p:nvPicPr>
          <p:cNvPr id="74" name="Picture 5" descr="точ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39" y="3268266"/>
            <a:ext cx="2920399" cy="182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6866165" y="3375170"/>
            <a:ext cx="1960100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Движение машины или перемещение специалиста фиксируется </a:t>
            </a:r>
            <a:r>
              <a:rPr lang="en-US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GPS </a:t>
            </a:r>
          </a:p>
          <a:p>
            <a:pPr algn="ctr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приемником, переносится в компьютер (</a:t>
            </a:r>
            <a:r>
              <a:rPr lang="en-US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ArcGIS)</a:t>
            </a:r>
            <a:endParaRPr lang="ru-RU" altLang="ru-RU" sz="1500" b="1" dirty="0">
              <a:solidFill>
                <a:srgbClr val="09109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92686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285751" y="2893219"/>
            <a:ext cx="4357688" cy="155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проведении почвенной диагностики отбирается один смешанный образец с 50 га  </a:t>
            </a:r>
            <a:b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поля 100 га будет отобрано </a:t>
            </a:r>
            <a:b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образца</a:t>
            </a:r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endParaRPr lang="ru-RU" altLang="ru-RU">
              <a:solidFill>
                <a:schemeClr val="tx2"/>
              </a:solidFill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428750" y="160735"/>
            <a:ext cx="723596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100 га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4376" y="428625"/>
            <a:ext cx="2643188" cy="2196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>
            <a:stCxn id="11" idx="1"/>
            <a:endCxn id="11" idx="3"/>
          </p:cNvCxnSpPr>
          <p:nvPr/>
        </p:nvCxnSpPr>
        <p:spPr>
          <a:xfrm rot="10800000" flipH="1">
            <a:off x="714376" y="1526381"/>
            <a:ext cx="2643188" cy="1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500689" y="428625"/>
            <a:ext cx="2643187" cy="2196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>
            <a:stCxn id="15" idx="0"/>
            <a:endCxn id="15" idx="2"/>
          </p:cNvCxnSpPr>
          <p:nvPr/>
        </p:nvCxnSpPr>
        <p:spPr>
          <a:xfrm rot="16200000" flipH="1">
            <a:off x="5723336" y="1526779"/>
            <a:ext cx="2197894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 flipV="1">
            <a:off x="1143001" y="642937"/>
            <a:ext cx="71438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 flipV="1">
            <a:off x="1928814" y="910830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 flipV="1">
            <a:off x="2857501" y="1178719"/>
            <a:ext cx="71438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 flipV="1">
            <a:off x="1071564" y="2303861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 flipV="1">
            <a:off x="1928814" y="2035969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 flipV="1">
            <a:off x="2857501" y="1714500"/>
            <a:ext cx="71438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 flipV="1">
            <a:off x="5786439" y="2357437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 flipV="1">
            <a:off x="6072189" y="1500187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 flipV="1">
            <a:off x="6572251" y="589361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 flipV="1">
            <a:off x="7858126" y="589361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 flipV="1">
            <a:off x="7500939" y="1446610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 flipV="1">
            <a:off x="7143751" y="2357437"/>
            <a:ext cx="71438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956" name="TextBox 29"/>
          <p:cNvSpPr txBox="1">
            <a:spLocks noChangeArrowheads="1"/>
          </p:cNvSpPr>
          <p:nvPr/>
        </p:nvSpPr>
        <p:spPr bwMode="auto">
          <a:xfrm>
            <a:off x="3429001" y="803673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га</a:t>
            </a:r>
          </a:p>
        </p:txBody>
      </p:sp>
      <p:sp>
        <p:nvSpPr>
          <p:cNvPr id="39957" name="TextBox 30"/>
          <p:cNvSpPr txBox="1">
            <a:spLocks noChangeArrowheads="1"/>
          </p:cNvSpPr>
          <p:nvPr/>
        </p:nvSpPr>
        <p:spPr bwMode="auto">
          <a:xfrm>
            <a:off x="3429001" y="1928814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га</a:t>
            </a:r>
          </a:p>
        </p:txBody>
      </p:sp>
      <p:sp>
        <p:nvSpPr>
          <p:cNvPr id="39958" name="TextBox 31"/>
          <p:cNvSpPr txBox="1">
            <a:spLocks noChangeArrowheads="1"/>
          </p:cNvSpPr>
          <p:nvPr/>
        </p:nvSpPr>
        <p:spPr bwMode="auto">
          <a:xfrm>
            <a:off x="5715001" y="0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га</a:t>
            </a:r>
          </a:p>
        </p:txBody>
      </p:sp>
      <p:sp>
        <p:nvSpPr>
          <p:cNvPr id="39959" name="TextBox 32"/>
          <p:cNvSpPr txBox="1">
            <a:spLocks noChangeArrowheads="1"/>
          </p:cNvSpPr>
          <p:nvPr/>
        </p:nvSpPr>
        <p:spPr bwMode="auto">
          <a:xfrm>
            <a:off x="7072314" y="0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га</a:t>
            </a:r>
          </a:p>
        </p:txBody>
      </p:sp>
      <p:sp>
        <p:nvSpPr>
          <p:cNvPr id="39960" name="Прямоугольник 33"/>
          <p:cNvSpPr>
            <a:spLocks noChangeArrowheads="1"/>
          </p:cNvSpPr>
          <p:nvPr/>
        </p:nvSpPr>
        <p:spPr bwMode="auto">
          <a:xfrm>
            <a:off x="4572000" y="3107532"/>
            <a:ext cx="4572000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Смешанный образец отбирается </a:t>
            </a:r>
            <a:b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3-х точках по</a:t>
            </a:r>
          </a:p>
          <a:p>
            <a:pPr algn="ctr"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диагонали поля </a:t>
            </a:r>
            <a:b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глубину 0-20 см</a:t>
            </a:r>
          </a:p>
          <a:p>
            <a:pPr algn="ctr"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20-40 см</a:t>
            </a:r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endParaRPr lang="ru-RU" altLang="ru-RU">
              <a:solidFill>
                <a:schemeClr val="tx2"/>
              </a:solidFill>
            </a:endParaRPr>
          </a:p>
        </p:txBody>
      </p:sp>
      <p:sp>
        <p:nvSpPr>
          <p:cNvPr id="39961" name="TextBox 34"/>
          <p:cNvSpPr txBox="1">
            <a:spLocks noChangeArrowheads="1"/>
          </p:cNvSpPr>
          <p:nvPr/>
        </p:nvSpPr>
        <p:spPr bwMode="auto">
          <a:xfrm>
            <a:off x="2786064" y="2250281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962" name="TextBox 35"/>
          <p:cNvSpPr txBox="1">
            <a:spLocks noChangeArrowheads="1"/>
          </p:cNvSpPr>
          <p:nvPr/>
        </p:nvSpPr>
        <p:spPr bwMode="auto">
          <a:xfrm>
            <a:off x="6357939" y="2250281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963" name="TextBox 36"/>
          <p:cNvSpPr txBox="1">
            <a:spLocks noChangeArrowheads="1"/>
          </p:cNvSpPr>
          <p:nvPr/>
        </p:nvSpPr>
        <p:spPr bwMode="auto">
          <a:xfrm>
            <a:off x="785814" y="1125142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9964" name="TextBox 37"/>
          <p:cNvSpPr txBox="1">
            <a:spLocks noChangeArrowheads="1"/>
          </p:cNvSpPr>
          <p:nvPr/>
        </p:nvSpPr>
        <p:spPr bwMode="auto">
          <a:xfrm>
            <a:off x="7715250" y="2250281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3867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7508" y="424784"/>
          <a:ext cx="8572500" cy="4663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000500"/>
              </a:tblGrid>
              <a:tr h="102869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Агрохимическое обследование в рамках мониторинга 1 раз в 5 лет</a:t>
                      </a:r>
                    </a:p>
                    <a:p>
                      <a:endParaRPr lang="ru-RU" sz="2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Почвенная диагностика в течение вегетационного сезона</a:t>
                      </a:r>
                      <a:endParaRPr lang="ru-RU" sz="2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65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Высушивается до воздушно-сухого состояния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Во влажный образец добавляется реагент в соотношении 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1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Размалывается на мельнице</a:t>
                      </a: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861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Просеивается через сито 1мм</a:t>
                      </a: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865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Добавляется реагент в соотношении </a:t>
                      </a:r>
                    </a:p>
                    <a:p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40107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Характеризует потенциальный запас фосфора и калия,</a:t>
                      </a:r>
                      <a:r>
                        <a:rPr lang="ru-RU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рассчитанный на 5 лет</a:t>
                      </a:r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Характеризует актуальный запас фосфора и калия, дает основание для корректировки</a:t>
                      </a:r>
                      <a:r>
                        <a:rPr lang="ru-RU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дозы внесения удобрений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82" name="TextBox 2"/>
          <p:cNvSpPr txBox="1">
            <a:spLocks noChangeArrowheads="1"/>
          </p:cNvSpPr>
          <p:nvPr/>
        </p:nvSpPr>
        <p:spPr bwMode="auto">
          <a:xfrm>
            <a:off x="2227503" y="0"/>
            <a:ext cx="3635467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Разная подготовка образца</a:t>
            </a:r>
          </a:p>
        </p:txBody>
      </p:sp>
    </p:spTree>
    <p:extLst>
      <p:ext uri="{BB962C8B-B14F-4D97-AF65-F5344CB8AC3E}">
        <p14:creationId xmlns:p14="http://schemas.microsoft.com/office/powerpoint/2010/main" val="31036716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647049"/>
          <a:ext cx="4580627" cy="4767072"/>
        </p:xfrm>
        <a:graphic>
          <a:graphicData uri="http://schemas.openxmlformats.org/drawingml/2006/table">
            <a:tbl>
              <a:tblPr/>
              <a:tblGrid>
                <a:gridCol w="1134318"/>
                <a:gridCol w="1065418"/>
                <a:gridCol w="1287557"/>
                <a:gridCol w="1093334"/>
              </a:tblGrid>
              <a:tr h="578358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Глубина,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Сухой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altLang="ru-RU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ru-RU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7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Влажный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altLang="ru-RU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ru-RU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7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2068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600075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spc="-75" dirty="0">
                <a:latin typeface="Times New Roman" pitchFamily="18" charset="0"/>
                <a:cs typeface="Times New Roman" pitchFamily="18" charset="0"/>
              </a:rPr>
              <a:t>Значения содержания подвижного фосфора в образцах </a:t>
            </a:r>
          </a:p>
          <a:p>
            <a:pPr algn="ctr" eaLnBrk="1" hangingPunct="1">
              <a:defRPr/>
            </a:pPr>
            <a:r>
              <a:rPr lang="ru-RU" altLang="ru-RU" sz="1700" b="1" spc="-75" dirty="0">
                <a:latin typeface="Times New Roman" pitchFamily="18" charset="0"/>
                <a:cs typeface="Times New Roman" pitchFamily="18" charset="0"/>
              </a:rPr>
              <a:t>по данных агрохимического обследования и почвенной диагностики</a:t>
            </a:r>
          </a:p>
        </p:txBody>
      </p:sp>
      <p:sp>
        <p:nvSpPr>
          <p:cNvPr id="42069" name="TextBox 2"/>
          <p:cNvSpPr txBox="1">
            <a:spLocks noChangeArrowheads="1"/>
          </p:cNvSpPr>
          <p:nvPr/>
        </p:nvSpPr>
        <p:spPr bwMode="auto">
          <a:xfrm>
            <a:off x="4748842" y="592595"/>
            <a:ext cx="4231256" cy="139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Значения данных агрохимического </a:t>
            </a:r>
          </a:p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обследования и почвенной диагностики по содержанию подвижного фосфора могут </a:t>
            </a:r>
          </a:p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отличаться как в одну, так и в другую сторону</a:t>
            </a:r>
          </a:p>
        </p:txBody>
      </p:sp>
      <p:sp>
        <p:nvSpPr>
          <p:cNvPr id="42070" name="TextBox 4"/>
          <p:cNvSpPr txBox="1">
            <a:spLocks noChangeArrowheads="1"/>
          </p:cNvSpPr>
          <p:nvPr/>
        </p:nvSpPr>
        <p:spPr bwMode="auto">
          <a:xfrm>
            <a:off x="4788079" y="1994658"/>
            <a:ext cx="4355921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Значения подвижного фосфора в горизонте </a:t>
            </a:r>
          </a:p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20-40 см служит внутренним контролем, </a:t>
            </a:r>
          </a:p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оно должно составлять </a:t>
            </a:r>
            <a:r>
              <a:rPr lang="ru-RU" alt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60-70%</a:t>
            </a:r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 от значений </a:t>
            </a:r>
          </a:p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в горизонте 0-20 см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58264" y="3759320"/>
          <a:ext cx="430458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333"/>
                <a:gridCol w="2661249"/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altLang="ru-RU" sz="15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ru-RU" sz="15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5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Допустимые отклонения, %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&lt; 15 </a:t>
                      </a: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15 до 30 мг/кг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&gt; 30 </a:t>
                      </a: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822166" y="3131634"/>
            <a:ext cx="4572000" cy="53091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Допускаемые относительные отклонения от аттестованного значения стандартного образца</a:t>
            </a:r>
          </a:p>
        </p:txBody>
      </p:sp>
    </p:spTree>
    <p:extLst>
      <p:ext uri="{BB962C8B-B14F-4D97-AF65-F5344CB8AC3E}">
        <p14:creationId xmlns:p14="http://schemas.microsoft.com/office/powerpoint/2010/main" val="206299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5616" y="420291"/>
            <a:ext cx="714375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91716" y="561975"/>
            <a:ext cx="9123759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pPr algn="ctr"/>
            <a:r>
              <a:rPr lang="ru-RU" altLang="ru-RU" sz="25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</a:p>
        </p:txBody>
      </p:sp>
      <p:pic>
        <p:nvPicPr>
          <p:cNvPr id="34820" name="Рисунок 3" descr="qr_t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357312"/>
            <a:ext cx="3239691" cy="290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500062" y="1714500"/>
            <a:ext cx="2724785" cy="40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ru-RU" altLang="ru-RU" sz="2300" b="1" dirty="0">
                <a:latin typeface="Times New Roman" pitchFamily="18" charset="0"/>
                <a:cs typeface="Times New Roman" pitchFamily="18" charset="0"/>
              </a:rPr>
              <a:t>Тел. 8 </a:t>
            </a:r>
            <a:r>
              <a:rPr lang="ru-RU" altLang="ru-RU" sz="2300" b="1" dirty="0" smtClean="0">
                <a:latin typeface="Times New Roman" pitchFamily="18" charset="0"/>
                <a:cs typeface="Times New Roman" pitchFamily="18" charset="0"/>
              </a:rPr>
              <a:t>960 45 37 300</a:t>
            </a:r>
            <a:endParaRPr lang="ru-RU" alt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2" name="Прямоугольник 4"/>
          <p:cNvSpPr>
            <a:spLocks noChangeArrowheads="1"/>
          </p:cNvSpPr>
          <p:nvPr/>
        </p:nvSpPr>
        <p:spPr bwMode="auto">
          <a:xfrm>
            <a:off x="571501" y="2500313"/>
            <a:ext cx="3014287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ru-RU" sz="1800" b="1" dirty="0"/>
              <a:t>https://don-plodorodie.ru/</a:t>
            </a:r>
            <a:endParaRPr lang="ru-RU" altLang="ru-RU" sz="1800" b="1" dirty="0"/>
          </a:p>
        </p:txBody>
      </p:sp>
      <p:sp>
        <p:nvSpPr>
          <p:cNvPr id="34823" name="Прямоугольник 2"/>
          <p:cNvSpPr>
            <a:spLocks noChangeArrowheads="1"/>
          </p:cNvSpPr>
          <p:nvPr/>
        </p:nvSpPr>
        <p:spPr bwMode="auto">
          <a:xfrm>
            <a:off x="500063" y="3214688"/>
            <a:ext cx="346954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ru-RU" sz="1800" b="1"/>
              <a:t>E-mail: agrohim_61_1@mail.ru</a:t>
            </a:r>
            <a:endParaRPr lang="ru-RU" altLang="ru-RU" sz="1800" b="1"/>
          </a:p>
        </p:txBody>
      </p:sp>
      <p:sp>
        <p:nvSpPr>
          <p:cNvPr id="34824" name="TextBox 5"/>
          <p:cNvSpPr txBox="1">
            <a:spLocks noChangeArrowheads="1"/>
          </p:cNvSpPr>
          <p:nvPr/>
        </p:nvSpPr>
        <p:spPr bwMode="auto">
          <a:xfrm>
            <a:off x="5857875" y="4429125"/>
            <a:ext cx="1674176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ru-RU" altLang="ru-RU" b="1"/>
              <a:t>Телеграмм канал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94233"/>
            <a:ext cx="91440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Чередование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 в севообороте и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агротехники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994808"/>
              </p:ext>
            </p:extLst>
          </p:nvPr>
        </p:nvGraphicFramePr>
        <p:xfrm>
          <a:off x="35397" y="995638"/>
          <a:ext cx="9061408" cy="4034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366"/>
                <a:gridCol w="1462782"/>
                <a:gridCol w="1380449"/>
                <a:gridCol w="1398147"/>
                <a:gridCol w="926198"/>
                <a:gridCol w="1026488"/>
                <a:gridCol w="1114978"/>
              </a:tblGrid>
              <a:tr h="414713"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в севообо-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роте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структуре посевных площадей*%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одно 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тоже поле, 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 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накопление влаги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агротехники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Зерноградский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Егорлыкский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Кагальницкий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187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3 - 5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накопление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42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Озимая пшеница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иссушение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поверхност.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12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Яровой ячмень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иссушение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поверхност.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84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Горох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5 - 6 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относител.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иссушение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94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Кукуруза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сильное иссушение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94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Картофель и овощебахчевые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относител. иссушение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33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Подсолнечник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6 - 8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сильное иссушение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14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относител. иссушение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14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Кормовые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относител. иссушение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4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563" y="0"/>
            <a:ext cx="91440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минерального питания озимой пшеницы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620" y="346249"/>
            <a:ext cx="8618220" cy="4364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Годовая норма внесения удобрений под заданную урожайность на основании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агрохимического обследования или почвенной диагностики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04097" y="774672"/>
            <a:ext cx="28797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У*Н*К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96543" y="1094206"/>
            <a:ext cx="4147457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искомая годовая норма 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N, P</a:t>
            </a:r>
            <a:r>
              <a:rPr lang="en-US" altLang="ru-RU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b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ru-RU" altLang="ru-RU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кг/га</a:t>
            </a:r>
          </a:p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– урожайность, ц/га</a:t>
            </a:r>
          </a:p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– нормативы затрат удобрений на получение 1 ц зерна, кг/ц </a:t>
            </a:r>
          </a:p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– поправочный коэффициент на содержание фосфора и  калия в почве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" y="3639124"/>
            <a:ext cx="5133342" cy="148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4772" y="3361054"/>
            <a:ext cx="4897485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Нормативы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затрат удобрений на получение 1 ц зерна, кг/ц 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843740" y="2413466"/>
            <a:ext cx="2630861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16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1,5 = </a:t>
            </a:r>
            <a:r>
              <a:rPr lang="ru-RU" alt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271950" y="2687064"/>
            <a:ext cx="3774440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1600" b="1" baseline="-25000" dirty="0" smtClean="0">
                <a:latin typeface="Times New Roman" pitchFamily="18" charset="0"/>
                <a:cs typeface="Times New Roman" pitchFamily="18" charset="0"/>
              </a:rPr>
              <a:t>Р2О5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50*2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1,283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154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14800" y="3952240"/>
            <a:ext cx="447040" cy="373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9" y="837314"/>
            <a:ext cx="4645932" cy="263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760560" y="1266926"/>
            <a:ext cx="447040" cy="213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60560" y="2370871"/>
            <a:ext cx="1503680" cy="213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372" y="3596639"/>
            <a:ext cx="3925468" cy="15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487920" y="4112165"/>
            <a:ext cx="447040" cy="213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936955" y="2430343"/>
            <a:ext cx="839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пару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1457" y="2900424"/>
            <a:ext cx="3112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непарового предшественника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996140" y="3092820"/>
            <a:ext cx="2630861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16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*2,6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14800" y="4477924"/>
            <a:ext cx="447040" cy="4090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107440" y="3949605"/>
            <a:ext cx="447040" cy="373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107440" y="4541518"/>
            <a:ext cx="447040" cy="373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5288857" y="3316984"/>
            <a:ext cx="3774440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1600" b="1" baseline="-25000" dirty="0" smtClean="0">
                <a:latin typeface="Times New Roman" pitchFamily="18" charset="0"/>
                <a:cs typeface="Times New Roman" pitchFamily="18" charset="0"/>
              </a:rPr>
              <a:t>Р2О5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1,283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128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60560" y="2844799"/>
            <a:ext cx="1503680" cy="213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2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1"/>
          <a:stretch/>
        </p:blipFill>
        <p:spPr bwMode="auto">
          <a:xfrm>
            <a:off x="175977" y="124262"/>
            <a:ext cx="6448394" cy="326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99019" y="296255"/>
            <a:ext cx="824342" cy="44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99019" y="2399006"/>
            <a:ext cx="2526533" cy="316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99019" y="3071909"/>
            <a:ext cx="2526533" cy="316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79354" y="3515965"/>
            <a:ext cx="102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пару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453426" y="3539048"/>
            <a:ext cx="327212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18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1,5 = </a:t>
            </a:r>
            <a:r>
              <a:rPr lang="ru-RU" alt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105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sz="1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305789" y="3833145"/>
            <a:ext cx="448823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1800" b="1" baseline="-25000" dirty="0" smtClean="0">
                <a:latin typeface="Times New Roman" pitchFamily="18" charset="0"/>
                <a:cs typeface="Times New Roman" pitchFamily="18" charset="0"/>
              </a:rPr>
              <a:t>Р2О5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0*2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0,43 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sz="1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9354" y="4194230"/>
            <a:ext cx="3971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непарового предшественника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400174" y="4512919"/>
            <a:ext cx="355543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18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*2,6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en-US" alt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sz="1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400174" y="4797251"/>
            <a:ext cx="460501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1800" b="1" baseline="-25000" dirty="0" smtClean="0">
                <a:latin typeface="Times New Roman" pitchFamily="18" charset="0"/>
                <a:cs typeface="Times New Roman" pitchFamily="18" charset="0"/>
              </a:rPr>
              <a:t>Р2О5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0,43 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sz="1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072880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Распределение годовой  нормы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зота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озимую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пшеницу 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по разным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предшественникам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высоком содержании фосфора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139323"/>
              </p:ext>
            </p:extLst>
          </p:nvPr>
        </p:nvGraphicFramePr>
        <p:xfrm>
          <a:off x="18588" y="658441"/>
          <a:ext cx="9054292" cy="4485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122"/>
                <a:gridCol w="1126541"/>
                <a:gridCol w="1355312"/>
                <a:gridCol w="769139"/>
                <a:gridCol w="765052"/>
                <a:gridCol w="1172458"/>
                <a:gridCol w="1006429"/>
                <a:gridCol w="952019"/>
                <a:gridCol w="604220"/>
              </a:tblGrid>
              <a:tr h="314335"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Предшествен-ник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заделке  пожнивных остатков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Предпосевная культивация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Подкормки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3410"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ранневесен-няя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выход в трубку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колоше-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512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Азот кг/га в действующем веществе, потребность годовая норма  по пру 105 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кг/га, по  непаровым предшественникам 156 кг/га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8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Пар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составе сложных удобрений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43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Оз. пшеница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8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2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387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удобрения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Сульфат аммония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  <a:p>
                      <a:pPr marL="0" indent="0"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Сульфоаммофос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Диаммофоска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КАС, Карбамид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Карбамид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66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внесения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Сразу после уборки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2-3 дня до посева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 севе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Апрель-Май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6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10507</TotalTime>
  <Words>5147</Words>
  <Application>Microsoft Office PowerPoint</Application>
  <PresentationFormat>Экран (16:9)</PresentationFormat>
  <Paragraphs>2021</Paragraphs>
  <Slides>54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Урожайность на вариантах опыта</vt:lpstr>
      <vt:lpstr>Экономическая эффективность подкормки в период выхода в трубку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10.02.2023 внесли 200 кг/га аммиачной селитры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Syngenta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Misan Tatyana RUKR</dc:creator>
  <cp:lastModifiedBy>qwerty</cp:lastModifiedBy>
  <cp:revision>482</cp:revision>
  <cp:lastPrinted>2024-02-12T06:08:53Z</cp:lastPrinted>
  <dcterms:created xsi:type="dcterms:W3CDTF">2022-09-21T08:00:14Z</dcterms:created>
  <dcterms:modified xsi:type="dcterms:W3CDTF">2024-02-16T09:56:47Z</dcterms:modified>
</cp:coreProperties>
</file>