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64" r:id="rId2"/>
    <p:sldId id="494" r:id="rId3"/>
    <p:sldId id="493" r:id="rId4"/>
    <p:sldId id="495" r:id="rId5"/>
    <p:sldId id="496" r:id="rId6"/>
    <p:sldId id="497" r:id="rId7"/>
    <p:sldId id="540" r:id="rId8"/>
    <p:sldId id="482" r:id="rId9"/>
    <p:sldId id="498" r:id="rId10"/>
    <p:sldId id="499" r:id="rId11"/>
    <p:sldId id="500" r:id="rId12"/>
    <p:sldId id="492" r:id="rId13"/>
    <p:sldId id="491" r:id="rId14"/>
    <p:sldId id="513" r:id="rId15"/>
    <p:sldId id="501" r:id="rId16"/>
    <p:sldId id="502" r:id="rId17"/>
    <p:sldId id="488" r:id="rId18"/>
    <p:sldId id="531" r:id="rId19"/>
    <p:sldId id="546" r:id="rId20"/>
    <p:sldId id="506" r:id="rId21"/>
    <p:sldId id="505" r:id="rId22"/>
    <p:sldId id="509" r:id="rId23"/>
    <p:sldId id="507" r:id="rId24"/>
    <p:sldId id="526" r:id="rId25"/>
    <p:sldId id="527" r:id="rId26"/>
    <p:sldId id="541" r:id="rId27"/>
    <p:sldId id="539" r:id="rId28"/>
    <p:sldId id="510" r:id="rId29"/>
    <p:sldId id="462" r:id="rId30"/>
    <p:sldId id="463" r:id="rId31"/>
    <p:sldId id="465" r:id="rId32"/>
    <p:sldId id="466" r:id="rId33"/>
    <p:sldId id="467" r:id="rId34"/>
    <p:sldId id="468" r:id="rId35"/>
    <p:sldId id="469" r:id="rId36"/>
    <p:sldId id="514" r:id="rId37"/>
    <p:sldId id="515" r:id="rId38"/>
    <p:sldId id="516" r:id="rId39"/>
    <p:sldId id="534" r:id="rId40"/>
    <p:sldId id="542" r:id="rId41"/>
    <p:sldId id="544" r:id="rId42"/>
    <p:sldId id="545" r:id="rId43"/>
    <p:sldId id="518" r:id="rId44"/>
    <p:sldId id="519" r:id="rId45"/>
    <p:sldId id="520" r:id="rId46"/>
    <p:sldId id="521" r:id="rId47"/>
    <p:sldId id="476" r:id="rId48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62" autoAdjust="0"/>
    <p:restoredTop sz="86642" autoAdjust="0"/>
  </p:normalViewPr>
  <p:slideViewPr>
    <p:cSldViewPr snapToGrid="0">
      <p:cViewPr varScale="1">
        <p:scale>
          <a:sx n="130" d="100"/>
          <a:sy n="130" d="100"/>
        </p:scale>
        <p:origin x="-107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IN_H\Downloads\&#1086;&#1089;&#1072;&#1076;&#1082;&#1080;_&#1086;&#1089;&#1077;&#1085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60188540314722E-2"/>
          <c:y val="4.9991314319022616E-2"/>
          <c:w val="0.92117302995444772"/>
          <c:h val="0.78792277163412094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pPr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[осадки_осень.xlsx]Область!$I$4:$I$18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[осадки_осень.xlsx]Область!$J$4:$J$18</c:f>
              <c:numCache>
                <c:formatCode>General</c:formatCode>
                <c:ptCount val="15"/>
                <c:pt idx="0">
                  <c:v>204</c:v>
                </c:pt>
                <c:pt idx="1">
                  <c:v>186</c:v>
                </c:pt>
                <c:pt idx="2">
                  <c:v>158</c:v>
                </c:pt>
                <c:pt idx="3">
                  <c:v>112</c:v>
                </c:pt>
                <c:pt idx="4">
                  <c:v>219</c:v>
                </c:pt>
                <c:pt idx="5">
                  <c:v>148</c:v>
                </c:pt>
                <c:pt idx="6">
                  <c:v>159</c:v>
                </c:pt>
                <c:pt idx="7">
                  <c:v>161</c:v>
                </c:pt>
                <c:pt idx="8">
                  <c:v>202</c:v>
                </c:pt>
                <c:pt idx="9">
                  <c:v>161</c:v>
                </c:pt>
                <c:pt idx="10">
                  <c:v>94</c:v>
                </c:pt>
                <c:pt idx="11">
                  <c:v>91</c:v>
                </c:pt>
                <c:pt idx="12">
                  <c:v>200</c:v>
                </c:pt>
                <c:pt idx="13">
                  <c:v>215</c:v>
                </c:pt>
                <c:pt idx="14">
                  <c:v>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34304"/>
        <c:axId val="120366784"/>
      </c:lineChart>
      <c:catAx>
        <c:axId val="15843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366784"/>
        <c:crosses val="autoZero"/>
        <c:auto val="1"/>
        <c:lblAlgn val="ctr"/>
        <c:lblOffset val="100"/>
        <c:noMultiLvlLbl val="0"/>
      </c:catAx>
      <c:valAx>
        <c:axId val="12036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43430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22631743030088E-2"/>
          <c:y val="7.7515822701194476E-2"/>
          <c:w val="0.92201179418143908"/>
          <c:h val="0.761822768131591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Морозовск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593517679350064E-2"/>
                  <c:y val="-7.6848284490868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763413301980827E-2"/>
                  <c:y val="-6.2528728374557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103204547242354E-2"/>
                  <c:y val="6.6347276672240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178465490665447E-2"/>
                  <c:y val="-5.7755543002453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2950920864710535E-2"/>
                  <c:y val="0.147491427998002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Лист1!$C$3:$Q$3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Лист1!$C$4:$Q$4</c:f>
              <c:numCache>
                <c:formatCode>General</c:formatCode>
                <c:ptCount val="15"/>
                <c:pt idx="0">
                  <c:v>156</c:v>
                </c:pt>
                <c:pt idx="1">
                  <c:v>146</c:v>
                </c:pt>
                <c:pt idx="2">
                  <c:v>115</c:v>
                </c:pt>
                <c:pt idx="3">
                  <c:v>98</c:v>
                </c:pt>
                <c:pt idx="4">
                  <c:v>241</c:v>
                </c:pt>
                <c:pt idx="5">
                  <c:v>140</c:v>
                </c:pt>
                <c:pt idx="6">
                  <c:v>154</c:v>
                </c:pt>
                <c:pt idx="7">
                  <c:v>117</c:v>
                </c:pt>
                <c:pt idx="8">
                  <c:v>189</c:v>
                </c:pt>
                <c:pt idx="9">
                  <c:v>122</c:v>
                </c:pt>
                <c:pt idx="10">
                  <c:v>69</c:v>
                </c:pt>
                <c:pt idx="11">
                  <c:v>99.4</c:v>
                </c:pt>
                <c:pt idx="12">
                  <c:v>207</c:v>
                </c:pt>
                <c:pt idx="13">
                  <c:v>265</c:v>
                </c:pt>
                <c:pt idx="14">
                  <c:v>258.3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Б. Калитва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178465490665447E-2"/>
                  <c:y val="6.252872837455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956654834453377E-2"/>
                  <c:y val="4.82091722582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348361113296211E-2"/>
                  <c:y val="4.3435986886142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103204547242354E-2"/>
                  <c:y val="4.820917225824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4858047981188496E-2"/>
                  <c:y val="6.7301913746661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2546200339746229E-2"/>
                  <c:y val="6.7301913746661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Лист1!$C$3:$Q$3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Лист1!$C$5:$Q$5</c:f>
              <c:numCache>
                <c:formatCode>General</c:formatCode>
                <c:ptCount val="15"/>
                <c:pt idx="0">
                  <c:v>167</c:v>
                </c:pt>
                <c:pt idx="1">
                  <c:v>166</c:v>
                </c:pt>
                <c:pt idx="2">
                  <c:v>176</c:v>
                </c:pt>
                <c:pt idx="3">
                  <c:v>152</c:v>
                </c:pt>
                <c:pt idx="4">
                  <c:v>195</c:v>
                </c:pt>
                <c:pt idx="5">
                  <c:v>121</c:v>
                </c:pt>
                <c:pt idx="6">
                  <c:v>155</c:v>
                </c:pt>
                <c:pt idx="7">
                  <c:v>155</c:v>
                </c:pt>
                <c:pt idx="8">
                  <c:v>216</c:v>
                </c:pt>
                <c:pt idx="9">
                  <c:v>119</c:v>
                </c:pt>
                <c:pt idx="10">
                  <c:v>58</c:v>
                </c:pt>
                <c:pt idx="11">
                  <c:v>65</c:v>
                </c:pt>
                <c:pt idx="12">
                  <c:v>167</c:v>
                </c:pt>
                <c:pt idx="13">
                  <c:v>202.3</c:v>
                </c:pt>
                <c:pt idx="14">
                  <c:v>219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Цимлянск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518256735926971E-2"/>
                  <c:y val="4.820917225824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126550457084193E-2"/>
                  <c:y val="7.2075099118764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1744039566196253E-2"/>
                  <c:y val="-6.1574091300136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Лист1!$C$3:$Q$3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Лист1!$C$6:$Q$6</c:f>
              <c:numCache>
                <c:formatCode>General</c:formatCode>
                <c:ptCount val="15"/>
                <c:pt idx="0">
                  <c:v>212</c:v>
                </c:pt>
                <c:pt idx="1">
                  <c:v>186</c:v>
                </c:pt>
                <c:pt idx="2">
                  <c:v>126</c:v>
                </c:pt>
                <c:pt idx="3">
                  <c:v>57</c:v>
                </c:pt>
                <c:pt idx="4">
                  <c:v>220</c:v>
                </c:pt>
                <c:pt idx="5">
                  <c:v>115</c:v>
                </c:pt>
                <c:pt idx="6">
                  <c:v>180</c:v>
                </c:pt>
                <c:pt idx="7">
                  <c:v>140</c:v>
                </c:pt>
                <c:pt idx="8">
                  <c:v>180</c:v>
                </c:pt>
                <c:pt idx="9">
                  <c:v>132</c:v>
                </c:pt>
                <c:pt idx="10">
                  <c:v>114.4</c:v>
                </c:pt>
                <c:pt idx="11">
                  <c:v>109.1</c:v>
                </c:pt>
                <c:pt idx="12">
                  <c:v>237</c:v>
                </c:pt>
                <c:pt idx="13">
                  <c:v>209</c:v>
                </c:pt>
                <c:pt idx="14">
                  <c:v>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29600"/>
        <c:axId val="120368512"/>
      </c:lineChart>
      <c:catAx>
        <c:axId val="1559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0368512"/>
        <c:crosses val="autoZero"/>
        <c:auto val="1"/>
        <c:lblAlgn val="ctr"/>
        <c:lblOffset val="100"/>
        <c:noMultiLvlLbl val="0"/>
      </c:catAx>
      <c:valAx>
        <c:axId val="12036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5929600"/>
        <c:crosses val="autoZero"/>
        <c:crossBetween val="between"/>
        <c:minorUnit val="50"/>
      </c:valAx>
    </c:plotArea>
    <c:legend>
      <c:legendPos val="b"/>
      <c:layout>
        <c:manualLayout>
          <c:xMode val="edge"/>
          <c:yMode val="edge"/>
          <c:x val="0.31231884267895454"/>
          <c:y val="0.75378506938928813"/>
          <c:w val="0.59045024732215301"/>
          <c:h val="8.2733208629167471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[урожайность.xlsx]урожайность!$C$2</c:f>
              <c:strCache>
                <c:ptCount val="1"/>
                <c:pt idx="0">
                  <c:v>Морозовский</c:v>
                </c:pt>
              </c:strCache>
            </c:strRef>
          </c:tx>
          <c:dLbls>
            <c:dLbl>
              <c:idx val="0"/>
              <c:layout>
                <c:manualLayout>
                  <c:x val="-4.2517006802721094E-2"/>
                  <c:y val="-8.9365504915102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68253968253968E-2"/>
                  <c:y val="2.3830801310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596371882086195E-2"/>
                  <c:y val="-2.9788501638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68253968253968E-2"/>
                  <c:y val="7.745010425975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09297052154195E-2"/>
                  <c:y val="3.8725052129877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934240362811898E-2"/>
                  <c:y val="-5.064045278522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927437641723357E-2"/>
                  <c:y val="-2.383080131069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013605442176874E-2"/>
                  <c:y val="-5.361930294906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0861678004533069E-3"/>
                  <c:y val="1.191551793291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225623582766437E-2"/>
                      <c:h val="6.2853738456955605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-3.2596371882086063E-2"/>
                  <c:y val="-3.2767351802204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rgbClr val="212745"/>
                </a:solidFill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[урожайность.xlsx]урожайность!$D$1:$P$1</c:f>
              <c:strCache>
                <c:ptCount val="1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  <c:pt idx="7">
                  <c:v>2017-2018</c:v>
                </c:pt>
                <c:pt idx="8">
                  <c:v>2018-2019</c:v>
                </c:pt>
                <c:pt idx="9">
                  <c:v>2019-2020</c:v>
                </c:pt>
                <c:pt idx="10">
                  <c:v>2020-2021</c:v>
                </c:pt>
                <c:pt idx="11">
                  <c:v>2021-2022</c:v>
                </c:pt>
                <c:pt idx="12">
                  <c:v>2022-2023</c:v>
                </c:pt>
              </c:strCache>
            </c:strRef>
          </c:cat>
          <c:val>
            <c:numRef>
              <c:f>[урожайность.xlsx]урожайность!$D$2:$P$2</c:f>
              <c:numCache>
                <c:formatCode>General</c:formatCode>
                <c:ptCount val="13"/>
                <c:pt idx="0">
                  <c:v>22.5</c:v>
                </c:pt>
                <c:pt idx="1">
                  <c:v>19.899999999999999</c:v>
                </c:pt>
                <c:pt idx="2">
                  <c:v>14.5</c:v>
                </c:pt>
                <c:pt idx="3">
                  <c:v>33.200000000000003</c:v>
                </c:pt>
                <c:pt idx="4">
                  <c:v>21.7</c:v>
                </c:pt>
                <c:pt idx="5">
                  <c:v>29.6</c:v>
                </c:pt>
                <c:pt idx="6">
                  <c:v>33.9</c:v>
                </c:pt>
                <c:pt idx="7">
                  <c:v>27.3</c:v>
                </c:pt>
                <c:pt idx="8">
                  <c:v>28.1</c:v>
                </c:pt>
                <c:pt idx="9">
                  <c:v>33.9</c:v>
                </c:pt>
                <c:pt idx="10">
                  <c:v>29.2</c:v>
                </c:pt>
                <c:pt idx="11" formatCode="0.0">
                  <c:v>37.299999999999997</c:v>
                </c:pt>
                <c:pt idx="12" formatCode="0.0">
                  <c:v>44.7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[урожайность.xlsx]урожайность!$C$3</c:f>
              <c:strCache>
                <c:ptCount val="1"/>
                <c:pt idx="0">
                  <c:v>Белокалитвенский</c:v>
                </c:pt>
              </c:strCache>
            </c:strRef>
          </c:tx>
          <c:dLbls>
            <c:dLbl>
              <c:idx val="1"/>
              <c:layout>
                <c:manualLayout>
                  <c:x val="-2.9407596371882085E-2"/>
                  <c:y val="-0.104110813226094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49376417233563E-2"/>
                  <c:y val="-3.8576109621686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983560090702948E-2"/>
                  <c:y val="3.2916294310396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162698412698464E-2"/>
                  <c:y val="-9.517426273458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1462585034024E-3"/>
                  <c:y val="-5.0491510277033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738662131519275E-2"/>
                  <c:y val="-5.6449210604706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146258503401359E-3"/>
                  <c:y val="6.10664283586535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824829931972893E-2"/>
                  <c:y val="-3.5597259457849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[урожайность.xlsx]урожайность!$D$1:$P$1</c:f>
              <c:strCache>
                <c:ptCount val="1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  <c:pt idx="7">
                  <c:v>2017-2018</c:v>
                </c:pt>
                <c:pt idx="8">
                  <c:v>2018-2019</c:v>
                </c:pt>
                <c:pt idx="9">
                  <c:v>2019-2020</c:v>
                </c:pt>
                <c:pt idx="10">
                  <c:v>2020-2021</c:v>
                </c:pt>
                <c:pt idx="11">
                  <c:v>2021-2022</c:v>
                </c:pt>
                <c:pt idx="12">
                  <c:v>2022-2023</c:v>
                </c:pt>
              </c:strCache>
            </c:strRef>
          </c:cat>
          <c:val>
            <c:numRef>
              <c:f>[урожайность.xlsx]урожайность!$D$3:$P$3</c:f>
              <c:numCache>
                <c:formatCode>General</c:formatCode>
                <c:ptCount val="13"/>
                <c:pt idx="0" formatCode="0.0">
                  <c:v>18</c:v>
                </c:pt>
                <c:pt idx="1">
                  <c:v>21.4</c:v>
                </c:pt>
                <c:pt idx="2">
                  <c:v>19.600000000000001</c:v>
                </c:pt>
                <c:pt idx="3">
                  <c:v>27.5</c:v>
                </c:pt>
                <c:pt idx="4">
                  <c:v>24.3</c:v>
                </c:pt>
                <c:pt idx="5">
                  <c:v>31.7</c:v>
                </c:pt>
                <c:pt idx="6">
                  <c:v>33.799999999999997</c:v>
                </c:pt>
                <c:pt idx="7">
                  <c:v>31.7</c:v>
                </c:pt>
                <c:pt idx="8">
                  <c:v>27.6</c:v>
                </c:pt>
                <c:pt idx="9">
                  <c:v>33.299999999999997</c:v>
                </c:pt>
                <c:pt idx="10">
                  <c:v>32.299999999999997</c:v>
                </c:pt>
                <c:pt idx="11">
                  <c:v>37.4</c:v>
                </c:pt>
                <c:pt idx="12">
                  <c:v>41.5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[урожайность.xlsx]урожайность!$C$4</c:f>
              <c:strCache>
                <c:ptCount val="1"/>
                <c:pt idx="0">
                  <c:v>Цимлянский</c:v>
                </c:pt>
              </c:strCache>
            </c:strRef>
          </c:tx>
          <c:dLbls>
            <c:dLbl>
              <c:idx val="2"/>
              <c:layout>
                <c:manualLayout>
                  <c:x val="-2.9407596371882113E-2"/>
                  <c:y val="4.7512660113196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493764172335706E-2"/>
                  <c:y val="4.453380994935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824829931972789E-2"/>
                  <c:y val="5.0491510277033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990362811791382E-2"/>
                  <c:y val="4.453380994935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824829931972893E-2"/>
                  <c:y val="3.8576109621685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2.9639559130175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rgbClr val="A7EA52">
                    <a:lumMod val="50000"/>
                  </a:srgbClr>
                </a:solidFill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[урожайность.xlsx]урожайность!$D$1:$P$1</c:f>
              <c:strCache>
                <c:ptCount val="1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  <c:pt idx="7">
                  <c:v>2017-2018</c:v>
                </c:pt>
                <c:pt idx="8">
                  <c:v>2018-2019</c:v>
                </c:pt>
                <c:pt idx="9">
                  <c:v>2019-2020</c:v>
                </c:pt>
                <c:pt idx="10">
                  <c:v>2020-2021</c:v>
                </c:pt>
                <c:pt idx="11">
                  <c:v>2021-2022</c:v>
                </c:pt>
                <c:pt idx="12">
                  <c:v>2022-2023</c:v>
                </c:pt>
              </c:strCache>
            </c:strRef>
          </c:cat>
          <c:val>
            <c:numRef>
              <c:f>[урожайность.xlsx]урожайность!$D$4:$P$4</c:f>
              <c:numCache>
                <c:formatCode>General</c:formatCode>
                <c:ptCount val="13"/>
                <c:pt idx="0">
                  <c:v>26.6</c:v>
                </c:pt>
                <c:pt idx="1">
                  <c:v>21.1</c:v>
                </c:pt>
                <c:pt idx="2" formatCode="0.0">
                  <c:v>12</c:v>
                </c:pt>
                <c:pt idx="3">
                  <c:v>33.799999999999997</c:v>
                </c:pt>
                <c:pt idx="4">
                  <c:v>25.1</c:v>
                </c:pt>
                <c:pt idx="5">
                  <c:v>31.2</c:v>
                </c:pt>
                <c:pt idx="6">
                  <c:v>33.1</c:v>
                </c:pt>
                <c:pt idx="7" formatCode="0.0">
                  <c:v>27</c:v>
                </c:pt>
                <c:pt idx="8">
                  <c:v>26.6</c:v>
                </c:pt>
                <c:pt idx="9">
                  <c:v>35.5</c:v>
                </c:pt>
                <c:pt idx="10">
                  <c:v>28.5</c:v>
                </c:pt>
                <c:pt idx="11">
                  <c:v>38.200000000000003</c:v>
                </c:pt>
                <c:pt idx="12">
                  <c:v>43.7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63904"/>
        <c:axId val="148799488"/>
      </c:lineChart>
      <c:catAx>
        <c:axId val="19436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48799488"/>
        <c:crosses val="autoZero"/>
        <c:auto val="1"/>
        <c:lblAlgn val="ctr"/>
        <c:lblOffset val="100"/>
        <c:noMultiLvlLbl val="0"/>
      </c:catAx>
      <c:valAx>
        <c:axId val="14879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363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0.19025</cdr:x>
      <cdr:y>0.55172</cdr:y>
    </cdr:from>
    <cdr:to>
      <cdr:x>0.58491</cdr:x>
      <cdr:y>0.75172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2190" y="1125415"/>
          <a:ext cx="3530991" cy="407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Ростовская область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B474-A228-4502-9FAB-DC7CCFEA3FC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AFCE-1BF1-43DB-B87E-9498BF5F6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2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6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EF8-6CFB-4D4A-B8BE-50DE35371BF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1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0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4A1A-1439-4C1F-AC03-5CA942481BA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5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E7C3A-8E48-40A5-BAA7-B10BEEF47EE7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116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21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21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3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8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49C1C-C24A-4458-8EB7-97C3F0357F79}" type="slidenum">
              <a:rPr lang="ru-RU" altLang="ru-RU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1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9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1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1"/>
            <a:ext cx="3388660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2290CA-A46A-4C7B-9593-F54010883F1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82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20978" r="54950"/>
          <a:stretch/>
        </p:blipFill>
        <p:spPr bwMode="auto">
          <a:xfrm>
            <a:off x="105370" y="1212739"/>
            <a:ext cx="1120115" cy="37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31763" y="3417556"/>
            <a:ext cx="6872715" cy="145424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повышению квалификации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развитие и ведение сельхозпроизводства,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инновационных технологий в сфере растениеводства»</a:t>
            </a:r>
          </a:p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Морозовск, 30 января 2024 года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99938" y="2196563"/>
            <a:ext cx="696573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Докладчик: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Сагакова Ирина Викторовна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начальник отдела организации учета применения средств химизации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ФГБУ ГЦАС  «Ростовский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317660" y="971818"/>
            <a:ext cx="782634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минерального питания озимой пшеницы с учетом погодных условий»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0" y="757834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92313"/>
              </p:ext>
            </p:extLst>
          </p:nvPr>
        </p:nvGraphicFramePr>
        <p:xfrm>
          <a:off x="35560" y="1321065"/>
          <a:ext cx="9054292" cy="372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22"/>
                <a:gridCol w="1126541"/>
                <a:gridCol w="1355312"/>
                <a:gridCol w="769139"/>
                <a:gridCol w="765052"/>
                <a:gridCol w="1172458"/>
                <a:gridCol w="1006429"/>
                <a:gridCol w="952019"/>
                <a:gridCol w="604220"/>
              </a:tblGrid>
              <a:tr h="261222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105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156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7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08424"/>
              </p:ext>
            </p:extLst>
          </p:nvPr>
        </p:nvGraphicFramePr>
        <p:xfrm>
          <a:off x="32918" y="1240622"/>
          <a:ext cx="9078164" cy="384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714"/>
                <a:gridCol w="1405650"/>
                <a:gridCol w="1357322"/>
                <a:gridCol w="142876"/>
                <a:gridCol w="1428760"/>
                <a:gridCol w="142876"/>
                <a:gridCol w="1071570"/>
                <a:gridCol w="1197592"/>
                <a:gridCol w="736804"/>
              </a:tblGrid>
              <a:tr h="78549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931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 кг/га в действующем веществе, потребность годовая норма 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8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6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1997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35247"/>
              </p:ext>
            </p:extLst>
          </p:nvPr>
        </p:nvGraphicFramePr>
        <p:xfrm>
          <a:off x="27073" y="1255228"/>
          <a:ext cx="9089853" cy="375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67"/>
                <a:gridCol w="1097280"/>
                <a:gridCol w="1369114"/>
                <a:gridCol w="905913"/>
                <a:gridCol w="607162"/>
                <a:gridCol w="1127713"/>
                <a:gridCol w="1016812"/>
                <a:gridCol w="950976"/>
                <a:gridCol w="689816"/>
              </a:tblGrid>
              <a:tr h="261222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76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104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56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75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41704"/>
              </p:ext>
            </p:extLst>
          </p:nvPr>
        </p:nvGraphicFramePr>
        <p:xfrm>
          <a:off x="21944" y="1240618"/>
          <a:ext cx="9100110" cy="382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73"/>
                <a:gridCol w="1089965"/>
                <a:gridCol w="1404518"/>
                <a:gridCol w="1316736"/>
                <a:gridCol w="1455725"/>
                <a:gridCol w="1111907"/>
                <a:gridCol w="1148486"/>
              </a:tblGrid>
              <a:tr h="801445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потребности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717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кг/га в действующем веществе, потребность годовая норма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100/51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6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59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"/>
            <a:ext cx="8715375" cy="53578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так важен фосфор с осени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857251"/>
            <a:ext cx="4143375" cy="144661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Озимая пшеница  очень чувствительна к недостатку фосфора в период от всходов до конца осенней вегетации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1" y="2250281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развитие корневой 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1" y="1017985"/>
            <a:ext cx="4214813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Почвенный фосфор не доступен для корневой системы молодых растений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4" y="2678906"/>
            <a:ext cx="4214812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эффективное использование азота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1" y="3536156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стимулирует осеннее кущение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4" y="3911205"/>
            <a:ext cx="4214812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накопление сахаров</a:t>
            </a:r>
          </a:p>
        </p:txBody>
      </p:sp>
    </p:spTree>
    <p:extLst>
      <p:ext uri="{BB962C8B-B14F-4D97-AF65-F5344CB8AC3E}">
        <p14:creationId xmlns:p14="http://schemas.microsoft.com/office/powerpoint/2010/main" val="8290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6" t="15583" r="39233" b="73811"/>
          <a:stretch/>
        </p:blipFill>
        <p:spPr bwMode="auto">
          <a:xfrm>
            <a:off x="106680" y="137732"/>
            <a:ext cx="1844040" cy="85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33962" r="19895" b="58107"/>
          <a:stretch/>
        </p:blipFill>
        <p:spPr bwMode="auto">
          <a:xfrm>
            <a:off x="76200" y="990601"/>
            <a:ext cx="4754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7190" y="-18410"/>
            <a:ext cx="700108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рассчитать потребность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фосфорсодержащих удобрениях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год до посева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69502" r="19490" b="20928"/>
          <a:stretch/>
        </p:blipFill>
        <p:spPr bwMode="auto">
          <a:xfrm>
            <a:off x="106680" y="2519498"/>
            <a:ext cx="4754880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51053" r="19490" b="39809"/>
          <a:stretch/>
        </p:blipFill>
        <p:spPr bwMode="auto">
          <a:xfrm>
            <a:off x="106680" y="1691641"/>
            <a:ext cx="4754880" cy="8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1080" y="697169"/>
            <a:ext cx="4267200" cy="16389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К потребности под предшественник (подсолнечник) на заданную урожайность прибавляется ½ потребности под озимую </a:t>
            </a:r>
          </a:p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пшеницу на запланированную урожайность. 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950720" y="1953442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950720" y="2814229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383280" y="2814229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383280" y="1953441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663040" y="2330044"/>
            <a:ext cx="2812091" cy="3263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71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+80 = 1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 кг/га  д.в.</a:t>
            </a:r>
          </a:p>
          <a:p>
            <a:pPr algn="l" rtl="0">
              <a:defRPr sz="1000"/>
            </a:pPr>
            <a:endParaRPr lang="ru-RU" sz="15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4941" y="2641105"/>
            <a:ext cx="368748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 Эта величина делится на три 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663040" y="3070587"/>
            <a:ext cx="2856120" cy="294731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1/3=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 кг/га в д.в.</a:t>
            </a:r>
            <a:endParaRPr lang="ru-RU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defRPr sz="1000"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920" y="3378131"/>
            <a:ext cx="36295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Берется 2/3 от этой величины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028700" y="3727655"/>
            <a:ext cx="3131820" cy="33692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,3*2=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,6 кг/га  в д.в.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72831"/>
            <a:ext cx="90220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доза основного внесения под зябь при подготовке почвы под предшественник (подсолнечник)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озимой пшеницы ≈ 100 кг/га в д.в. или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180 кг/га аммофоса в физическом весе</a:t>
            </a:r>
          </a:p>
        </p:txBody>
      </p:sp>
    </p:spTree>
    <p:extLst>
      <p:ext uri="{BB962C8B-B14F-4D97-AF65-F5344CB8AC3E}">
        <p14:creationId xmlns:p14="http://schemas.microsoft.com/office/powerpoint/2010/main" val="3468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785" y="0"/>
            <a:ext cx="896421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 от 07.06.2021 № 426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42293" y="346473"/>
            <a:ext cx="865941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«О Порядке предоставления субсидии сельскохозяйственным товаропроизводителям на возмещение части затрат на приобретение и внесение фосфорсодержащих удобрений под пар и (или)зябь»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96762"/>
              </p:ext>
            </p:extLst>
          </p:nvPr>
        </p:nvGraphicFramePr>
        <p:xfrm>
          <a:off x="809029" y="1311392"/>
          <a:ext cx="7705725" cy="14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164"/>
                <a:gridCol w="5073561"/>
              </a:tblGrid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средств, 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57" name="TextBox 3"/>
          <p:cNvSpPr txBox="1">
            <a:spLocks noChangeArrowheads="1"/>
          </p:cNvSpPr>
          <p:nvPr/>
        </p:nvSpPr>
        <p:spPr bwMode="auto">
          <a:xfrm>
            <a:off x="-54844" y="2738817"/>
            <a:ext cx="680204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по способу внесения фосфорсодержащих удобрений</a:t>
            </a:r>
          </a:p>
        </p:txBody>
      </p:sp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642937" y="3069879"/>
            <a:ext cx="270324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под пар 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зябь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11767"/>
            <a:ext cx="9144000" cy="173124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агрохимического обследования выдаются Рекомендации, они действительны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года- до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2020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2025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2021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2026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2022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включительно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/>
          <a:stretch/>
        </p:blipFill>
        <p:spPr>
          <a:xfrm>
            <a:off x="0" y="529808"/>
            <a:ext cx="4525266" cy="461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65986"/>
            <a:ext cx="898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осадков осеннего периода на посевах озимой пшениц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66" y="529808"/>
            <a:ext cx="4528329" cy="4587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/>
          <a:stretch/>
        </p:blipFill>
        <p:spPr>
          <a:xfrm>
            <a:off x="3526153" y="529808"/>
            <a:ext cx="1731077" cy="243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2024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2181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3056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531095"/>
              </p:ext>
            </p:extLst>
          </p:nvPr>
        </p:nvGraphicFramePr>
        <p:xfrm>
          <a:off x="91598" y="419771"/>
          <a:ext cx="8947052" cy="203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6602" y="19661"/>
            <a:ext cx="749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Сумма осадков за осенний период  - 3 декада августа - декабрь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29491"/>
              </p:ext>
            </p:extLst>
          </p:nvPr>
        </p:nvGraphicFramePr>
        <p:xfrm>
          <a:off x="103128" y="2426942"/>
          <a:ext cx="8974934" cy="262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339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1" y="0"/>
            <a:ext cx="8343900" cy="97155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урожайности озимой пшеницы в районах Северо-Восточной зоны с 2011 года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41065"/>
              </p:ext>
            </p:extLst>
          </p:nvPr>
        </p:nvGraphicFramePr>
        <p:xfrm>
          <a:off x="91440" y="800100"/>
          <a:ext cx="8961120" cy="426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37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04"/>
            <a:ext cx="6800200" cy="44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5759" y="4480560"/>
            <a:ext cx="1270001" cy="609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87050" r="59765" b="1834"/>
          <a:stretch/>
        </p:blipFill>
        <p:spPr bwMode="auto">
          <a:xfrm>
            <a:off x="264362" y="4082927"/>
            <a:ext cx="2356917" cy="10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0200" y="753485"/>
            <a:ext cx="244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 страже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плодородия почв 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36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3692"/>
          <a:stretch/>
        </p:blipFill>
        <p:spPr>
          <a:xfrm>
            <a:off x="0" y="651692"/>
            <a:ext cx="4542136" cy="449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2872"/>
          <a:stretch/>
        </p:blipFill>
        <p:spPr>
          <a:xfrm>
            <a:off x="4572001" y="610667"/>
            <a:ext cx="4572000" cy="4573858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3692"/>
          <a:stretch/>
        </p:blipFill>
        <p:spPr>
          <a:xfrm>
            <a:off x="0" y="646331"/>
            <a:ext cx="4540788" cy="449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2325"/>
          <a:stretch/>
        </p:blipFill>
        <p:spPr>
          <a:xfrm>
            <a:off x="4670474" y="626953"/>
            <a:ext cx="4504739" cy="4548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50826" y="57150"/>
            <a:ext cx="88820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нитратного азота в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слое 0-100 см под посевами озимой пшеницы по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3146"/>
          <a:stretch/>
        </p:blipFill>
        <p:spPr>
          <a:xfrm>
            <a:off x="4570277" y="557287"/>
            <a:ext cx="4575245" cy="4586213"/>
          </a:xfrm>
          <a:prstGeom prst="rect">
            <a:avLst/>
          </a:prstGeom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3419"/>
          <a:stretch/>
        </p:blipFill>
        <p:spPr>
          <a:xfrm>
            <a:off x="-1" y="598130"/>
            <a:ext cx="4570277" cy="4564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1657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2872"/>
          <a:stretch/>
        </p:blipFill>
        <p:spPr>
          <a:xfrm>
            <a:off x="4663661" y="631952"/>
            <a:ext cx="4480340" cy="450840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5464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23692"/>
          <a:stretch/>
        </p:blipFill>
        <p:spPr>
          <a:xfrm>
            <a:off x="38184" y="631953"/>
            <a:ext cx="4625476" cy="4511548"/>
          </a:xfrm>
          <a:prstGeom prst="rect">
            <a:avLst/>
          </a:prstGeom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36160"/>
              </p:ext>
            </p:extLst>
          </p:nvPr>
        </p:nvGraphicFramePr>
        <p:xfrm>
          <a:off x="5629101" y="3855111"/>
          <a:ext cx="3463693" cy="1160602"/>
        </p:xfrm>
        <a:graphic>
          <a:graphicData uri="http://schemas.openxmlformats.org/drawingml/2006/table">
            <a:tbl>
              <a:tblPr/>
              <a:tblGrid>
                <a:gridCol w="1119225"/>
                <a:gridCol w="1119226"/>
                <a:gridCol w="1225242"/>
              </a:tblGrid>
              <a:tr h="6291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обеспеченности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0-40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0-100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&gt;90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 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1159"/>
              </p:ext>
            </p:extLst>
          </p:nvPr>
        </p:nvGraphicFramePr>
        <p:xfrm>
          <a:off x="73152" y="3813468"/>
          <a:ext cx="5521145" cy="1267581"/>
        </p:xfrm>
        <a:graphic>
          <a:graphicData uri="http://schemas.openxmlformats.org/drawingml/2006/table">
            <a:tbl>
              <a:tblPr/>
              <a:tblGrid>
                <a:gridCol w="1044243"/>
                <a:gridCol w="1777594"/>
                <a:gridCol w="936346"/>
                <a:gridCol w="1762962"/>
              </a:tblGrid>
              <a:tr h="35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продуктивной влаги в метровом слое почвы,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продуктивной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влаги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слое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более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140-160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Удовлетворит.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120-140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Недостаточная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Плохая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10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7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Очень 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4795"/>
              </p:ext>
            </p:extLst>
          </p:nvPr>
        </p:nvGraphicFramePr>
        <p:xfrm>
          <a:off x="0" y="90117"/>
          <a:ext cx="9144006" cy="3658921"/>
        </p:xfrm>
        <a:graphic>
          <a:graphicData uri="http://schemas.openxmlformats.org/drawingml/2006/table">
            <a:tbl>
              <a:tblPr/>
              <a:tblGrid>
                <a:gridCol w="1417324"/>
                <a:gridCol w="1143000"/>
                <a:gridCol w="594360"/>
                <a:gridCol w="525780"/>
                <a:gridCol w="468630"/>
                <a:gridCol w="491490"/>
                <a:gridCol w="491490"/>
                <a:gridCol w="470069"/>
                <a:gridCol w="581726"/>
                <a:gridCol w="581726"/>
                <a:gridCol w="581726"/>
                <a:gridCol w="581726"/>
                <a:gridCol w="605965"/>
                <a:gridCol w="608994"/>
              </a:tblGrid>
              <a:tr h="2521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района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Предшественник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Запасы продуктивной влаги в слое почвы. мм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70-80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80-90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7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Белокалитвен-ский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Оз.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Тацинский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Оз.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Милютинский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Лён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Обливский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Кукуруза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Цимлянский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Оз. пшеница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34" y="31364"/>
            <a:ext cx="8219717" cy="64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нельзя давать большую дозу сразу в этом году на полях с высоким запасом продуктивной влаги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26054" r="54393" b="27045"/>
          <a:stretch/>
        </p:blipFill>
        <p:spPr bwMode="auto">
          <a:xfrm>
            <a:off x="77665" y="957101"/>
            <a:ext cx="2932480" cy="40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50626" r="59108" b="24734"/>
          <a:stretch/>
        </p:blipFill>
        <p:spPr bwMode="auto">
          <a:xfrm rot="10800000">
            <a:off x="3643779" y="957101"/>
            <a:ext cx="1241317" cy="388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5236576" y="633981"/>
            <a:ext cx="384220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Наименьшая влагоёмкость (НВ)</a:t>
            </a: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наибольшее количество подвешенной влаги, которую тот или иной слой почвы может удерживать после обильного её увлажнения и свободного стекания воды. Синонимы: полевая или предельно полевая влагоёмкость. Наименьшая влагоёмкость уменьшается по профилю почвы вниз. </a:t>
            </a:r>
          </a:p>
        </p:txBody>
      </p:sp>
      <p:pic>
        <p:nvPicPr>
          <p:cNvPr id="24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t="56091" r="45563" b="26797"/>
          <a:stretch>
            <a:fillRect/>
          </a:stretch>
        </p:blipFill>
        <p:spPr bwMode="auto">
          <a:xfrm>
            <a:off x="5285406" y="2671490"/>
            <a:ext cx="3744541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138716" y="1423475"/>
            <a:ext cx="288032" cy="30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flipH="1" flipV="1">
            <a:off x="4950580" y="2043407"/>
            <a:ext cx="156374" cy="2052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5921" y="45171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2126" y="173563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387" y="963191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9930" y="423414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992880" y="925087"/>
            <a:ext cx="342900" cy="3855720"/>
          </a:xfrm>
          <a:custGeom>
            <a:avLst/>
            <a:gdLst>
              <a:gd name="connsiteX0" fmla="*/ 38100 w 342900"/>
              <a:gd name="connsiteY0" fmla="*/ 38100 h 3855720"/>
              <a:gd name="connsiteX1" fmla="*/ 45720 w 342900"/>
              <a:gd name="connsiteY1" fmla="*/ 182880 h 3855720"/>
              <a:gd name="connsiteX2" fmla="*/ 60960 w 342900"/>
              <a:gd name="connsiteY2" fmla="*/ 205740 h 3855720"/>
              <a:gd name="connsiteX3" fmla="*/ 53340 w 342900"/>
              <a:gd name="connsiteY3" fmla="*/ 297180 h 3855720"/>
              <a:gd name="connsiteX4" fmla="*/ 38100 w 342900"/>
              <a:gd name="connsiteY4" fmla="*/ 342900 h 3855720"/>
              <a:gd name="connsiteX5" fmla="*/ 30480 w 342900"/>
              <a:gd name="connsiteY5" fmla="*/ 365760 h 3855720"/>
              <a:gd name="connsiteX6" fmla="*/ 45720 w 342900"/>
              <a:gd name="connsiteY6" fmla="*/ 487680 h 3855720"/>
              <a:gd name="connsiteX7" fmla="*/ 53340 w 342900"/>
              <a:gd name="connsiteY7" fmla="*/ 678180 h 3855720"/>
              <a:gd name="connsiteX8" fmla="*/ 68580 w 342900"/>
              <a:gd name="connsiteY8" fmla="*/ 723900 h 3855720"/>
              <a:gd name="connsiteX9" fmla="*/ 53340 w 342900"/>
              <a:gd name="connsiteY9" fmla="*/ 883920 h 3855720"/>
              <a:gd name="connsiteX10" fmla="*/ 38100 w 342900"/>
              <a:gd name="connsiteY10" fmla="*/ 944880 h 3855720"/>
              <a:gd name="connsiteX11" fmla="*/ 30480 w 342900"/>
              <a:gd name="connsiteY11" fmla="*/ 982980 h 3855720"/>
              <a:gd name="connsiteX12" fmla="*/ 22860 w 342900"/>
              <a:gd name="connsiteY12" fmla="*/ 1074420 h 3855720"/>
              <a:gd name="connsiteX13" fmla="*/ 7620 w 342900"/>
              <a:gd name="connsiteY13" fmla="*/ 1120140 h 3855720"/>
              <a:gd name="connsiteX14" fmla="*/ 0 w 342900"/>
              <a:gd name="connsiteY14" fmla="*/ 1165860 h 3855720"/>
              <a:gd name="connsiteX15" fmla="*/ 7620 w 342900"/>
              <a:gd name="connsiteY15" fmla="*/ 1234440 h 3855720"/>
              <a:gd name="connsiteX16" fmla="*/ 15240 w 342900"/>
              <a:gd name="connsiteY16" fmla="*/ 1257300 h 3855720"/>
              <a:gd name="connsiteX17" fmla="*/ 22860 w 342900"/>
              <a:gd name="connsiteY17" fmla="*/ 1310640 h 3855720"/>
              <a:gd name="connsiteX18" fmla="*/ 38100 w 342900"/>
              <a:gd name="connsiteY18" fmla="*/ 1356360 h 3855720"/>
              <a:gd name="connsiteX19" fmla="*/ 45720 w 342900"/>
              <a:gd name="connsiteY19" fmla="*/ 1379220 h 3855720"/>
              <a:gd name="connsiteX20" fmla="*/ 53340 w 342900"/>
              <a:gd name="connsiteY20" fmla="*/ 1577340 h 3855720"/>
              <a:gd name="connsiteX21" fmla="*/ 60960 w 342900"/>
              <a:gd name="connsiteY21" fmla="*/ 1615440 h 3855720"/>
              <a:gd name="connsiteX22" fmla="*/ 76200 w 342900"/>
              <a:gd name="connsiteY22" fmla="*/ 1661160 h 3855720"/>
              <a:gd name="connsiteX23" fmla="*/ 68580 w 342900"/>
              <a:gd name="connsiteY23" fmla="*/ 1744980 h 3855720"/>
              <a:gd name="connsiteX24" fmla="*/ 53340 w 342900"/>
              <a:gd name="connsiteY24" fmla="*/ 1767840 h 3855720"/>
              <a:gd name="connsiteX25" fmla="*/ 60960 w 342900"/>
              <a:gd name="connsiteY25" fmla="*/ 1828800 h 3855720"/>
              <a:gd name="connsiteX26" fmla="*/ 53340 w 342900"/>
              <a:gd name="connsiteY26" fmla="*/ 1874520 h 3855720"/>
              <a:gd name="connsiteX27" fmla="*/ 45720 w 342900"/>
              <a:gd name="connsiteY27" fmla="*/ 1927860 h 3855720"/>
              <a:gd name="connsiteX28" fmla="*/ 38100 w 342900"/>
              <a:gd name="connsiteY28" fmla="*/ 1950720 h 3855720"/>
              <a:gd name="connsiteX29" fmla="*/ 45720 w 342900"/>
              <a:gd name="connsiteY29" fmla="*/ 2034540 h 3855720"/>
              <a:gd name="connsiteX30" fmla="*/ 76200 w 342900"/>
              <a:gd name="connsiteY30" fmla="*/ 2103120 h 3855720"/>
              <a:gd name="connsiteX31" fmla="*/ 91440 w 342900"/>
              <a:gd name="connsiteY31" fmla="*/ 2148840 h 3855720"/>
              <a:gd name="connsiteX32" fmla="*/ 114300 w 342900"/>
              <a:gd name="connsiteY32" fmla="*/ 2217420 h 3855720"/>
              <a:gd name="connsiteX33" fmla="*/ 121920 w 342900"/>
              <a:gd name="connsiteY33" fmla="*/ 2240280 h 3855720"/>
              <a:gd name="connsiteX34" fmla="*/ 129540 w 342900"/>
              <a:gd name="connsiteY34" fmla="*/ 2324100 h 3855720"/>
              <a:gd name="connsiteX35" fmla="*/ 144780 w 342900"/>
              <a:gd name="connsiteY35" fmla="*/ 2392680 h 3855720"/>
              <a:gd name="connsiteX36" fmla="*/ 167640 w 342900"/>
              <a:gd name="connsiteY36" fmla="*/ 2438400 h 3855720"/>
              <a:gd name="connsiteX37" fmla="*/ 236220 w 342900"/>
              <a:gd name="connsiteY37" fmla="*/ 2446020 h 3855720"/>
              <a:gd name="connsiteX38" fmla="*/ 243840 w 342900"/>
              <a:gd name="connsiteY38" fmla="*/ 2796540 h 3855720"/>
              <a:gd name="connsiteX39" fmla="*/ 259080 w 342900"/>
              <a:gd name="connsiteY39" fmla="*/ 2842260 h 3855720"/>
              <a:gd name="connsiteX40" fmla="*/ 236220 w 342900"/>
              <a:gd name="connsiteY40" fmla="*/ 2926080 h 3855720"/>
              <a:gd name="connsiteX41" fmla="*/ 213360 w 342900"/>
              <a:gd name="connsiteY41" fmla="*/ 2933700 h 3855720"/>
              <a:gd name="connsiteX42" fmla="*/ 182880 w 342900"/>
              <a:gd name="connsiteY42" fmla="*/ 2971800 h 3855720"/>
              <a:gd name="connsiteX43" fmla="*/ 175260 w 342900"/>
              <a:gd name="connsiteY43" fmla="*/ 2994660 h 3855720"/>
              <a:gd name="connsiteX44" fmla="*/ 144780 w 342900"/>
              <a:gd name="connsiteY44" fmla="*/ 3040380 h 3855720"/>
              <a:gd name="connsiteX45" fmla="*/ 129540 w 342900"/>
              <a:gd name="connsiteY45" fmla="*/ 3086100 h 3855720"/>
              <a:gd name="connsiteX46" fmla="*/ 106680 w 342900"/>
              <a:gd name="connsiteY46" fmla="*/ 3147060 h 3855720"/>
              <a:gd name="connsiteX47" fmla="*/ 99060 w 342900"/>
              <a:gd name="connsiteY47" fmla="*/ 3177540 h 3855720"/>
              <a:gd name="connsiteX48" fmla="*/ 83820 w 342900"/>
              <a:gd name="connsiteY48" fmla="*/ 3200400 h 3855720"/>
              <a:gd name="connsiteX49" fmla="*/ 68580 w 342900"/>
              <a:gd name="connsiteY49" fmla="*/ 3230880 h 3855720"/>
              <a:gd name="connsiteX50" fmla="*/ 53340 w 342900"/>
              <a:gd name="connsiteY50" fmla="*/ 3276600 h 3855720"/>
              <a:gd name="connsiteX51" fmla="*/ 76200 w 342900"/>
              <a:gd name="connsiteY51" fmla="*/ 3345180 h 3855720"/>
              <a:gd name="connsiteX52" fmla="*/ 83820 w 342900"/>
              <a:gd name="connsiteY52" fmla="*/ 3368040 h 3855720"/>
              <a:gd name="connsiteX53" fmla="*/ 91440 w 342900"/>
              <a:gd name="connsiteY53" fmla="*/ 3749040 h 3855720"/>
              <a:gd name="connsiteX54" fmla="*/ 114300 w 342900"/>
              <a:gd name="connsiteY54" fmla="*/ 3764280 h 3855720"/>
              <a:gd name="connsiteX55" fmla="*/ 129540 w 342900"/>
              <a:gd name="connsiteY55" fmla="*/ 3787140 h 3855720"/>
              <a:gd name="connsiteX56" fmla="*/ 144780 w 342900"/>
              <a:gd name="connsiteY56" fmla="*/ 3832860 h 3855720"/>
              <a:gd name="connsiteX57" fmla="*/ 152400 w 342900"/>
              <a:gd name="connsiteY57" fmla="*/ 3855720 h 3855720"/>
              <a:gd name="connsiteX58" fmla="*/ 190500 w 342900"/>
              <a:gd name="connsiteY58" fmla="*/ 3848100 h 3855720"/>
              <a:gd name="connsiteX59" fmla="*/ 182880 w 342900"/>
              <a:gd name="connsiteY59" fmla="*/ 3825240 h 3855720"/>
              <a:gd name="connsiteX60" fmla="*/ 175260 w 342900"/>
              <a:gd name="connsiteY60" fmla="*/ 3794760 h 3855720"/>
              <a:gd name="connsiteX61" fmla="*/ 167640 w 342900"/>
              <a:gd name="connsiteY61" fmla="*/ 3771900 h 3855720"/>
              <a:gd name="connsiteX62" fmla="*/ 152400 w 342900"/>
              <a:gd name="connsiteY62" fmla="*/ 3718560 h 3855720"/>
              <a:gd name="connsiteX63" fmla="*/ 144780 w 342900"/>
              <a:gd name="connsiteY63" fmla="*/ 3520440 h 3855720"/>
              <a:gd name="connsiteX64" fmla="*/ 137160 w 342900"/>
              <a:gd name="connsiteY64" fmla="*/ 3489960 h 3855720"/>
              <a:gd name="connsiteX65" fmla="*/ 121920 w 342900"/>
              <a:gd name="connsiteY65" fmla="*/ 3467100 h 3855720"/>
              <a:gd name="connsiteX66" fmla="*/ 106680 w 342900"/>
              <a:gd name="connsiteY66" fmla="*/ 3421380 h 3855720"/>
              <a:gd name="connsiteX67" fmla="*/ 99060 w 342900"/>
              <a:gd name="connsiteY67" fmla="*/ 3398520 h 3855720"/>
              <a:gd name="connsiteX68" fmla="*/ 106680 w 342900"/>
              <a:gd name="connsiteY68" fmla="*/ 3169920 h 3855720"/>
              <a:gd name="connsiteX69" fmla="*/ 114300 w 342900"/>
              <a:gd name="connsiteY69" fmla="*/ 3147060 h 3855720"/>
              <a:gd name="connsiteX70" fmla="*/ 160020 w 342900"/>
              <a:gd name="connsiteY70" fmla="*/ 3116580 h 3855720"/>
              <a:gd name="connsiteX71" fmla="*/ 198120 w 342900"/>
              <a:gd name="connsiteY71" fmla="*/ 3070860 h 3855720"/>
              <a:gd name="connsiteX72" fmla="*/ 220980 w 342900"/>
              <a:gd name="connsiteY72" fmla="*/ 3055620 h 3855720"/>
              <a:gd name="connsiteX73" fmla="*/ 251460 w 342900"/>
              <a:gd name="connsiteY73" fmla="*/ 3009900 h 3855720"/>
              <a:gd name="connsiteX74" fmla="*/ 289560 w 342900"/>
              <a:gd name="connsiteY74" fmla="*/ 2964180 h 3855720"/>
              <a:gd name="connsiteX75" fmla="*/ 304800 w 342900"/>
              <a:gd name="connsiteY75" fmla="*/ 2910840 h 3855720"/>
              <a:gd name="connsiteX76" fmla="*/ 320040 w 342900"/>
              <a:gd name="connsiteY76" fmla="*/ 2865120 h 3855720"/>
              <a:gd name="connsiteX77" fmla="*/ 327660 w 342900"/>
              <a:gd name="connsiteY77" fmla="*/ 2842260 h 3855720"/>
              <a:gd name="connsiteX78" fmla="*/ 342900 w 342900"/>
              <a:gd name="connsiteY78" fmla="*/ 2811780 h 3855720"/>
              <a:gd name="connsiteX79" fmla="*/ 335280 w 342900"/>
              <a:gd name="connsiteY79" fmla="*/ 2727960 h 3855720"/>
              <a:gd name="connsiteX80" fmla="*/ 320040 w 342900"/>
              <a:gd name="connsiteY80" fmla="*/ 2682240 h 3855720"/>
              <a:gd name="connsiteX81" fmla="*/ 297180 w 342900"/>
              <a:gd name="connsiteY81" fmla="*/ 2636520 h 3855720"/>
              <a:gd name="connsiteX82" fmla="*/ 281940 w 342900"/>
              <a:gd name="connsiteY82" fmla="*/ 2514600 h 3855720"/>
              <a:gd name="connsiteX83" fmla="*/ 266700 w 342900"/>
              <a:gd name="connsiteY83" fmla="*/ 2453640 h 3855720"/>
              <a:gd name="connsiteX84" fmla="*/ 259080 w 342900"/>
              <a:gd name="connsiteY84" fmla="*/ 2423160 h 3855720"/>
              <a:gd name="connsiteX85" fmla="*/ 251460 w 342900"/>
              <a:gd name="connsiteY85" fmla="*/ 2400300 h 3855720"/>
              <a:gd name="connsiteX86" fmla="*/ 205740 w 342900"/>
              <a:gd name="connsiteY86" fmla="*/ 2369820 h 3855720"/>
              <a:gd name="connsiteX87" fmla="*/ 198120 w 342900"/>
              <a:gd name="connsiteY87" fmla="*/ 2346960 h 3855720"/>
              <a:gd name="connsiteX88" fmla="*/ 167640 w 342900"/>
              <a:gd name="connsiteY88" fmla="*/ 2301240 h 3855720"/>
              <a:gd name="connsiteX89" fmla="*/ 152400 w 342900"/>
              <a:gd name="connsiteY89" fmla="*/ 2255520 h 3855720"/>
              <a:gd name="connsiteX90" fmla="*/ 144780 w 342900"/>
              <a:gd name="connsiteY90" fmla="*/ 2232660 h 3855720"/>
              <a:gd name="connsiteX91" fmla="*/ 137160 w 342900"/>
              <a:gd name="connsiteY91" fmla="*/ 2209800 h 3855720"/>
              <a:gd name="connsiteX92" fmla="*/ 129540 w 342900"/>
              <a:gd name="connsiteY92" fmla="*/ 2087880 h 3855720"/>
              <a:gd name="connsiteX93" fmla="*/ 99060 w 342900"/>
              <a:gd name="connsiteY93" fmla="*/ 2019300 h 3855720"/>
              <a:gd name="connsiteX94" fmla="*/ 91440 w 342900"/>
              <a:gd name="connsiteY94" fmla="*/ 1996440 h 3855720"/>
              <a:gd name="connsiteX95" fmla="*/ 114300 w 342900"/>
              <a:gd name="connsiteY95" fmla="*/ 1836420 h 3855720"/>
              <a:gd name="connsiteX96" fmla="*/ 144780 w 342900"/>
              <a:gd name="connsiteY96" fmla="*/ 1767840 h 3855720"/>
              <a:gd name="connsiteX97" fmla="*/ 152400 w 342900"/>
              <a:gd name="connsiteY97" fmla="*/ 1744980 h 3855720"/>
              <a:gd name="connsiteX98" fmla="*/ 129540 w 342900"/>
              <a:gd name="connsiteY98" fmla="*/ 1661160 h 3855720"/>
              <a:gd name="connsiteX99" fmla="*/ 121920 w 342900"/>
              <a:gd name="connsiteY99" fmla="*/ 1638300 h 3855720"/>
              <a:gd name="connsiteX100" fmla="*/ 91440 w 342900"/>
              <a:gd name="connsiteY100" fmla="*/ 1623060 h 3855720"/>
              <a:gd name="connsiteX101" fmla="*/ 91440 w 342900"/>
              <a:gd name="connsiteY101" fmla="*/ 1325880 h 3855720"/>
              <a:gd name="connsiteX102" fmla="*/ 106680 w 342900"/>
              <a:gd name="connsiteY102" fmla="*/ 952500 h 3855720"/>
              <a:gd name="connsiteX103" fmla="*/ 114300 w 342900"/>
              <a:gd name="connsiteY103" fmla="*/ 929640 h 3855720"/>
              <a:gd name="connsiteX104" fmla="*/ 129540 w 342900"/>
              <a:gd name="connsiteY104" fmla="*/ 868680 h 3855720"/>
              <a:gd name="connsiteX105" fmla="*/ 121920 w 342900"/>
              <a:gd name="connsiteY105" fmla="*/ 769620 h 3855720"/>
              <a:gd name="connsiteX106" fmla="*/ 106680 w 342900"/>
              <a:gd name="connsiteY106" fmla="*/ 746760 h 3855720"/>
              <a:gd name="connsiteX107" fmla="*/ 99060 w 342900"/>
              <a:gd name="connsiteY107" fmla="*/ 716280 h 3855720"/>
              <a:gd name="connsiteX108" fmla="*/ 83820 w 342900"/>
              <a:gd name="connsiteY108" fmla="*/ 609600 h 3855720"/>
              <a:gd name="connsiteX109" fmla="*/ 76200 w 342900"/>
              <a:gd name="connsiteY109" fmla="*/ 586740 h 3855720"/>
              <a:gd name="connsiteX110" fmla="*/ 99060 w 342900"/>
              <a:gd name="connsiteY110" fmla="*/ 487680 h 3855720"/>
              <a:gd name="connsiteX111" fmla="*/ 106680 w 342900"/>
              <a:gd name="connsiteY111" fmla="*/ 464820 h 3855720"/>
              <a:gd name="connsiteX112" fmla="*/ 114300 w 342900"/>
              <a:gd name="connsiteY112" fmla="*/ 441960 h 3855720"/>
              <a:gd name="connsiteX113" fmla="*/ 129540 w 342900"/>
              <a:gd name="connsiteY113" fmla="*/ 312420 h 3855720"/>
              <a:gd name="connsiteX114" fmla="*/ 137160 w 342900"/>
              <a:gd name="connsiteY114" fmla="*/ 259080 h 3855720"/>
              <a:gd name="connsiteX115" fmla="*/ 152400 w 342900"/>
              <a:gd name="connsiteY115" fmla="*/ 236220 h 3855720"/>
              <a:gd name="connsiteX116" fmla="*/ 160020 w 342900"/>
              <a:gd name="connsiteY116" fmla="*/ 190500 h 3855720"/>
              <a:gd name="connsiteX117" fmla="*/ 182880 w 342900"/>
              <a:gd name="connsiteY117" fmla="*/ 121920 h 3855720"/>
              <a:gd name="connsiteX118" fmla="*/ 152400 w 342900"/>
              <a:gd name="connsiteY118" fmla="*/ 60960 h 3855720"/>
              <a:gd name="connsiteX119" fmla="*/ 129540 w 342900"/>
              <a:gd name="connsiteY119" fmla="*/ 76200 h 3855720"/>
              <a:gd name="connsiteX120" fmla="*/ 99060 w 342900"/>
              <a:gd name="connsiteY120" fmla="*/ 38100 h 3855720"/>
              <a:gd name="connsiteX121" fmla="*/ 60960 w 342900"/>
              <a:gd name="connsiteY121" fmla="*/ 0 h 3855720"/>
              <a:gd name="connsiteX122" fmla="*/ 30480 w 342900"/>
              <a:gd name="connsiteY122" fmla="*/ 30480 h 3855720"/>
              <a:gd name="connsiteX123" fmla="*/ 38100 w 342900"/>
              <a:gd name="connsiteY123" fmla="*/ 38100 h 38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42900" h="3855720">
                <a:moveTo>
                  <a:pt x="38100" y="38100"/>
                </a:moveTo>
                <a:cubicBezTo>
                  <a:pt x="40640" y="63500"/>
                  <a:pt x="39190" y="134996"/>
                  <a:pt x="45720" y="182880"/>
                </a:cubicBezTo>
                <a:cubicBezTo>
                  <a:pt x="46957" y="191954"/>
                  <a:pt x="60351" y="196602"/>
                  <a:pt x="60960" y="205740"/>
                </a:cubicBezTo>
                <a:cubicBezTo>
                  <a:pt x="62995" y="236258"/>
                  <a:pt x="58368" y="267011"/>
                  <a:pt x="53340" y="297180"/>
                </a:cubicBezTo>
                <a:cubicBezTo>
                  <a:pt x="50699" y="313026"/>
                  <a:pt x="43180" y="327660"/>
                  <a:pt x="38100" y="342900"/>
                </a:cubicBezTo>
                <a:lnTo>
                  <a:pt x="30480" y="365760"/>
                </a:lnTo>
                <a:cubicBezTo>
                  <a:pt x="35354" y="399875"/>
                  <a:pt x="43799" y="455028"/>
                  <a:pt x="45720" y="487680"/>
                </a:cubicBezTo>
                <a:cubicBezTo>
                  <a:pt x="49452" y="551121"/>
                  <a:pt x="47219" y="614925"/>
                  <a:pt x="53340" y="678180"/>
                </a:cubicBezTo>
                <a:cubicBezTo>
                  <a:pt x="54887" y="694170"/>
                  <a:pt x="68580" y="723900"/>
                  <a:pt x="68580" y="723900"/>
                </a:cubicBezTo>
                <a:cubicBezTo>
                  <a:pt x="63500" y="777240"/>
                  <a:pt x="59482" y="830692"/>
                  <a:pt x="53340" y="883920"/>
                </a:cubicBezTo>
                <a:cubicBezTo>
                  <a:pt x="47322" y="936080"/>
                  <a:pt x="47845" y="905898"/>
                  <a:pt x="38100" y="944880"/>
                </a:cubicBezTo>
                <a:cubicBezTo>
                  <a:pt x="34959" y="957445"/>
                  <a:pt x="33020" y="970280"/>
                  <a:pt x="30480" y="982980"/>
                </a:cubicBezTo>
                <a:cubicBezTo>
                  <a:pt x="27940" y="1013460"/>
                  <a:pt x="27888" y="1044251"/>
                  <a:pt x="22860" y="1074420"/>
                </a:cubicBezTo>
                <a:cubicBezTo>
                  <a:pt x="20219" y="1090266"/>
                  <a:pt x="10261" y="1104294"/>
                  <a:pt x="7620" y="1120140"/>
                </a:cubicBezTo>
                <a:lnTo>
                  <a:pt x="0" y="1165860"/>
                </a:lnTo>
                <a:cubicBezTo>
                  <a:pt x="2540" y="1188720"/>
                  <a:pt x="3839" y="1211752"/>
                  <a:pt x="7620" y="1234440"/>
                </a:cubicBezTo>
                <a:cubicBezTo>
                  <a:pt x="8940" y="1242363"/>
                  <a:pt x="13665" y="1249424"/>
                  <a:pt x="15240" y="1257300"/>
                </a:cubicBezTo>
                <a:cubicBezTo>
                  <a:pt x="18762" y="1274912"/>
                  <a:pt x="18821" y="1293139"/>
                  <a:pt x="22860" y="1310640"/>
                </a:cubicBezTo>
                <a:cubicBezTo>
                  <a:pt x="26472" y="1326293"/>
                  <a:pt x="33020" y="1341120"/>
                  <a:pt x="38100" y="1356360"/>
                </a:cubicBezTo>
                <a:lnTo>
                  <a:pt x="45720" y="1379220"/>
                </a:lnTo>
                <a:cubicBezTo>
                  <a:pt x="48260" y="1445260"/>
                  <a:pt x="49085" y="1511388"/>
                  <a:pt x="53340" y="1577340"/>
                </a:cubicBezTo>
                <a:cubicBezTo>
                  <a:pt x="54174" y="1590265"/>
                  <a:pt x="57552" y="1602945"/>
                  <a:pt x="60960" y="1615440"/>
                </a:cubicBezTo>
                <a:cubicBezTo>
                  <a:pt x="65187" y="1630938"/>
                  <a:pt x="76200" y="1661160"/>
                  <a:pt x="76200" y="1661160"/>
                </a:cubicBezTo>
                <a:cubicBezTo>
                  <a:pt x="73660" y="1689100"/>
                  <a:pt x="74458" y="1717548"/>
                  <a:pt x="68580" y="1744980"/>
                </a:cubicBezTo>
                <a:cubicBezTo>
                  <a:pt x="66661" y="1753935"/>
                  <a:pt x="54169" y="1758720"/>
                  <a:pt x="53340" y="1767840"/>
                </a:cubicBezTo>
                <a:cubicBezTo>
                  <a:pt x="51486" y="1788234"/>
                  <a:pt x="58420" y="1808480"/>
                  <a:pt x="60960" y="1828800"/>
                </a:cubicBezTo>
                <a:cubicBezTo>
                  <a:pt x="58420" y="1844040"/>
                  <a:pt x="55689" y="1859249"/>
                  <a:pt x="53340" y="1874520"/>
                </a:cubicBezTo>
                <a:cubicBezTo>
                  <a:pt x="50609" y="1892272"/>
                  <a:pt x="49242" y="1910248"/>
                  <a:pt x="45720" y="1927860"/>
                </a:cubicBezTo>
                <a:cubicBezTo>
                  <a:pt x="44145" y="1935736"/>
                  <a:pt x="40640" y="1943100"/>
                  <a:pt x="38100" y="1950720"/>
                </a:cubicBezTo>
                <a:cubicBezTo>
                  <a:pt x="40640" y="1978660"/>
                  <a:pt x="40844" y="2006912"/>
                  <a:pt x="45720" y="2034540"/>
                </a:cubicBezTo>
                <a:cubicBezTo>
                  <a:pt x="59000" y="2109796"/>
                  <a:pt x="54817" y="2055009"/>
                  <a:pt x="76200" y="2103120"/>
                </a:cubicBezTo>
                <a:cubicBezTo>
                  <a:pt x="82724" y="2117800"/>
                  <a:pt x="86360" y="2133600"/>
                  <a:pt x="91440" y="2148840"/>
                </a:cubicBezTo>
                <a:lnTo>
                  <a:pt x="114300" y="2217420"/>
                </a:lnTo>
                <a:lnTo>
                  <a:pt x="121920" y="2240280"/>
                </a:lnTo>
                <a:cubicBezTo>
                  <a:pt x="124460" y="2268220"/>
                  <a:pt x="126060" y="2296261"/>
                  <a:pt x="129540" y="2324100"/>
                </a:cubicBezTo>
                <a:cubicBezTo>
                  <a:pt x="131286" y="2338067"/>
                  <a:pt x="140429" y="2377453"/>
                  <a:pt x="144780" y="2392680"/>
                </a:cubicBezTo>
                <a:cubicBezTo>
                  <a:pt x="147361" y="2401713"/>
                  <a:pt x="156992" y="2434528"/>
                  <a:pt x="167640" y="2438400"/>
                </a:cubicBezTo>
                <a:cubicBezTo>
                  <a:pt x="189256" y="2446260"/>
                  <a:pt x="213360" y="2443480"/>
                  <a:pt x="236220" y="2446020"/>
                </a:cubicBezTo>
                <a:cubicBezTo>
                  <a:pt x="238760" y="2562860"/>
                  <a:pt x="237109" y="2679866"/>
                  <a:pt x="243840" y="2796540"/>
                </a:cubicBezTo>
                <a:cubicBezTo>
                  <a:pt x="244765" y="2812578"/>
                  <a:pt x="259080" y="2842260"/>
                  <a:pt x="259080" y="2842260"/>
                </a:cubicBezTo>
                <a:cubicBezTo>
                  <a:pt x="256107" y="2866047"/>
                  <a:pt x="260233" y="2906869"/>
                  <a:pt x="236220" y="2926080"/>
                </a:cubicBezTo>
                <a:cubicBezTo>
                  <a:pt x="229948" y="2931098"/>
                  <a:pt x="220980" y="2931160"/>
                  <a:pt x="213360" y="2933700"/>
                </a:cubicBezTo>
                <a:cubicBezTo>
                  <a:pt x="194207" y="2991159"/>
                  <a:pt x="222271" y="2922561"/>
                  <a:pt x="182880" y="2971800"/>
                </a:cubicBezTo>
                <a:cubicBezTo>
                  <a:pt x="177862" y="2978072"/>
                  <a:pt x="179161" y="2987639"/>
                  <a:pt x="175260" y="2994660"/>
                </a:cubicBezTo>
                <a:cubicBezTo>
                  <a:pt x="166365" y="3010671"/>
                  <a:pt x="150572" y="3023004"/>
                  <a:pt x="144780" y="3040380"/>
                </a:cubicBezTo>
                <a:cubicBezTo>
                  <a:pt x="139700" y="3055620"/>
                  <a:pt x="135506" y="3071185"/>
                  <a:pt x="129540" y="3086100"/>
                </a:cubicBezTo>
                <a:cubicBezTo>
                  <a:pt x="121488" y="3106230"/>
                  <a:pt x="112653" y="3126155"/>
                  <a:pt x="106680" y="3147060"/>
                </a:cubicBezTo>
                <a:cubicBezTo>
                  <a:pt x="103803" y="3157130"/>
                  <a:pt x="103185" y="3167914"/>
                  <a:pt x="99060" y="3177540"/>
                </a:cubicBezTo>
                <a:cubicBezTo>
                  <a:pt x="95452" y="3185958"/>
                  <a:pt x="88364" y="3192449"/>
                  <a:pt x="83820" y="3200400"/>
                </a:cubicBezTo>
                <a:cubicBezTo>
                  <a:pt x="78184" y="3210263"/>
                  <a:pt x="72799" y="3220333"/>
                  <a:pt x="68580" y="3230880"/>
                </a:cubicBezTo>
                <a:cubicBezTo>
                  <a:pt x="62614" y="3245795"/>
                  <a:pt x="53340" y="3276600"/>
                  <a:pt x="53340" y="3276600"/>
                </a:cubicBezTo>
                <a:lnTo>
                  <a:pt x="76200" y="3345180"/>
                </a:lnTo>
                <a:lnTo>
                  <a:pt x="83820" y="3368040"/>
                </a:lnTo>
                <a:cubicBezTo>
                  <a:pt x="86360" y="3495040"/>
                  <a:pt x="81698" y="3622389"/>
                  <a:pt x="91440" y="3749040"/>
                </a:cubicBezTo>
                <a:cubicBezTo>
                  <a:pt x="92142" y="3758171"/>
                  <a:pt x="107824" y="3757804"/>
                  <a:pt x="114300" y="3764280"/>
                </a:cubicBezTo>
                <a:cubicBezTo>
                  <a:pt x="120776" y="3770756"/>
                  <a:pt x="125821" y="3778771"/>
                  <a:pt x="129540" y="3787140"/>
                </a:cubicBezTo>
                <a:cubicBezTo>
                  <a:pt x="136064" y="3801820"/>
                  <a:pt x="139700" y="3817620"/>
                  <a:pt x="144780" y="3832860"/>
                </a:cubicBezTo>
                <a:lnTo>
                  <a:pt x="152400" y="3855720"/>
                </a:lnTo>
                <a:cubicBezTo>
                  <a:pt x="165100" y="3853180"/>
                  <a:pt x="181342" y="3857258"/>
                  <a:pt x="190500" y="3848100"/>
                </a:cubicBezTo>
                <a:cubicBezTo>
                  <a:pt x="196180" y="3842420"/>
                  <a:pt x="185087" y="3832963"/>
                  <a:pt x="182880" y="3825240"/>
                </a:cubicBezTo>
                <a:cubicBezTo>
                  <a:pt x="180003" y="3815170"/>
                  <a:pt x="178137" y="3804830"/>
                  <a:pt x="175260" y="3794760"/>
                </a:cubicBezTo>
                <a:cubicBezTo>
                  <a:pt x="173053" y="3787037"/>
                  <a:pt x="169847" y="3779623"/>
                  <a:pt x="167640" y="3771900"/>
                </a:cubicBezTo>
                <a:cubicBezTo>
                  <a:pt x="148504" y="3704923"/>
                  <a:pt x="170670" y="3773370"/>
                  <a:pt x="152400" y="3718560"/>
                </a:cubicBezTo>
                <a:cubicBezTo>
                  <a:pt x="149860" y="3652520"/>
                  <a:pt x="149176" y="3586382"/>
                  <a:pt x="144780" y="3520440"/>
                </a:cubicBezTo>
                <a:cubicBezTo>
                  <a:pt x="144083" y="3509991"/>
                  <a:pt x="141285" y="3499586"/>
                  <a:pt x="137160" y="3489960"/>
                </a:cubicBezTo>
                <a:cubicBezTo>
                  <a:pt x="133552" y="3481542"/>
                  <a:pt x="125639" y="3475469"/>
                  <a:pt x="121920" y="3467100"/>
                </a:cubicBezTo>
                <a:cubicBezTo>
                  <a:pt x="115396" y="3452420"/>
                  <a:pt x="111760" y="3436620"/>
                  <a:pt x="106680" y="3421380"/>
                </a:cubicBezTo>
                <a:lnTo>
                  <a:pt x="99060" y="3398520"/>
                </a:lnTo>
                <a:cubicBezTo>
                  <a:pt x="101600" y="3322320"/>
                  <a:pt x="102068" y="3246023"/>
                  <a:pt x="106680" y="3169920"/>
                </a:cubicBezTo>
                <a:cubicBezTo>
                  <a:pt x="107166" y="3161903"/>
                  <a:pt x="108620" y="3152740"/>
                  <a:pt x="114300" y="3147060"/>
                </a:cubicBezTo>
                <a:cubicBezTo>
                  <a:pt x="127252" y="3134108"/>
                  <a:pt x="160020" y="3116580"/>
                  <a:pt x="160020" y="3116580"/>
                </a:cubicBezTo>
                <a:cubicBezTo>
                  <a:pt x="175005" y="3094103"/>
                  <a:pt x="176118" y="3089195"/>
                  <a:pt x="198120" y="3070860"/>
                </a:cubicBezTo>
                <a:cubicBezTo>
                  <a:pt x="205155" y="3064997"/>
                  <a:pt x="213360" y="3060700"/>
                  <a:pt x="220980" y="3055620"/>
                </a:cubicBezTo>
                <a:cubicBezTo>
                  <a:pt x="231140" y="3040380"/>
                  <a:pt x="238508" y="3022852"/>
                  <a:pt x="251460" y="3009900"/>
                </a:cubicBezTo>
                <a:cubicBezTo>
                  <a:pt x="268312" y="2993048"/>
                  <a:pt x="278951" y="2985398"/>
                  <a:pt x="289560" y="2964180"/>
                </a:cubicBezTo>
                <a:cubicBezTo>
                  <a:pt x="295962" y="2951376"/>
                  <a:pt x="301138" y="2923047"/>
                  <a:pt x="304800" y="2910840"/>
                </a:cubicBezTo>
                <a:cubicBezTo>
                  <a:pt x="309416" y="2895453"/>
                  <a:pt x="314960" y="2880360"/>
                  <a:pt x="320040" y="2865120"/>
                </a:cubicBezTo>
                <a:cubicBezTo>
                  <a:pt x="322580" y="2857500"/>
                  <a:pt x="324068" y="2849444"/>
                  <a:pt x="327660" y="2842260"/>
                </a:cubicBezTo>
                <a:lnTo>
                  <a:pt x="342900" y="2811780"/>
                </a:lnTo>
                <a:cubicBezTo>
                  <a:pt x="340360" y="2783840"/>
                  <a:pt x="340156" y="2755588"/>
                  <a:pt x="335280" y="2727960"/>
                </a:cubicBezTo>
                <a:cubicBezTo>
                  <a:pt x="332488" y="2712140"/>
                  <a:pt x="325120" y="2697480"/>
                  <a:pt x="320040" y="2682240"/>
                </a:cubicBezTo>
                <a:cubicBezTo>
                  <a:pt x="309524" y="2650692"/>
                  <a:pt x="316875" y="2666063"/>
                  <a:pt x="297180" y="2636520"/>
                </a:cubicBezTo>
                <a:cubicBezTo>
                  <a:pt x="279881" y="2567324"/>
                  <a:pt x="297033" y="2642889"/>
                  <a:pt x="281940" y="2514600"/>
                </a:cubicBezTo>
                <a:cubicBezTo>
                  <a:pt x="277292" y="2475095"/>
                  <a:pt x="275595" y="2484774"/>
                  <a:pt x="266700" y="2453640"/>
                </a:cubicBezTo>
                <a:cubicBezTo>
                  <a:pt x="263823" y="2443570"/>
                  <a:pt x="261957" y="2433230"/>
                  <a:pt x="259080" y="2423160"/>
                </a:cubicBezTo>
                <a:cubicBezTo>
                  <a:pt x="256873" y="2415437"/>
                  <a:pt x="257140" y="2405980"/>
                  <a:pt x="251460" y="2400300"/>
                </a:cubicBezTo>
                <a:cubicBezTo>
                  <a:pt x="238508" y="2387348"/>
                  <a:pt x="205740" y="2369820"/>
                  <a:pt x="205740" y="2369820"/>
                </a:cubicBezTo>
                <a:cubicBezTo>
                  <a:pt x="203200" y="2362200"/>
                  <a:pt x="202021" y="2353981"/>
                  <a:pt x="198120" y="2346960"/>
                </a:cubicBezTo>
                <a:cubicBezTo>
                  <a:pt x="189225" y="2330949"/>
                  <a:pt x="173432" y="2318616"/>
                  <a:pt x="167640" y="2301240"/>
                </a:cubicBezTo>
                <a:lnTo>
                  <a:pt x="152400" y="2255520"/>
                </a:lnTo>
                <a:lnTo>
                  <a:pt x="144780" y="2232660"/>
                </a:lnTo>
                <a:lnTo>
                  <a:pt x="137160" y="2209800"/>
                </a:lnTo>
                <a:cubicBezTo>
                  <a:pt x="134620" y="2169160"/>
                  <a:pt x="135042" y="2128226"/>
                  <a:pt x="129540" y="2087880"/>
                </a:cubicBezTo>
                <a:cubicBezTo>
                  <a:pt x="122168" y="2033818"/>
                  <a:pt x="117075" y="2055329"/>
                  <a:pt x="99060" y="2019300"/>
                </a:cubicBezTo>
                <a:cubicBezTo>
                  <a:pt x="95468" y="2012116"/>
                  <a:pt x="93980" y="2004060"/>
                  <a:pt x="91440" y="1996440"/>
                </a:cubicBezTo>
                <a:cubicBezTo>
                  <a:pt x="92914" y="1974323"/>
                  <a:pt x="90020" y="1872840"/>
                  <a:pt x="114300" y="1836420"/>
                </a:cubicBezTo>
                <a:cubicBezTo>
                  <a:pt x="138451" y="1800194"/>
                  <a:pt x="126644" y="1822248"/>
                  <a:pt x="144780" y="1767840"/>
                </a:cubicBezTo>
                <a:lnTo>
                  <a:pt x="152400" y="1744980"/>
                </a:lnTo>
                <a:cubicBezTo>
                  <a:pt x="141630" y="1691128"/>
                  <a:pt x="148876" y="1719167"/>
                  <a:pt x="129540" y="1661160"/>
                </a:cubicBezTo>
                <a:cubicBezTo>
                  <a:pt x="127000" y="1653540"/>
                  <a:pt x="129104" y="1641892"/>
                  <a:pt x="121920" y="1638300"/>
                </a:cubicBezTo>
                <a:lnTo>
                  <a:pt x="91440" y="1623060"/>
                </a:lnTo>
                <a:cubicBezTo>
                  <a:pt x="67109" y="1501403"/>
                  <a:pt x="81888" y="1590150"/>
                  <a:pt x="91440" y="1325880"/>
                </a:cubicBezTo>
                <a:cubicBezTo>
                  <a:pt x="95939" y="1201398"/>
                  <a:pt x="99506" y="1076857"/>
                  <a:pt x="106680" y="952500"/>
                </a:cubicBezTo>
                <a:cubicBezTo>
                  <a:pt x="107143" y="944481"/>
                  <a:pt x="112187" y="937389"/>
                  <a:pt x="114300" y="929640"/>
                </a:cubicBezTo>
                <a:cubicBezTo>
                  <a:pt x="119811" y="909433"/>
                  <a:pt x="124460" y="889000"/>
                  <a:pt x="129540" y="868680"/>
                </a:cubicBezTo>
                <a:cubicBezTo>
                  <a:pt x="127000" y="835660"/>
                  <a:pt x="128023" y="802170"/>
                  <a:pt x="121920" y="769620"/>
                </a:cubicBezTo>
                <a:cubicBezTo>
                  <a:pt x="120232" y="760619"/>
                  <a:pt x="110288" y="755178"/>
                  <a:pt x="106680" y="746760"/>
                </a:cubicBezTo>
                <a:cubicBezTo>
                  <a:pt x="102555" y="737134"/>
                  <a:pt x="101600" y="726440"/>
                  <a:pt x="99060" y="716280"/>
                </a:cubicBezTo>
                <a:cubicBezTo>
                  <a:pt x="94318" y="673605"/>
                  <a:pt x="93525" y="648419"/>
                  <a:pt x="83820" y="609600"/>
                </a:cubicBezTo>
                <a:cubicBezTo>
                  <a:pt x="81872" y="601808"/>
                  <a:pt x="78740" y="594360"/>
                  <a:pt x="76200" y="586740"/>
                </a:cubicBezTo>
                <a:cubicBezTo>
                  <a:pt x="86092" y="517497"/>
                  <a:pt x="78140" y="550439"/>
                  <a:pt x="99060" y="487680"/>
                </a:cubicBezTo>
                <a:lnTo>
                  <a:pt x="106680" y="464820"/>
                </a:lnTo>
                <a:lnTo>
                  <a:pt x="114300" y="441960"/>
                </a:lnTo>
                <a:cubicBezTo>
                  <a:pt x="119380" y="398780"/>
                  <a:pt x="124147" y="355562"/>
                  <a:pt x="129540" y="312420"/>
                </a:cubicBezTo>
                <a:cubicBezTo>
                  <a:pt x="131768" y="294598"/>
                  <a:pt x="131999" y="276283"/>
                  <a:pt x="137160" y="259080"/>
                </a:cubicBezTo>
                <a:cubicBezTo>
                  <a:pt x="139792" y="250308"/>
                  <a:pt x="147320" y="243840"/>
                  <a:pt x="152400" y="236220"/>
                </a:cubicBezTo>
                <a:cubicBezTo>
                  <a:pt x="154940" y="220980"/>
                  <a:pt x="156039" y="205429"/>
                  <a:pt x="160020" y="190500"/>
                </a:cubicBezTo>
                <a:cubicBezTo>
                  <a:pt x="166229" y="167217"/>
                  <a:pt x="182880" y="121920"/>
                  <a:pt x="182880" y="121920"/>
                </a:cubicBezTo>
                <a:cubicBezTo>
                  <a:pt x="180348" y="104199"/>
                  <a:pt x="189515" y="54774"/>
                  <a:pt x="152400" y="60960"/>
                </a:cubicBezTo>
                <a:cubicBezTo>
                  <a:pt x="143367" y="62466"/>
                  <a:pt x="137160" y="71120"/>
                  <a:pt x="129540" y="76200"/>
                </a:cubicBezTo>
                <a:cubicBezTo>
                  <a:pt x="114705" y="31696"/>
                  <a:pt x="133527" y="72567"/>
                  <a:pt x="99060" y="38100"/>
                </a:cubicBezTo>
                <a:cubicBezTo>
                  <a:pt x="48260" y="-12700"/>
                  <a:pt x="121920" y="40640"/>
                  <a:pt x="60960" y="0"/>
                </a:cubicBezTo>
                <a:cubicBezTo>
                  <a:pt x="7718" y="10648"/>
                  <a:pt x="23270" y="-5568"/>
                  <a:pt x="30480" y="30480"/>
                </a:cubicBezTo>
                <a:cubicBezTo>
                  <a:pt x="31476" y="35461"/>
                  <a:pt x="35560" y="12700"/>
                  <a:pt x="38100" y="381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5497"/>
            <a:ext cx="316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продуктивной влаги в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787897"/>
            <a:ext cx="316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продуктивной влаги в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1470" y="2398784"/>
            <a:ext cx="367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НВ по двум глубинам,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1470" y="4414305"/>
            <a:ext cx="3827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оценить наличие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гравитационной влаги в пределах метровой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4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" y="1"/>
            <a:ext cx="9006840" cy="308609"/>
          </a:xfrm>
        </p:spPr>
        <p:txBody>
          <a:bodyPr>
            <a:normAutofit fontScale="90000"/>
          </a:bodyPr>
          <a:lstStyle/>
          <a:p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10.02.2023 внесли 200 кг/га аммиачной селитры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7314258"/>
              </p:ext>
            </p:extLst>
          </p:nvPr>
        </p:nvGraphicFramePr>
        <p:xfrm>
          <a:off x="73152" y="393192"/>
          <a:ext cx="9006839" cy="4701540"/>
        </p:xfrm>
        <a:graphic>
          <a:graphicData uri="http://schemas.openxmlformats.org/drawingml/2006/table">
            <a:tbl>
              <a:tblPr firstRow="1" firstCol="1" bandRow="1"/>
              <a:tblGrid>
                <a:gridCol w="1544222"/>
                <a:gridCol w="740039"/>
                <a:gridCol w="646218"/>
                <a:gridCol w="646218"/>
                <a:gridCol w="646218"/>
                <a:gridCol w="646218"/>
                <a:gridCol w="646218"/>
                <a:gridCol w="646218"/>
                <a:gridCol w="646218"/>
                <a:gridCol w="776417"/>
                <a:gridCol w="776417"/>
                <a:gridCol w="646218"/>
              </a:tblGrid>
              <a:tr h="4183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18">
                <a:tc gridSpan="1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06.03.2023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продуктивной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влаги,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нитратного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азота,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кг/га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038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39713" y="2606651"/>
            <a:ext cx="2840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C3300"/>
                </a:solidFill>
              </a:rPr>
              <a:t>Нельзя проводить подкормку</a:t>
            </a: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4959350" y="2619237"/>
            <a:ext cx="40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C3300"/>
                </a:solidFill>
              </a:rPr>
              <a:t>Можно проводить подкормку</a:t>
            </a:r>
          </a:p>
        </p:txBody>
      </p:sp>
      <p:pic>
        <p:nvPicPr>
          <p:cNvPr id="39941" name="Picture 7" descr="http://kherson.life/wp-content/uploads/2015/12/ozimyie-v-sneg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4650468" cy="26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02" y="3027618"/>
            <a:ext cx="3659641" cy="20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4" y="2905125"/>
            <a:ext cx="3877340" cy="21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latifundist.com/media/minigallery/o-o-w/00/02/2515/latifundist-com-agropoligon-kws-ukraina-tetirskoe-10-843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22" y="7937"/>
            <a:ext cx="4078536" cy="259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8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18093"/>
              </p:ext>
            </p:extLst>
          </p:nvPr>
        </p:nvGraphicFramePr>
        <p:xfrm>
          <a:off x="73232" y="276994"/>
          <a:ext cx="8803481" cy="478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58"/>
                <a:gridCol w="240030"/>
                <a:gridCol w="308610"/>
                <a:gridCol w="834390"/>
                <a:gridCol w="1211580"/>
                <a:gridCol w="902970"/>
                <a:gridCol w="978584"/>
                <a:gridCol w="2337894"/>
                <a:gridCol w="1685465"/>
              </a:tblGrid>
              <a:tr h="174274">
                <a:tc rowSpan="2"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Влажность почвы, 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слое почвы, мм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азота, кг/га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 мм</a:t>
                      </a:r>
                    </a:p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 запас продуктивной влаги в слое 0-20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кг/га</a:t>
                      </a:r>
                    </a:p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слое 0-40см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6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Нитратный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Аммонийный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gridSpan="2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h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продуктивной влаги в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метровой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толще </a:t>
                      </a:r>
                      <a:endParaRPr lang="ru-RU" sz="13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метровой толще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6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204,2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41,9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3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8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2550" indent="104775" algn="l" fontAlgn="b">
                        <a:lnSpc>
                          <a:spcPct val="90000"/>
                        </a:lnSpc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74,3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2550" marR="0" indent="104775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продуктивной влаги минерального,  Аксайский район, предшественник подсолнечник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15" y="1087607"/>
            <a:ext cx="3840480" cy="288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5265" r="12500" b="11436"/>
          <a:stretch/>
        </p:blipFill>
        <p:spPr>
          <a:xfrm rot="5400000">
            <a:off x="4279073" y="1655855"/>
            <a:ext cx="3158603" cy="20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0" y="94060"/>
            <a:ext cx="914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Стратегия ранневесенних подкормок на озимой пшенице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176" y="440531"/>
            <a:ext cx="87455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Отслеживать изменение температурного режима путем анализа прогнозов на разных Интернет ресурсах.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789" y="1190625"/>
            <a:ext cx="835342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разным предшественникам  и на разных элементах рельефа, провести определение запасов продуктивной влаги и нитратного азота </a:t>
            </a:r>
            <a:endParaRPr lang="ru-RU" altLang="ru-RU" sz="1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глубины 100 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2356249"/>
            <a:ext cx="7696200" cy="64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раскустившихся посевах определить запасы сахаров в узлах кущения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4264" y="3138488"/>
            <a:ext cx="7056437" cy="67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Провести инвентаризацию посевов, определив густоту стояния растений и степень их развития</a:t>
            </a:r>
            <a:endParaRPr lang="ru-RU" altLang="ru-RU" sz="1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5088" y="3975497"/>
            <a:ext cx="6553200" cy="91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картограммам агрохимического обследования определить обеспеченность полей подвижным фосфором</a:t>
            </a: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739265"/>
            <a:ext cx="8715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(), </a:t>
            </a:r>
            <a:r>
              <a:rPr lang="ru-RU" altLang="ru-RU" sz="2800" b="1" dirty="0">
                <a:solidFill>
                  <a:srgbClr val="FF0000"/>
                </a:solidFill>
              </a:rPr>
              <a:t>свойств удобрений, сочетания органических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и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99213"/>
              </p:ext>
            </p:extLst>
          </p:nvPr>
        </p:nvGraphicFramePr>
        <p:xfrm>
          <a:off x="165781" y="736600"/>
          <a:ext cx="880872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368"/>
                <a:gridCol w="5812352"/>
              </a:tblGrid>
              <a:tr h="81684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удобрения отдельных культур при их чередовании в севообороте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</a:t>
                      </a: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применения органических и минеральных удобрений</a:t>
                      </a:r>
                      <a:r>
                        <a:rPr lang="ru-RU" alt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котором предусматриваются</a:t>
                      </a:r>
                      <a:r>
                        <a:rPr lang="en-US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alt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14">
                <a:tc rowSpan="4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их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внесения 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следующих условий: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планируемого урожая,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 особенностей питания культуры,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чередования культур в севообороте и особенностей их агротехники,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Почвенно-­климатических условий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агрохимической характеристики почв,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естественного плодородия и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погоды конкретного года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минеральных удобрений,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экономических условий в хозяйстве.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086171" y="1191"/>
            <a:ext cx="479862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Тактика агрохимических работы на посевах</a:t>
            </a:r>
          </a:p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озимой пшеницы в весенний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1" y="627460"/>
            <a:ext cx="8856663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Ранневесенняя подкормка аммиачной селитрой</a:t>
            </a:r>
          </a:p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30 кг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мерзлоталой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только на посевах 3-4-листа и начало кущения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25" y="1364456"/>
            <a:ext cx="8496300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Подкормка любыми формами азотных удобрений по подсыхающей, с обязательной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заделкой на всех посевах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063" y="2057401"/>
            <a:ext cx="7893050" cy="378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Подкормки по результатам листовых диагностик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600" y="2564606"/>
            <a:ext cx="7893050" cy="59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1. КАС в фазу кущения,  работа с пестицидами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Cu,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+ стимуляторы роста +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гуматы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3298031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2. КАС и (или) ЖКУ период конец кущения- выход в трубку  +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</a:rPr>
              <a:t>Cu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</a:rPr>
              <a:t>гуматы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. стимуляторы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6600" y="4044553"/>
            <a:ext cx="7893050" cy="43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Карбамид в фазу флагового листа (по необходимости)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825" y="4541044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4. Карбамид  ближе к наливу до конца молочной спелости  +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Со 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17462" y="0"/>
            <a:ext cx="9161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принятия решения в ранневесенний период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7114" y="369888"/>
            <a:ext cx="690403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71551" y="369888"/>
            <a:ext cx="6913563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Ведем подсчет количества побегов – середина-конец февраля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1" y="854075"/>
            <a:ext cx="2066925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13: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Стадия 3-го листа.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Третий лист развернут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7463" y="1849438"/>
            <a:ext cx="2060576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22: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второй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51" y="3817938"/>
            <a:ext cx="2124075" cy="1188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–28: Конец кущения: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максимальное число побегов  кущения достигнуто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801" y="2932114"/>
            <a:ext cx="2060575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третий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2916238" y="862014"/>
            <a:ext cx="6354762" cy="7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задача получить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 за счет всех подкормок с учетом почвенно-климатических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условий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3605214" y="1536701"/>
            <a:ext cx="4618039" cy="10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540 побегов задача получить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540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 за счет всех подкормок с учетом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почвенно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климатических  условий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4171950" y="2454276"/>
            <a:ext cx="4972050" cy="12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810 побегов задача получить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270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подкормки, которые будут наиболее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эффективными с учетом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почвенно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климатических  условий</a:t>
            </a: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4164014" y="3590926"/>
            <a:ext cx="4822710" cy="12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2160 побегов задача оценить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возможность сохранения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 учетом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запасов продуктивной влаги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подкормку в период ВВСН 31-32 для работы 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продуктивность побегов</a:t>
            </a:r>
          </a:p>
        </p:txBody>
      </p:sp>
      <p:pic>
        <p:nvPicPr>
          <p:cNvPr id="27661" name="Рисунок 19"/>
          <p:cNvPicPr>
            <a:picLocks noChangeAspect="1"/>
          </p:cNvPicPr>
          <p:nvPr/>
        </p:nvPicPr>
        <p:blipFill>
          <a:blip r:embed="rId2"/>
          <a:srcRect l="24617" t="12331" r="42911" b="27596"/>
          <a:stretch>
            <a:fillRect/>
          </a:stretch>
        </p:blipFill>
        <p:spPr bwMode="auto">
          <a:xfrm>
            <a:off x="2136776" y="854076"/>
            <a:ext cx="779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20"/>
          <p:cNvPicPr>
            <a:picLocks noChangeAspect="1"/>
          </p:cNvPicPr>
          <p:nvPr/>
        </p:nvPicPr>
        <p:blipFill>
          <a:blip r:embed="rId3"/>
          <a:srcRect l="24638" t="2686" r="33929" b="47157"/>
          <a:stretch>
            <a:fillRect/>
          </a:stretch>
        </p:blipFill>
        <p:spPr bwMode="auto">
          <a:xfrm>
            <a:off x="2651126" y="1601789"/>
            <a:ext cx="9540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21"/>
          <p:cNvPicPr>
            <a:picLocks noChangeAspect="1"/>
          </p:cNvPicPr>
          <p:nvPr/>
        </p:nvPicPr>
        <p:blipFill>
          <a:blip r:embed="rId4"/>
          <a:srcRect l="39101" t="18474" r="37534" b="33212"/>
          <a:stretch>
            <a:fillRect/>
          </a:stretch>
        </p:blipFill>
        <p:spPr bwMode="auto">
          <a:xfrm>
            <a:off x="3360739" y="2674939"/>
            <a:ext cx="7715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11" descr="P91216-100001"/>
          <p:cNvPicPr>
            <a:picLocks noChangeAspect="1" noChangeArrowheads="1"/>
          </p:cNvPicPr>
          <p:nvPr/>
        </p:nvPicPr>
        <p:blipFill>
          <a:blip r:embed="rId5"/>
          <a:srcRect l="32387" t="26534" r="2" b="6538"/>
          <a:stretch>
            <a:fillRect/>
          </a:stretch>
        </p:blipFill>
        <p:spPr bwMode="auto">
          <a:xfrm>
            <a:off x="2143125" y="3763964"/>
            <a:ext cx="14112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TextBox 4"/>
          <p:cNvSpPr txBox="1">
            <a:spLocks noChangeArrowheads="1"/>
          </p:cNvSpPr>
          <p:nvPr/>
        </p:nvSpPr>
        <p:spPr bwMode="auto">
          <a:xfrm>
            <a:off x="3605213" y="4835526"/>
            <a:ext cx="5560941" cy="3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каждом из этапов ведем подсчет не только побегов, но и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695825" y="1146176"/>
            <a:ext cx="2255838" cy="449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05051" y="1639889"/>
            <a:ext cx="3160713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или поверхностная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с заделкой если не было мерзлоталой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Прямоугольник 22"/>
          <p:cNvSpPr>
            <a:spLocks noChangeArrowheads="1"/>
          </p:cNvSpPr>
          <p:nvPr/>
        </p:nvSpPr>
        <p:spPr bwMode="auto">
          <a:xfrm>
            <a:off x="2339975" y="2227264"/>
            <a:ext cx="31575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30-35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11888" y="1630364"/>
            <a:ext cx="2711450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 или прикорневая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Прямоугольник 16"/>
          <p:cNvSpPr>
            <a:spLocks noChangeArrowheads="1"/>
          </p:cNvSpPr>
          <p:nvPr/>
        </p:nvSpPr>
        <p:spPr bwMode="auto">
          <a:xfrm>
            <a:off x="5494338" y="1595438"/>
            <a:ext cx="516004" cy="8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50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1751" name="Прямоугольник 22"/>
          <p:cNvSpPr>
            <a:spLocks noChangeArrowheads="1"/>
          </p:cNvSpPr>
          <p:nvPr/>
        </p:nvSpPr>
        <p:spPr bwMode="auto">
          <a:xfrm>
            <a:off x="5889626" y="2227263"/>
            <a:ext cx="3213100" cy="9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45-40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 пополнении влаги </a:t>
            </a:r>
          </a:p>
          <a:p>
            <a:pPr>
              <a:lnSpc>
                <a:spcPct val="85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отсутствии влаги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30-25 кг/га в д.в.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1" y="2541588"/>
            <a:ext cx="3679825" cy="556561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53" name="TextBox 17"/>
          <p:cNvSpPr txBox="1">
            <a:spLocks noChangeArrowheads="1"/>
          </p:cNvSpPr>
          <p:nvPr/>
        </p:nvSpPr>
        <p:spPr bwMode="auto">
          <a:xfrm>
            <a:off x="69851" y="53975"/>
            <a:ext cx="8870950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pic>
        <p:nvPicPr>
          <p:cNvPr id="31754" name="Рисунок 18"/>
          <p:cNvPicPr>
            <a:picLocks noChangeAspect="1"/>
          </p:cNvPicPr>
          <p:nvPr/>
        </p:nvPicPr>
        <p:blipFill>
          <a:blip r:embed="rId2"/>
          <a:srcRect l="21674" t="13809" r="35237" b="35551"/>
          <a:stretch>
            <a:fillRect/>
          </a:stretch>
        </p:blipFill>
        <p:spPr bwMode="auto">
          <a:xfrm>
            <a:off x="28575" y="1457326"/>
            <a:ext cx="8699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8426" y="715963"/>
            <a:ext cx="2068513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13: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Стадия 3-го листа.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Третий лист развернут </a:t>
            </a:r>
            <a:endParaRPr lang="ru-RU" dirty="0"/>
          </a:p>
        </p:txBody>
      </p:sp>
      <p:sp>
        <p:nvSpPr>
          <p:cNvPr id="31756" name="Прямоугольник 22"/>
          <p:cNvSpPr>
            <a:spLocks noChangeArrowheads="1"/>
          </p:cNvSpPr>
          <p:nvPr/>
        </p:nvSpPr>
        <p:spPr bwMode="auto">
          <a:xfrm>
            <a:off x="2435225" y="444500"/>
            <a:ext cx="6408738" cy="7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algn="ctr">
              <a:lnSpc>
                <a:spcPct val="115000"/>
              </a:lnSpc>
            </a:pP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проводится по формуле: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доза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опт. 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факт.</a:t>
            </a:r>
            <a:endParaRPr lang="ru-RU" altLang="ru-RU" sz="1100" dirty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851" y="2840038"/>
            <a:ext cx="2058988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22: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второй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pic>
        <p:nvPicPr>
          <p:cNvPr id="31758" name="Рисунок 22"/>
          <p:cNvPicPr>
            <a:picLocks noChangeAspect="1"/>
          </p:cNvPicPr>
          <p:nvPr/>
        </p:nvPicPr>
        <p:blipFill>
          <a:blip r:embed="rId3"/>
          <a:srcRect l="24638" t="2686" r="33929" b="47157"/>
          <a:stretch>
            <a:fillRect/>
          </a:stretch>
        </p:blipFill>
        <p:spPr bwMode="auto">
          <a:xfrm>
            <a:off x="98425" y="3602039"/>
            <a:ext cx="9540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711700" y="309880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Прямоугольник 22"/>
          <p:cNvSpPr>
            <a:spLocks noChangeArrowheads="1"/>
          </p:cNvSpPr>
          <p:nvPr/>
        </p:nvSpPr>
        <p:spPr bwMode="auto">
          <a:xfrm>
            <a:off x="2435226" y="3524251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730750" y="4011614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Прямоугольник 22"/>
          <p:cNvSpPr>
            <a:spLocks noChangeArrowheads="1"/>
          </p:cNvSpPr>
          <p:nvPr/>
        </p:nvSpPr>
        <p:spPr bwMode="auto">
          <a:xfrm>
            <a:off x="1476376" y="4459289"/>
            <a:ext cx="766762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sp>
        <p:nvSpPr>
          <p:cNvPr id="31763" name="Прямоугольник 2"/>
          <p:cNvSpPr>
            <a:spLocks noChangeArrowheads="1"/>
          </p:cNvSpPr>
          <p:nvPr/>
        </p:nvSpPr>
        <p:spPr bwMode="auto">
          <a:xfrm>
            <a:off x="904875" y="1465264"/>
            <a:ext cx="1241201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</a:t>
            </a:r>
          </a:p>
        </p:txBody>
      </p:sp>
      <p:sp>
        <p:nvSpPr>
          <p:cNvPr id="31764" name="Прямоугольник 24"/>
          <p:cNvSpPr>
            <a:spLocks noChangeArrowheads="1"/>
          </p:cNvSpPr>
          <p:nvPr/>
        </p:nvSpPr>
        <p:spPr bwMode="auto">
          <a:xfrm>
            <a:off x="1012825" y="3524250"/>
            <a:ext cx="2129906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дополнительно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540 побегов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4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719639" y="1011238"/>
            <a:ext cx="2255837" cy="4492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39975" y="1531939"/>
            <a:ext cx="3160713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или поверхностная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с заделкой если не было мерзлоталой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Прямоугольник 22"/>
          <p:cNvSpPr>
            <a:spLocks noChangeArrowheads="1"/>
          </p:cNvSpPr>
          <p:nvPr/>
        </p:nvSpPr>
        <p:spPr bwMode="auto">
          <a:xfrm>
            <a:off x="2339975" y="2227264"/>
            <a:ext cx="31575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30-35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30938" y="1531939"/>
            <a:ext cx="2711450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 или прикорневая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5489575" y="1655763"/>
            <a:ext cx="8001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или</a:t>
            </a:r>
          </a:p>
        </p:txBody>
      </p:sp>
      <p:sp>
        <p:nvSpPr>
          <p:cNvPr id="32775" name="Прямоугольник 22"/>
          <p:cNvSpPr>
            <a:spLocks noChangeArrowheads="1"/>
          </p:cNvSpPr>
          <p:nvPr/>
        </p:nvSpPr>
        <p:spPr bwMode="auto">
          <a:xfrm>
            <a:off x="5889626" y="2227263"/>
            <a:ext cx="3213100" cy="9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45-40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 пополнении влаги </a:t>
            </a:r>
          </a:p>
          <a:p>
            <a:pPr>
              <a:lnSpc>
                <a:spcPct val="85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отсутствии влаги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30-25 кг/га в д.в.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1" y="2541588"/>
            <a:ext cx="3679825" cy="556561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14289" y="6351"/>
            <a:ext cx="906462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sp>
        <p:nvSpPr>
          <p:cNvPr id="32779" name="Прямоугольник 22"/>
          <p:cNvSpPr>
            <a:spLocks noChangeArrowheads="1"/>
          </p:cNvSpPr>
          <p:nvPr/>
        </p:nvSpPr>
        <p:spPr bwMode="auto">
          <a:xfrm>
            <a:off x="2555875" y="566738"/>
            <a:ext cx="6408738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711700" y="309880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Прямоугольник 22"/>
          <p:cNvSpPr>
            <a:spLocks noChangeArrowheads="1"/>
          </p:cNvSpPr>
          <p:nvPr/>
        </p:nvSpPr>
        <p:spPr bwMode="auto">
          <a:xfrm>
            <a:off x="2435226" y="3524251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730750" y="4011614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3" name="Прямоугольник 22"/>
          <p:cNvSpPr>
            <a:spLocks noChangeArrowheads="1"/>
          </p:cNvSpPr>
          <p:nvPr/>
        </p:nvSpPr>
        <p:spPr bwMode="auto">
          <a:xfrm>
            <a:off x="1476376" y="4459289"/>
            <a:ext cx="766762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pic>
        <p:nvPicPr>
          <p:cNvPr id="32784" name="Рисунок 21"/>
          <p:cNvPicPr>
            <a:picLocks noChangeAspect="1"/>
          </p:cNvPicPr>
          <p:nvPr/>
        </p:nvPicPr>
        <p:blipFill>
          <a:blip r:embed="rId2"/>
          <a:srcRect l="39101" t="18474" r="37534" b="33212"/>
          <a:stretch>
            <a:fillRect/>
          </a:stretch>
        </p:blipFill>
        <p:spPr bwMode="auto">
          <a:xfrm>
            <a:off x="26989" y="2273300"/>
            <a:ext cx="14382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6514" y="642939"/>
            <a:ext cx="2060575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третий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32786" name="Прямоугольник 24"/>
          <p:cNvSpPr>
            <a:spLocks noChangeArrowheads="1"/>
          </p:cNvSpPr>
          <p:nvPr/>
        </p:nvSpPr>
        <p:spPr bwMode="auto">
          <a:xfrm>
            <a:off x="215900" y="1339850"/>
            <a:ext cx="2129906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дополнительно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540 побегов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4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TextBox 17"/>
          <p:cNvSpPr txBox="1">
            <a:spLocks noChangeArrowheads="1"/>
          </p:cNvSpPr>
          <p:nvPr/>
        </p:nvSpPr>
        <p:spPr bwMode="auto">
          <a:xfrm>
            <a:off x="14289" y="6351"/>
            <a:ext cx="906462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sp>
        <p:nvSpPr>
          <p:cNvPr id="33796" name="Прямоугольник 22"/>
          <p:cNvSpPr>
            <a:spLocks noChangeArrowheads="1"/>
          </p:cNvSpPr>
          <p:nvPr/>
        </p:nvSpPr>
        <p:spPr bwMode="auto">
          <a:xfrm>
            <a:off x="2195514" y="461963"/>
            <a:ext cx="6769100" cy="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502150" y="93345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Прямоугольник 22"/>
          <p:cNvSpPr>
            <a:spLocks noChangeArrowheads="1"/>
          </p:cNvSpPr>
          <p:nvPr/>
        </p:nvSpPr>
        <p:spPr bwMode="auto">
          <a:xfrm>
            <a:off x="2174876" y="1417638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402139" y="3146426"/>
            <a:ext cx="2255837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Прямоугольник 22"/>
          <p:cNvSpPr>
            <a:spLocks noChangeArrowheads="1"/>
          </p:cNvSpPr>
          <p:nvPr/>
        </p:nvSpPr>
        <p:spPr bwMode="auto">
          <a:xfrm>
            <a:off x="38101" y="3606801"/>
            <a:ext cx="913447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sp>
        <p:nvSpPr>
          <p:cNvPr id="33801" name="Прямоугольник 24"/>
          <p:cNvSpPr>
            <a:spLocks noChangeArrowheads="1"/>
          </p:cNvSpPr>
          <p:nvPr/>
        </p:nvSpPr>
        <p:spPr bwMode="auto">
          <a:xfrm>
            <a:off x="193676" y="1589089"/>
            <a:ext cx="1569656" cy="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Дополнительные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побеги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нужны</a:t>
            </a:r>
          </a:p>
        </p:txBody>
      </p:sp>
      <p:pic>
        <p:nvPicPr>
          <p:cNvPr id="33802" name="Рисунок 11" descr="P91216-100001"/>
          <p:cNvPicPr>
            <a:picLocks noChangeAspect="1" noChangeArrowheads="1"/>
          </p:cNvPicPr>
          <p:nvPr/>
        </p:nvPicPr>
        <p:blipFill>
          <a:blip r:embed="rId3"/>
          <a:srcRect l="32387" t="26534" r="2" b="6538"/>
          <a:stretch>
            <a:fillRect/>
          </a:stretch>
        </p:blipFill>
        <p:spPr bwMode="auto">
          <a:xfrm>
            <a:off x="193676" y="2112964"/>
            <a:ext cx="154781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979613" y="1851025"/>
            <a:ext cx="7099300" cy="1295224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КАС-32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внесения -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внекорневая подкормка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ВВСН – 31- 32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1-го узла: Первый узел виден на поверхности земли, расстояние от узла кущения 1 см. Стадия 2-го узла: Второй узел виден, расстояние от 1-го узла по крайней мере 2 см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051" y="461964"/>
            <a:ext cx="2124075" cy="1188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–28: Конец кущения: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максимальное число побегов  кущения достигнуто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68538" y="4094164"/>
            <a:ext cx="6843712" cy="1049003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мочевина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внесения -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внекорневая подкормка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ВВСН – 71- 77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Образование зерен.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молочная                      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спелость.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6"/>
          <p:cNvSpPr>
            <a:spLocks noChangeArrowheads="1"/>
          </p:cNvSpPr>
          <p:nvPr/>
        </p:nvSpPr>
        <p:spPr bwMode="auto">
          <a:xfrm>
            <a:off x="1450976" y="460375"/>
            <a:ext cx="2011363" cy="5476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Ранневесенняя азотная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2466976" y="1177925"/>
            <a:ext cx="2232025" cy="54133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По подсыхающей азотная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95251" y="1169989"/>
            <a:ext cx="2233613" cy="53975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По </a:t>
            </a:r>
            <a:r>
              <a:rPr lang="ru-RU" altLang="ru-RU" sz="1500" b="1" dirty="0" err="1">
                <a:solidFill>
                  <a:srgbClr val="090807"/>
                </a:solidFill>
                <a:latin typeface="Calibri" pitchFamily="34" charset="0"/>
              </a:rPr>
              <a:t>мерзло-талой</a:t>
            </a:r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 азотная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69951" y="960438"/>
            <a:ext cx="581025" cy="209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41701" y="938214"/>
            <a:ext cx="622300" cy="25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117476" y="1863726"/>
            <a:ext cx="5368925" cy="8540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Азотная или Азотно-фосфорная в период кущения, конца кущения-начала выхода в трубку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4" name="AutoShape 6"/>
          <p:cNvSpPr>
            <a:spLocks noChangeArrowheads="1"/>
          </p:cNvSpPr>
          <p:nvPr/>
        </p:nvSpPr>
        <p:spPr bwMode="auto">
          <a:xfrm>
            <a:off x="34926" y="2943226"/>
            <a:ext cx="2232025" cy="322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прикорневая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3081339" y="2946401"/>
            <a:ext cx="2232025" cy="2698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внекорневая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1833563" y="2717801"/>
            <a:ext cx="495300" cy="2254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73539" y="2717801"/>
            <a:ext cx="460375" cy="250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AutoShape 6"/>
          <p:cNvSpPr>
            <a:spLocks noChangeArrowheads="1"/>
          </p:cNvSpPr>
          <p:nvPr/>
        </p:nvSpPr>
        <p:spPr bwMode="auto">
          <a:xfrm>
            <a:off x="5072063" y="3463926"/>
            <a:ext cx="2417762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В период от колошения до конца молочной спелости  азотная, внекорневая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9" name="AutoShape 6"/>
          <p:cNvSpPr>
            <a:spLocks noChangeArrowheads="1"/>
          </p:cNvSpPr>
          <p:nvPr/>
        </p:nvSpPr>
        <p:spPr bwMode="auto">
          <a:xfrm>
            <a:off x="58738" y="3432176"/>
            <a:ext cx="3321050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Азотная или азотно-фосфорная (ЖКУ+ карбамид) в период от начала выхода в трубку до флагового листа, внекорневая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16200000">
            <a:off x="4013201" y="-3543300"/>
            <a:ext cx="107950" cy="7899400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1949450" y="1"/>
            <a:ext cx="3511921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215 кг/га азота в д.в. для урожая и 80 ц/га</a:t>
            </a:r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5003801" y="458789"/>
            <a:ext cx="134938" cy="1260475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3" name="TextBox 41"/>
          <p:cNvSpPr txBox="1">
            <a:spLocks noChangeArrowheads="1"/>
          </p:cNvSpPr>
          <p:nvPr/>
        </p:nvSpPr>
        <p:spPr bwMode="auto">
          <a:xfrm>
            <a:off x="5926139" y="2330450"/>
            <a:ext cx="2795858" cy="5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до 60 кг/га азота в д.в</a:t>
            </a:r>
          </a:p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+ 30-45 за счет нитрификации.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5619751" y="1863726"/>
            <a:ext cx="55563" cy="13287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5" name="TextBox 44"/>
          <p:cNvSpPr txBox="1">
            <a:spLocks noChangeArrowheads="1"/>
          </p:cNvSpPr>
          <p:nvPr/>
        </p:nvSpPr>
        <p:spPr bwMode="auto">
          <a:xfrm>
            <a:off x="5391151" y="1065214"/>
            <a:ext cx="23002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до 85 кг/га азота в д.в.</a:t>
            </a: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3516314" y="3435351"/>
            <a:ext cx="34925" cy="106838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7" name="TextBox 46"/>
          <p:cNvSpPr txBox="1">
            <a:spLocks noChangeArrowheads="1"/>
          </p:cNvSpPr>
          <p:nvPr/>
        </p:nvSpPr>
        <p:spPr bwMode="auto">
          <a:xfrm>
            <a:off x="3832225" y="3705226"/>
            <a:ext cx="1166423" cy="5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35 -40 кг/га </a:t>
            </a:r>
          </a:p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в д.в.</a:t>
            </a:r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7634289" y="3435351"/>
            <a:ext cx="34925" cy="11001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9" name="TextBox 48"/>
          <p:cNvSpPr txBox="1">
            <a:spLocks noChangeArrowheads="1"/>
          </p:cNvSpPr>
          <p:nvPr/>
        </p:nvSpPr>
        <p:spPr bwMode="auto">
          <a:xfrm>
            <a:off x="7967664" y="3900488"/>
            <a:ext cx="1094191" cy="5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кг/га </a:t>
            </a:r>
          </a:p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в д.в.</a:t>
            </a:r>
          </a:p>
        </p:txBody>
      </p:sp>
      <p:sp>
        <p:nvSpPr>
          <p:cNvPr id="50" name="Правая фигурная скобка 49"/>
          <p:cNvSpPr/>
          <p:nvPr/>
        </p:nvSpPr>
        <p:spPr>
          <a:xfrm rot="16200000" flipH="1">
            <a:off x="3990182" y="808832"/>
            <a:ext cx="34925" cy="7897812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41" name="TextBox 51"/>
          <p:cNvSpPr txBox="1">
            <a:spLocks noChangeArrowheads="1"/>
          </p:cNvSpPr>
          <p:nvPr/>
        </p:nvSpPr>
        <p:spPr bwMode="auto">
          <a:xfrm>
            <a:off x="3371850" y="4829176"/>
            <a:ext cx="19621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215  кг/га азота в д.в.</a:t>
            </a:r>
          </a:p>
        </p:txBody>
      </p:sp>
      <p:sp>
        <p:nvSpPr>
          <p:cNvPr id="34842" name="TextBox 1"/>
          <p:cNvSpPr txBox="1">
            <a:spLocks noChangeArrowheads="1"/>
          </p:cNvSpPr>
          <p:nvPr/>
        </p:nvSpPr>
        <p:spPr bwMode="auto">
          <a:xfrm>
            <a:off x="5646739" y="639763"/>
            <a:ext cx="181754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почвы</a:t>
            </a:r>
          </a:p>
        </p:txBody>
      </p:sp>
      <p:sp>
        <p:nvSpPr>
          <p:cNvPr id="34843" name="TextBox 27"/>
          <p:cNvSpPr txBox="1">
            <a:spLocks noChangeArrowheads="1"/>
          </p:cNvSpPr>
          <p:nvPr/>
        </p:nvSpPr>
        <p:spPr bwMode="auto">
          <a:xfrm>
            <a:off x="5937251" y="1944689"/>
            <a:ext cx="2025743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86293"/>
              </p:ext>
            </p:extLst>
          </p:nvPr>
        </p:nvGraphicFramePr>
        <p:xfrm>
          <a:off x="35497" y="-1"/>
          <a:ext cx="9108502" cy="5015371"/>
        </p:xfrm>
        <a:graphic>
          <a:graphicData uri="http://schemas.openxmlformats.org/drawingml/2006/table">
            <a:tbl>
              <a:tblPr/>
              <a:tblGrid>
                <a:gridCol w="3142840"/>
                <a:gridCol w="1566365"/>
                <a:gridCol w="1077930"/>
                <a:gridCol w="1091403"/>
                <a:gridCol w="1118351"/>
                <a:gridCol w="1111613"/>
              </a:tblGrid>
              <a:tr h="210460">
                <a:tc rowSpan="2"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Подкормки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9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%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</a:t>
                      </a:r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Белокалитвенский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урожайность, ц/га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8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Поверхностная</a:t>
                      </a:r>
                      <a:b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ранневесенняя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Прикорневая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урожай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качество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подкормок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1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Тацинский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урожайность, ц/га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8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Поверхностная</a:t>
                      </a:r>
                      <a:b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ранневесенняя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2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Прикорневая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сульфат аммония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урожай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качество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подкормок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81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06086"/>
              </p:ext>
            </p:extLst>
          </p:nvPr>
        </p:nvGraphicFramePr>
        <p:xfrm>
          <a:off x="-2" y="-2"/>
          <a:ext cx="9144001" cy="5075900"/>
        </p:xfrm>
        <a:graphic>
          <a:graphicData uri="http://schemas.openxmlformats.org/drawingml/2006/table">
            <a:tbl>
              <a:tblPr/>
              <a:tblGrid>
                <a:gridCol w="3155087"/>
                <a:gridCol w="1572470"/>
                <a:gridCol w="1082131"/>
                <a:gridCol w="1095658"/>
                <a:gridCol w="1122710"/>
                <a:gridCol w="98676"/>
                <a:gridCol w="1017269"/>
              </a:tblGrid>
              <a:tr h="21046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Подкормки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92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%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</a:t>
                      </a:r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Морозовский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урожайность, ц/га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Поверхностная</a:t>
                      </a:r>
                      <a:b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ранневесенняя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Прикорневая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урожай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Некорневая на качество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подкормок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Милютинский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урожайность, ц/га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37,9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Поверхностная</a:t>
                      </a:r>
                      <a:b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ранневесенняя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Прикорневая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сульфат аммония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урожай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качество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подкормок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6" marR="4426" marT="44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4426" marR="4426" marT="4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2242"/>
              </p:ext>
            </p:extLst>
          </p:nvPr>
        </p:nvGraphicFramePr>
        <p:xfrm>
          <a:off x="0" y="-2"/>
          <a:ext cx="9063990" cy="5011181"/>
        </p:xfrm>
        <a:graphic>
          <a:graphicData uri="http://schemas.openxmlformats.org/drawingml/2006/table">
            <a:tbl>
              <a:tblPr/>
              <a:tblGrid>
                <a:gridCol w="2480310"/>
                <a:gridCol w="1943100"/>
                <a:gridCol w="1223010"/>
                <a:gridCol w="1074420"/>
                <a:gridCol w="1236968"/>
                <a:gridCol w="1106182"/>
              </a:tblGrid>
              <a:tr h="24506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Подкормки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61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%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Обливский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урожайность, ц/га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Поверхностная</a:t>
                      </a:r>
                      <a:b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ранневесенняя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Прикорневая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Некорневая на урожай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ЖКУ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Некорневая на качество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 подкормок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Советский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урожайность, ц/га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Поверхностная</a:t>
                      </a:r>
                      <a:b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ранневесенняя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Прикорневая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863" marR="4863" marT="4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4863" marR="4863" marT="4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31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70587"/>
              </p:ext>
            </p:extLst>
          </p:nvPr>
        </p:nvGraphicFramePr>
        <p:xfrm>
          <a:off x="91440" y="0"/>
          <a:ext cx="8972549" cy="5017764"/>
        </p:xfrm>
        <a:graphic>
          <a:graphicData uri="http://schemas.openxmlformats.org/drawingml/2006/table">
            <a:tbl>
              <a:tblPr/>
              <a:tblGrid>
                <a:gridCol w="1405890"/>
                <a:gridCol w="1554480"/>
                <a:gridCol w="1678545"/>
                <a:gridCol w="1061841"/>
                <a:gridCol w="1075112"/>
                <a:gridCol w="1101659"/>
                <a:gridCol w="1095022"/>
              </a:tblGrid>
              <a:tr h="275296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Подкормки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13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%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N, </a:t>
                      </a:r>
                      <a:b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кг/га удобренной площади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Цимлянский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урожайность, ц/га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41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Поверхностная</a:t>
                      </a:r>
                      <a:b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ранневесенняя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 мерзло-талой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 подсыхающей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сульфат аммония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Прикорневая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урожай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Некорневая на качество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подкормок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386" marR="5386" marT="5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386" marR="5386" marT="5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75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34217"/>
            <a:ext cx="91440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планируемую урожайность под озимую пшеницу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77" y="1139835"/>
            <a:ext cx="615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Уровень плодородия почв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Чем выше содержание гумуса, тем выше урожайность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81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подвижного фосфора  в пахотном горизонте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0629"/>
              </p:ext>
            </p:extLst>
          </p:nvPr>
        </p:nvGraphicFramePr>
        <p:xfrm>
          <a:off x="98474" y="2721925"/>
          <a:ext cx="4346918" cy="216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146"/>
                <a:gridCol w="21087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подвижного фосфора, мг/кг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– 35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35 - 40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1844"/>
              </p:ext>
            </p:extLst>
          </p:nvPr>
        </p:nvGraphicFramePr>
        <p:xfrm>
          <a:off x="4798711" y="2750060"/>
          <a:ext cx="4220308" cy="18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729"/>
                <a:gridCol w="206957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запасов влаги    в 100 см, мм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130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130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запасов продуктивной влаги в 100 см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496"/>
          </a:xfrm>
        </p:spPr>
        <p:txBody>
          <a:bodyPr>
            <a:noAutofit/>
          </a:bodyPr>
          <a:lstStyle/>
          <a:p>
            <a:pPr algn="ctr"/>
            <a:r>
              <a:rPr lang="ru-RU" sz="225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 опыта </a:t>
            </a:r>
            <a:r>
              <a:rPr lang="ru-RU" sz="22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оценке эффективности различных вариантов азотной подкормки озимой пшеницы</a:t>
            </a:r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4737835"/>
              </p:ext>
            </p:extLst>
          </p:nvPr>
        </p:nvGraphicFramePr>
        <p:xfrm>
          <a:off x="109727" y="808235"/>
          <a:ext cx="8915400" cy="4268971"/>
        </p:xfrm>
        <a:graphic>
          <a:graphicData uri="http://schemas.openxmlformats.org/drawingml/2006/table">
            <a:tbl>
              <a:tblPr firstRow="1" firstCol="1" bandRow="1"/>
              <a:tblGrid>
                <a:gridCol w="612649"/>
                <a:gridCol w="2560320"/>
                <a:gridCol w="1929384"/>
                <a:gridCol w="2203704"/>
                <a:gridCol w="73152"/>
                <a:gridCol w="1536191"/>
              </a:tblGrid>
              <a:tr h="104213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Делянка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защиты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посеве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Ранневесенняя подкормка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Прикорневая/ некорневая подкормка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Сульфоаммофос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Сульфоаммофос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44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38911"/>
          </a:xfrm>
        </p:spPr>
        <p:txBody>
          <a:bodyPr>
            <a:normAutofit/>
          </a:bodyPr>
          <a:lstStyle/>
          <a:p>
            <a:pPr algn="ctr"/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 на вариантах опыта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3151" y="438911"/>
          <a:ext cx="9006842" cy="4577017"/>
        </p:xfrm>
        <a:graphic>
          <a:graphicData uri="http://schemas.openxmlformats.org/drawingml/2006/table">
            <a:tbl>
              <a:tblPr firstRow="1" firstCol="1" bandRow="1"/>
              <a:tblGrid>
                <a:gridCol w="868682"/>
                <a:gridCol w="1901952"/>
                <a:gridCol w="1636776"/>
                <a:gridCol w="1733792"/>
                <a:gridCol w="1432820"/>
                <a:gridCol w="1432820"/>
              </a:tblGrid>
              <a:tr h="13012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Делянка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подкормки в период выхода в трубку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Урожайность, ц/га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Прибавка урожайности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(без Миравис Нео)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 *2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831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2336"/>
          </a:xfrm>
        </p:spPr>
        <p:txBody>
          <a:bodyPr>
            <a:normAutofit fontScale="90000"/>
          </a:bodyPr>
          <a:lstStyle/>
          <a:p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подкормки в период выхода в трубку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396776"/>
              </p:ext>
            </p:extLst>
          </p:nvPr>
        </p:nvGraphicFramePr>
        <p:xfrm>
          <a:off x="64009" y="681228"/>
          <a:ext cx="9034271" cy="4119372"/>
        </p:xfrm>
        <a:graphic>
          <a:graphicData uri="http://schemas.openxmlformats.org/drawingml/2006/table">
            <a:tbl>
              <a:tblPr/>
              <a:tblGrid>
                <a:gridCol w="1046959"/>
                <a:gridCol w="877852"/>
                <a:gridCol w="937260"/>
                <a:gridCol w="1028700"/>
                <a:gridCol w="1153668"/>
                <a:gridCol w="942263"/>
                <a:gridCol w="675765"/>
                <a:gridCol w="1161173"/>
                <a:gridCol w="1210631"/>
              </a:tblGrid>
              <a:tr h="232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подкормки в период выхода в трубку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защиты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Прибавка урожая, ц/га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 прибавки урожая,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удобрений/СЗР, </a:t>
                      </a:r>
                    </a:p>
                    <a:p>
                      <a:pPr algn="ctr" fontAlgn="ctr"/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внесение,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затрат,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Эффектив-ность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применения 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Окупаемость затрат, рублей на вложенный рубль</a:t>
                      </a:r>
                    </a:p>
                  </a:txBody>
                  <a:tcPr marL="0" marR="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Миравис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Миравис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36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фото_шахты_целина 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1002373"/>
            <a:ext cx="1853294" cy="18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58853" y="542126"/>
            <a:ext cx="5151410" cy="401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Схема расположения элементарных участков и </a:t>
            </a:r>
          </a:p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маршрутных ходов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894756" y="2903912"/>
            <a:ext cx="1311609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Ручной отбор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" y="3375170"/>
            <a:ext cx="331908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1—4 — номера участков;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пунктирные линии со стрелками —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маршрутные ходы</a:t>
            </a:r>
          </a:p>
          <a:p>
            <a:pPr algn="just" eaLnBrk="1" hangingPunct="1"/>
            <a:endParaRPr lang="ru-RU" altLang="ru-RU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В пределах элементарного участка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отбирается 20 точечных проб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1"/>
            <a:ext cx="9145588" cy="392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Полевой отбор проб при агрохимическом обследовании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814" y="1071562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0"/>
            <a:endCxn id="9" idx="2"/>
          </p:cNvCxnSpPr>
          <p:nvPr/>
        </p:nvCxnSpPr>
        <p:spPr>
          <a:xfrm rot="16200000" flipH="1">
            <a:off x="1008461" y="2169716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1"/>
            <a:endCxn id="9" idx="3"/>
          </p:cNvCxnSpPr>
          <p:nvPr/>
        </p:nvCxnSpPr>
        <p:spPr>
          <a:xfrm rot="10800000" flipH="1">
            <a:off x="785814" y="2169319"/>
            <a:ext cx="2643187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1" y="770649"/>
            <a:ext cx="76246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га</a:t>
            </a:r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857250" y="2571750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900" name="TextBox 18"/>
          <p:cNvSpPr txBox="1">
            <a:spLocks noChangeArrowheads="1"/>
          </p:cNvSpPr>
          <p:nvPr/>
        </p:nvSpPr>
        <p:spPr bwMode="auto">
          <a:xfrm>
            <a:off x="857250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901" name="TextBox 19"/>
          <p:cNvSpPr txBox="1">
            <a:spLocks noChangeArrowheads="1"/>
          </p:cNvSpPr>
          <p:nvPr/>
        </p:nvSpPr>
        <p:spPr bwMode="auto">
          <a:xfrm>
            <a:off x="2928939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902" name="TextBox 20"/>
          <p:cNvSpPr txBox="1">
            <a:spLocks noChangeArrowheads="1"/>
          </p:cNvSpPr>
          <p:nvPr/>
        </p:nvSpPr>
        <p:spPr bwMode="auto">
          <a:xfrm>
            <a:off x="3000375" y="2518173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428751" y="316111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1428751" y="30539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1428751" y="29467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1428751" y="28396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1428751" y="273248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1428751" y="262533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1428751" y="251817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V="1">
            <a:off x="1428751" y="241101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1428751" y="23038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1428751" y="219670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1428751" y="208954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1428751" y="198239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V="1">
            <a:off x="1428751" y="176808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V="1">
            <a:off x="1428751" y="166092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V="1">
            <a:off x="1428751" y="155376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V="1">
            <a:off x="1428751" y="144661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 flipV="1">
            <a:off x="1428751" y="13394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1428751" y="12322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V="1">
            <a:off x="1428751" y="11251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 flipV="1">
            <a:off x="2786064" y="112514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 flipV="1">
            <a:off x="2786064" y="123229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 flipV="1">
            <a:off x="2786064" y="1339455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 flipV="1">
            <a:off x="2786064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V="1">
            <a:off x="2786064" y="1553767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 flipV="1">
            <a:off x="2786064" y="1660923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V="1">
            <a:off x="2786064" y="176808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931" name="TextBox 54"/>
          <p:cNvSpPr txBox="1">
            <a:spLocks noChangeArrowheads="1"/>
          </p:cNvSpPr>
          <p:nvPr/>
        </p:nvSpPr>
        <p:spPr bwMode="auto">
          <a:xfrm>
            <a:off x="3643314" y="1393032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2" name="TextBox 55"/>
          <p:cNvSpPr txBox="1">
            <a:spLocks noChangeArrowheads="1"/>
          </p:cNvSpPr>
          <p:nvPr/>
        </p:nvSpPr>
        <p:spPr bwMode="auto">
          <a:xfrm>
            <a:off x="3643314" y="2411016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3" name="TextBox 56"/>
          <p:cNvSpPr txBox="1">
            <a:spLocks noChangeArrowheads="1"/>
          </p:cNvSpPr>
          <p:nvPr/>
        </p:nvSpPr>
        <p:spPr bwMode="auto">
          <a:xfrm>
            <a:off x="1" y="133945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4" name="TextBox 57"/>
          <p:cNvSpPr txBox="1">
            <a:spLocks noChangeArrowheads="1"/>
          </p:cNvSpPr>
          <p:nvPr/>
        </p:nvSpPr>
        <p:spPr bwMode="auto">
          <a:xfrm>
            <a:off x="1" y="246459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59" name="Блок-схема: узел 58"/>
          <p:cNvSpPr/>
          <p:nvPr/>
        </p:nvSpPr>
        <p:spPr>
          <a:xfrm flipV="1">
            <a:off x="2786064" y="1875236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 flipV="1">
            <a:off x="2786064" y="198239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 flipV="1">
            <a:off x="2786064" y="208954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 flipV="1">
            <a:off x="2786064" y="225028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 flipV="1">
            <a:off x="2786064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 flipV="1">
            <a:off x="2786064" y="2464594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 flipV="1">
            <a:off x="2786064" y="2571750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flipV="1">
            <a:off x="2786064" y="2678906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flipV="1">
            <a:off x="2786064" y="2786062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V="1">
            <a:off x="2786064" y="289321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flipV="1">
            <a:off x="2786064" y="3000375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flipV="1">
            <a:off x="2786064" y="310753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flipV="1">
            <a:off x="2786064" y="316111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2" name="Рисунок 10" descr="проботбрник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3"/>
          <a:stretch/>
        </p:blipFill>
        <p:spPr bwMode="auto">
          <a:xfrm>
            <a:off x="7094866" y="429222"/>
            <a:ext cx="1974407" cy="23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729012" y="2914606"/>
            <a:ext cx="2416576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Инструментальный отбор</a:t>
            </a:r>
          </a:p>
        </p:txBody>
      </p:sp>
      <p:pic>
        <p:nvPicPr>
          <p:cNvPr id="74" name="Picture 5" descr="то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39" y="3268266"/>
            <a:ext cx="2920399" cy="18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866165" y="3375170"/>
            <a:ext cx="19601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Движение машины или перемещение специалиста фиксируется 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GPS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приемником, переносится в компьютер (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ArcGIS)</a:t>
            </a:r>
            <a:endParaRPr lang="ru-RU" altLang="ru-RU" sz="1500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26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85751" y="2893219"/>
            <a:ext cx="4357688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почвенной диагностики отбирается один смешанный образец с 50 га 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поля 100 га будет отобрано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образца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28750" y="160735"/>
            <a:ext cx="72359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100 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6" y="428625"/>
            <a:ext cx="2643188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1"/>
            <a:endCxn id="11" idx="3"/>
          </p:cNvCxnSpPr>
          <p:nvPr/>
        </p:nvCxnSpPr>
        <p:spPr>
          <a:xfrm rot="10800000" flipH="1">
            <a:off x="714376" y="1526381"/>
            <a:ext cx="2643188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0689" y="428625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 rot="16200000" flipH="1">
            <a:off x="5723336" y="1526779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 flipV="1">
            <a:off x="1143001" y="6429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V="1">
            <a:off x="1928814" y="91083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2857501" y="1178719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flipV="1">
            <a:off x="1071564" y="230386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928814" y="203596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2857501" y="1714500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5786439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6072189" y="150018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6572251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7858126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7500939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7143751" y="23574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56" name="TextBox 29"/>
          <p:cNvSpPr txBox="1">
            <a:spLocks noChangeArrowheads="1"/>
          </p:cNvSpPr>
          <p:nvPr/>
        </p:nvSpPr>
        <p:spPr bwMode="auto">
          <a:xfrm>
            <a:off x="3429001" y="803673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7" name="TextBox 30"/>
          <p:cNvSpPr txBox="1">
            <a:spLocks noChangeArrowheads="1"/>
          </p:cNvSpPr>
          <p:nvPr/>
        </p:nvSpPr>
        <p:spPr bwMode="auto">
          <a:xfrm>
            <a:off x="3429001" y="192881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8" name="TextBox 31"/>
          <p:cNvSpPr txBox="1">
            <a:spLocks noChangeArrowheads="1"/>
          </p:cNvSpPr>
          <p:nvPr/>
        </p:nvSpPr>
        <p:spPr bwMode="auto">
          <a:xfrm>
            <a:off x="5715001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9" name="TextBox 32"/>
          <p:cNvSpPr txBox="1">
            <a:spLocks noChangeArrowheads="1"/>
          </p:cNvSpPr>
          <p:nvPr/>
        </p:nvSpPr>
        <p:spPr bwMode="auto">
          <a:xfrm>
            <a:off x="7072314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60" name="Прямоугольник 33"/>
          <p:cNvSpPr>
            <a:spLocks noChangeArrowheads="1"/>
          </p:cNvSpPr>
          <p:nvPr/>
        </p:nvSpPr>
        <p:spPr bwMode="auto">
          <a:xfrm>
            <a:off x="4572000" y="3107532"/>
            <a:ext cx="457200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Смешанный образец отбирается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3-х точках по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диагонали поля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глубину 0-20 см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20-40 см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61" name="TextBox 34"/>
          <p:cNvSpPr txBox="1">
            <a:spLocks noChangeArrowheads="1"/>
          </p:cNvSpPr>
          <p:nvPr/>
        </p:nvSpPr>
        <p:spPr bwMode="auto">
          <a:xfrm>
            <a:off x="2786064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2" name="TextBox 35"/>
          <p:cNvSpPr txBox="1">
            <a:spLocks noChangeArrowheads="1"/>
          </p:cNvSpPr>
          <p:nvPr/>
        </p:nvSpPr>
        <p:spPr bwMode="auto">
          <a:xfrm>
            <a:off x="6357939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3" name="TextBox 36"/>
          <p:cNvSpPr txBox="1">
            <a:spLocks noChangeArrowheads="1"/>
          </p:cNvSpPr>
          <p:nvPr/>
        </p:nvSpPr>
        <p:spPr bwMode="auto">
          <a:xfrm>
            <a:off x="785814" y="1125142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964" name="TextBox 37"/>
          <p:cNvSpPr txBox="1">
            <a:spLocks noChangeArrowheads="1"/>
          </p:cNvSpPr>
          <p:nvPr/>
        </p:nvSpPr>
        <p:spPr bwMode="auto">
          <a:xfrm>
            <a:off x="7715250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386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7508" y="424784"/>
          <a:ext cx="8572500" cy="466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000500"/>
              </a:tblGrid>
              <a:tr h="102869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Агрохимическое обследование в рамках мониторинга 1 раз в 5 лет</a:t>
                      </a:r>
                    </a:p>
                    <a:p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Почвенная диагностика в течение вегетационного сезона</a:t>
                      </a:r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Высушивается до воздушно-сухого состояния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влажный образец добавляется реагент в соотношении 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Размалывается на мельнице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Просеивается через сито 1мм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Добавляется реагент в соотношении </a:t>
                      </a: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0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потенциальный запас фосфора и калия,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рассчитанный на 5 лет</a:t>
                      </a: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актуальный запас фосфора и калия, дает основание для корректировки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дозы внесения удобрений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2" name="TextBox 2"/>
          <p:cNvSpPr txBox="1">
            <a:spLocks noChangeArrowheads="1"/>
          </p:cNvSpPr>
          <p:nvPr/>
        </p:nvSpPr>
        <p:spPr bwMode="auto">
          <a:xfrm>
            <a:off x="2227503" y="0"/>
            <a:ext cx="3635467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Разная подготовка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103671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7049"/>
          <a:ext cx="4580627" cy="4767072"/>
        </p:xfrm>
        <a:graphic>
          <a:graphicData uri="http://schemas.openxmlformats.org/drawingml/2006/table">
            <a:tbl>
              <a:tblPr/>
              <a:tblGrid>
                <a:gridCol w="1134318"/>
                <a:gridCol w="1065418"/>
                <a:gridCol w="1287557"/>
                <a:gridCol w="1093334"/>
              </a:tblGrid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206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Значения содержания подвижного фосфора в образцах </a:t>
            </a:r>
          </a:p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по данных агрохимического обследования и почвенной диагностики</a:t>
            </a:r>
          </a:p>
        </p:txBody>
      </p:sp>
      <p:sp>
        <p:nvSpPr>
          <p:cNvPr id="42069" name="TextBox 2"/>
          <p:cNvSpPr txBox="1">
            <a:spLocks noChangeArrowheads="1"/>
          </p:cNvSpPr>
          <p:nvPr/>
        </p:nvSpPr>
        <p:spPr bwMode="auto">
          <a:xfrm>
            <a:off x="4748842" y="592595"/>
            <a:ext cx="4231256" cy="13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данных агрохимического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обследования и почвенной диагностики по содержанию подвижного фосфора могут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отличаться как в одну, так и в другую сторону</a:t>
            </a:r>
          </a:p>
        </p:txBody>
      </p:sp>
      <p:sp>
        <p:nvSpPr>
          <p:cNvPr id="42070" name="TextBox 4"/>
          <p:cNvSpPr txBox="1">
            <a:spLocks noChangeArrowheads="1"/>
          </p:cNvSpPr>
          <p:nvPr/>
        </p:nvSpPr>
        <p:spPr bwMode="auto">
          <a:xfrm>
            <a:off x="4788079" y="1994658"/>
            <a:ext cx="435592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подвижного фосфора в горизонте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20-40 см служит внутренним контролем,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оно должно составлять </a:t>
            </a:r>
            <a:r>
              <a:rPr lang="ru-RU" alt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60-70%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 от значений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 горизонте 0-20 см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58264" y="3759320"/>
          <a:ext cx="43045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33"/>
                <a:gridCol w="2661249"/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5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Допустимые отклонения,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15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до 30 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30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22166" y="3131634"/>
            <a:ext cx="4572000" cy="53091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Допускаемые относительные отклонения от аттестованного значения стандартного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20629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20291"/>
            <a:ext cx="7143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1716" y="561975"/>
            <a:ext cx="912375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ru-RU" altLang="ru-RU" sz="25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4820" name="Рисунок 3" descr="qr_t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357312"/>
            <a:ext cx="3239691" cy="29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00062" y="1714500"/>
            <a:ext cx="2651047" cy="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ru-RU" altLang="ru-RU" sz="2300" b="1">
                <a:latin typeface="Times New Roman" pitchFamily="18" charset="0"/>
                <a:cs typeface="Times New Roman" pitchFamily="18" charset="0"/>
              </a:rPr>
              <a:t>Тел. 8 905 450 38 14</a:t>
            </a:r>
          </a:p>
        </p:txBody>
      </p:sp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571501" y="2500313"/>
            <a:ext cx="301428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https://don-plodorodie.ru/</a:t>
            </a:r>
            <a:endParaRPr lang="ru-RU" altLang="ru-RU" sz="1800" b="1"/>
          </a:p>
        </p:txBody>
      </p: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500063" y="3214688"/>
            <a:ext cx="346954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E-mail: agrohim_61_1@mail.ru</a:t>
            </a:r>
            <a:endParaRPr lang="ru-RU" altLang="ru-RU" sz="1800" b="1"/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5857875" y="4429125"/>
            <a:ext cx="167417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b="1"/>
              <a:t>Телеграмм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809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особенности озимой пшеницы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075" y="1099566"/>
            <a:ext cx="9055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Пшеница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почвам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Они должны быть высокоплодородными,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хорошую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содержать достаточное количество питательных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веществ: азота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фосфора, калия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др. 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пшеницы благоприятна нейтральная или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слабокислая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(рН 6 – 7,5) реакция почвенного раствора.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Корневая система пшеницы обладает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невысокой усваивающей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способностью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использует питательные вещества из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почвы, особенно в на ранних этапах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Современные сорта озимой пшеницы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способны к осеннему и весеннему кущению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влаге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пик потребления влаги приходится на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 выхода в трубку.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свету.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Продолжительность светового дня,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освещения и спектральный состав света оказывают влияние не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интенсивность фотосинтеза и накопление органического вещества,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на развитие растений, а также формирование отдельных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705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7122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севообороте и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38874"/>
              </p:ext>
            </p:extLst>
          </p:nvPr>
        </p:nvGraphicFramePr>
        <p:xfrm>
          <a:off x="0" y="1091892"/>
          <a:ext cx="9114739" cy="394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42"/>
                <a:gridCol w="1354632"/>
                <a:gridCol w="1251285"/>
                <a:gridCol w="1106905"/>
                <a:gridCol w="990852"/>
                <a:gridCol w="731520"/>
                <a:gridCol w="1162135"/>
                <a:gridCol w="1149468"/>
              </a:tblGrid>
              <a:tr h="463428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 севообороте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посевных площадей*%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на одно и тоже поле, лет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накопление влаги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агротехники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Белокалитвен-ский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Милютинский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Тацинский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0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19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6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5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0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3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7122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севообороте и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42938"/>
              </p:ext>
            </p:extLst>
          </p:nvPr>
        </p:nvGraphicFramePr>
        <p:xfrm>
          <a:off x="0" y="1091892"/>
          <a:ext cx="9088998" cy="398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52"/>
                <a:gridCol w="1515561"/>
                <a:gridCol w="1399937"/>
                <a:gridCol w="1342958"/>
                <a:gridCol w="914400"/>
                <a:gridCol w="1189408"/>
                <a:gridCol w="1196282"/>
              </a:tblGrid>
              <a:tr h="468192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 севообороте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посевных площадей*%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на одно и тоже поле, лет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накопление влаги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агротехники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Цимлянский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Обливский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70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2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6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05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0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7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5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63" y="0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минерального питания озимой пшеницы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" y="346249"/>
            <a:ext cx="8618220" cy="436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норма внесения удобрений под заданную урожайность на основании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агрохимического обследования или почвенной диагностики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04097" y="774672"/>
            <a:ext cx="28797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У*Н*К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543" y="1094206"/>
            <a:ext cx="414745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искомая годовая норма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N, P</a:t>
            </a:r>
            <a:r>
              <a:rPr lang="en-US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кг/га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урожайность, ц/га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нормативы затрат удобрений на получение 1 ц зерна, кг/ц 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поправочный коэффициент на содержание фосфора и  калия в почве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" y="3639124"/>
            <a:ext cx="5133342" cy="148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772" y="3361054"/>
            <a:ext cx="489748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Нормативы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затрат удобрений на получение 1 ц зерна, кг/ц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43740" y="2413466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71950" y="268706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50*2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3952240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9" y="837314"/>
            <a:ext cx="4645932" cy="2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760560" y="1266926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60560" y="2370871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72" y="3596639"/>
            <a:ext cx="3925468" cy="15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87920" y="4112165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36955" y="2430343"/>
            <a:ext cx="839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57" y="2900424"/>
            <a:ext cx="3112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96140" y="3092820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4800" y="4477924"/>
            <a:ext cx="447040" cy="409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07440" y="3949605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07440" y="4541518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88857" y="331698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60560" y="2844799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175977" y="124262"/>
            <a:ext cx="6448394" cy="32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9019" y="296255"/>
            <a:ext cx="824342" cy="44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9019" y="2399006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9019" y="3071909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9354" y="3515965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53426" y="3539048"/>
            <a:ext cx="32721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05789" y="3833145"/>
            <a:ext cx="44882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0*2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354" y="4194230"/>
            <a:ext cx="397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00174" y="4512919"/>
            <a:ext cx="35554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00174" y="4797251"/>
            <a:ext cx="460501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7441</TotalTime>
  <Words>4192</Words>
  <Application>Microsoft Office PowerPoint</Application>
  <PresentationFormat>Экран (16:9)</PresentationFormat>
  <Paragraphs>1719</Paragraphs>
  <Slides>47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урожайности озимой пшеницы в районах Северо-Восточной зоны с 2011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10.02.2023 внесли 200 кг/га аммиачной селитры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опыта по оценке эффективности различных вариантов азотной подкормки озимой пшеницы</vt:lpstr>
      <vt:lpstr>Урожайность на вариантах опыта</vt:lpstr>
      <vt:lpstr>Экономическая эффективность подкормки в период выхода в трубку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Misan Tatyana RUKR</dc:creator>
  <cp:lastModifiedBy>1</cp:lastModifiedBy>
  <cp:revision>344</cp:revision>
  <cp:lastPrinted>2024-01-26T05:41:41Z</cp:lastPrinted>
  <dcterms:created xsi:type="dcterms:W3CDTF">2022-09-21T08:00:14Z</dcterms:created>
  <dcterms:modified xsi:type="dcterms:W3CDTF">2024-01-31T07:17:32Z</dcterms:modified>
</cp:coreProperties>
</file>