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264" r:id="rId2"/>
    <p:sldId id="494" r:id="rId3"/>
    <p:sldId id="493" r:id="rId4"/>
    <p:sldId id="495" r:id="rId5"/>
    <p:sldId id="496" r:id="rId6"/>
    <p:sldId id="497" r:id="rId7"/>
    <p:sldId id="482" r:id="rId8"/>
    <p:sldId id="498" r:id="rId9"/>
    <p:sldId id="499" r:id="rId10"/>
    <p:sldId id="500" r:id="rId11"/>
    <p:sldId id="492" r:id="rId12"/>
    <p:sldId id="491" r:id="rId13"/>
    <p:sldId id="513" r:id="rId14"/>
    <p:sldId id="501" r:id="rId15"/>
    <p:sldId id="502" r:id="rId16"/>
    <p:sldId id="490" r:id="rId17"/>
    <p:sldId id="503" r:id="rId18"/>
    <p:sldId id="504" r:id="rId19"/>
    <p:sldId id="488" r:id="rId20"/>
    <p:sldId id="506" r:id="rId21"/>
    <p:sldId id="505" r:id="rId22"/>
    <p:sldId id="509" r:id="rId23"/>
    <p:sldId id="507" r:id="rId24"/>
    <p:sldId id="510" r:id="rId25"/>
    <p:sldId id="511" r:id="rId26"/>
    <p:sldId id="512" r:id="rId27"/>
    <p:sldId id="462" r:id="rId28"/>
    <p:sldId id="463" r:id="rId29"/>
    <p:sldId id="465" r:id="rId30"/>
    <p:sldId id="466" r:id="rId31"/>
    <p:sldId id="467" r:id="rId32"/>
    <p:sldId id="468" r:id="rId33"/>
    <p:sldId id="469" r:id="rId34"/>
    <p:sldId id="514" r:id="rId35"/>
    <p:sldId id="515" r:id="rId36"/>
    <p:sldId id="516" r:id="rId37"/>
    <p:sldId id="517" r:id="rId38"/>
    <p:sldId id="518" r:id="rId39"/>
    <p:sldId id="519" r:id="rId40"/>
    <p:sldId id="520" r:id="rId41"/>
    <p:sldId id="521" r:id="rId42"/>
    <p:sldId id="476" r:id="rId43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62" autoAdjust="0"/>
    <p:restoredTop sz="86642" autoAdjust="0"/>
  </p:normalViewPr>
  <p:slideViewPr>
    <p:cSldViewPr snapToGrid="0">
      <p:cViewPr varScale="1">
        <p:scale>
          <a:sx n="117" d="100"/>
          <a:sy n="117" d="100"/>
        </p:scale>
        <p:origin x="-129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N_H\Downloads\&#1089;&#1086;&#1089;&#1090;&#1086;&#1103;&#1085;&#1080;&#1077;_&#1086;&#1079;&#1080;&#1084;&#1099;_2015_2024_&#1103;&#1085;&#1074;&#1072;&#1088;&#110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N_H\Downloads\&#1089;&#1086;&#1089;&#1090;&#1086;&#1103;&#1085;&#1080;&#1077;_&#1086;&#1079;&#1080;&#1084;&#1099;_2015_2024_&#1103;&#1085;&#1074;&#1072;&#1088;&#110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N_H\Downloads\&#1089;&#1086;&#1089;&#1090;&#1086;&#1103;&#1085;&#1080;&#1077;_&#1086;&#1079;&#1080;&#1084;&#1099;_2015_2024_&#1103;&#1085;&#1074;&#1072;&#1088;&#110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17_05_2021_&#1082;&#1086;&#1087;&#1080;&#1103;_RASSVET\01_01_2024\Prezentacii\&#1059;&#1095;&#1077;&#1073;&#1072;%20&#1052;&#1057;&#1061;&#1080;&#1055;&#1056;_&#1056;&#1054;\&#1057;&#1072;&#1083;&#1100;&#1089;&#1082;-&#1062;&#1077;&#1083;&#1080;&#1085;&#1072;_&#1055;&#1077;&#1089;&#1095;&#1072;&#1085;&#1082;&#1072;_23_01_2024\&#1084;&#1072;&#1090;&#1077;&#1088;&#1080;&#1072;&#1083;&#1099;\&#1055;&#1077;&#1089;&#1095;&#1072;&#1085;&#1082;&#1072;%20_&#1072;&#1075;&#1088;&#1086;&#1093;&#1080;&#1084;\&#1092;&#1086;&#1089;&#1092;&#1086;&#1088;%20&#1076;&#1074;&#1072;%20&#1090;&#1091;&#1088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[состояние_озимы_2015_2024_январь.xlsx]Сальск!$B$6</c:f>
              <c:strCache>
                <c:ptCount val="1"/>
                <c:pt idx="0">
                  <c:v>кущение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[состояние_озимы_2015_2024_январь.xlsx]Сальск!$C$5:$J$5</c:f>
              <c:strCache>
                <c:ptCount val="8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</c:v>
                </c:pt>
              </c:strCache>
            </c:strRef>
          </c:cat>
          <c:val>
            <c:numRef>
              <c:f>[состояние_озимы_2015_2024_январь.xlsx]Сальск!$C$6:$J$6</c:f>
              <c:numCache>
                <c:formatCode>General</c:formatCode>
                <c:ptCount val="8"/>
                <c:pt idx="0">
                  <c:v>41</c:v>
                </c:pt>
                <c:pt idx="1">
                  <c:v>12</c:v>
                </c:pt>
                <c:pt idx="2">
                  <c:v>16</c:v>
                </c:pt>
                <c:pt idx="3">
                  <c:v>97</c:v>
                </c:pt>
                <c:pt idx="4">
                  <c:v>18</c:v>
                </c:pt>
                <c:pt idx="5">
                  <c:v>79</c:v>
                </c:pt>
                <c:pt idx="6" formatCode="0">
                  <c:v>26.137574189621059</c:v>
                </c:pt>
                <c:pt idx="7" formatCode="0">
                  <c:v>80.252873071929656</c:v>
                </c:pt>
              </c:numCache>
            </c:numRef>
          </c:val>
        </c:ser>
        <c:ser>
          <c:idx val="1"/>
          <c:order val="1"/>
          <c:tx>
            <c:strRef>
              <c:f>[состояние_озимы_2015_2024_январь.xlsx]Сальск!$B$7</c:f>
              <c:strCache>
                <c:ptCount val="1"/>
                <c:pt idx="0">
                  <c:v>2-3 листа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[состояние_озимы_2015_2024_январь.xlsx]Сальск!$C$5:$J$5</c:f>
              <c:strCache>
                <c:ptCount val="8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</c:v>
                </c:pt>
              </c:strCache>
            </c:strRef>
          </c:cat>
          <c:val>
            <c:numRef>
              <c:f>[состояние_озимы_2015_2024_январь.xlsx]Сальск!$C$7:$J$7</c:f>
              <c:numCache>
                <c:formatCode>General</c:formatCode>
                <c:ptCount val="8"/>
                <c:pt idx="0">
                  <c:v>43</c:v>
                </c:pt>
                <c:pt idx="1">
                  <c:v>17</c:v>
                </c:pt>
                <c:pt idx="2">
                  <c:v>44</c:v>
                </c:pt>
                <c:pt idx="3">
                  <c:v>3</c:v>
                </c:pt>
                <c:pt idx="4">
                  <c:v>63</c:v>
                </c:pt>
                <c:pt idx="5">
                  <c:v>21</c:v>
                </c:pt>
                <c:pt idx="6" formatCode="0">
                  <c:v>66.860066960888759</c:v>
                </c:pt>
                <c:pt idx="7" formatCode="0">
                  <c:v>17.616498992888779</c:v>
                </c:pt>
              </c:numCache>
            </c:numRef>
          </c:val>
        </c:ser>
        <c:ser>
          <c:idx val="2"/>
          <c:order val="2"/>
          <c:tx>
            <c:strRef>
              <c:f>[состояние_озимы_2015_2024_январь.xlsx]Сальск!$B$8</c:f>
              <c:strCache>
                <c:ptCount val="1"/>
                <c:pt idx="0">
                  <c:v>всходы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[состояние_озимы_2015_2024_январь.xlsx]Сальск!$C$5:$J$5</c:f>
              <c:strCache>
                <c:ptCount val="8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</c:v>
                </c:pt>
              </c:strCache>
            </c:strRef>
          </c:cat>
          <c:val>
            <c:numRef>
              <c:f>[состояние_озимы_2015_2024_январь.xlsx]Сальск!$C$8:$J$8</c:f>
              <c:numCache>
                <c:formatCode>General</c:formatCode>
                <c:ptCount val="8"/>
                <c:pt idx="0">
                  <c:v>16</c:v>
                </c:pt>
                <c:pt idx="1">
                  <c:v>51</c:v>
                </c:pt>
                <c:pt idx="2">
                  <c:v>34</c:v>
                </c:pt>
                <c:pt idx="3">
                  <c:v>0</c:v>
                </c:pt>
                <c:pt idx="4">
                  <c:v>19</c:v>
                </c:pt>
                <c:pt idx="5">
                  <c:v>0</c:v>
                </c:pt>
                <c:pt idx="6" formatCode="0">
                  <c:v>7.0023588494901885</c:v>
                </c:pt>
                <c:pt idx="7" formatCode="0">
                  <c:v>2.1306279351815625</c:v>
                </c:pt>
              </c:numCache>
            </c:numRef>
          </c:val>
        </c:ser>
        <c:ser>
          <c:idx val="3"/>
          <c:order val="3"/>
          <c:tx>
            <c:strRef>
              <c:f>[состояние_озимы_2015_2024_январь.xlsx]Сальск!$B$9</c:f>
              <c:strCache>
                <c:ptCount val="1"/>
                <c:pt idx="0">
                  <c:v>нет всходов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[состояние_озимы_2015_2024_январь.xlsx]Сальск!$C$5:$J$5</c:f>
              <c:strCache>
                <c:ptCount val="8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</c:v>
                </c:pt>
              </c:strCache>
            </c:strRef>
          </c:cat>
          <c:val>
            <c:numRef>
              <c:f>[состояние_озимы_2015_2024_январь.xlsx]Сальск!$C$9:$J$9</c:f>
              <c:numCache>
                <c:formatCode>General</c:formatCode>
                <c:ptCount val="8"/>
                <c:pt idx="0">
                  <c:v>0</c:v>
                </c:pt>
                <c:pt idx="1">
                  <c:v>20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514752"/>
        <c:axId val="414339008"/>
      </c:barChart>
      <c:lineChart>
        <c:grouping val="standard"/>
        <c:varyColors val="0"/>
        <c:ser>
          <c:idx val="4"/>
          <c:order val="4"/>
          <c:tx>
            <c:strRef>
              <c:f>[состояние_озимы_2015_2024_январь.xlsx]Сальск!$B$10</c:f>
              <c:strCache>
                <c:ptCount val="1"/>
                <c:pt idx="0">
                  <c:v>урожайность, ц/га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57150">
                <a:solidFill>
                  <a:srgbClr val="00B050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ц/га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ц/га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6</a:t>
                    </a:r>
                    <a:r>
                      <a:rPr lang="ru-RU" dirty="0" smtClean="0"/>
                      <a:t> ц/га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 ц/га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9</a:t>
                    </a:r>
                    <a:r>
                      <a:rPr lang="ru-RU" dirty="0" smtClean="0"/>
                      <a:t> ц/га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6</a:t>
                    </a:r>
                    <a:r>
                      <a:rPr lang="ru-RU" dirty="0" smtClean="0"/>
                      <a:t> ц/га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ц/га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[состояние_озимы_2015_2024_январь.xlsx]Сальск!$C$5:$J$5</c:f>
              <c:strCache>
                <c:ptCount val="8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</c:v>
                </c:pt>
              </c:strCache>
            </c:strRef>
          </c:cat>
          <c:val>
            <c:numRef>
              <c:f>[состояние_озимы_2015_2024_январь.xlsx]Сальск!$C$10:$J$10</c:f>
              <c:numCache>
                <c:formatCode>General</c:formatCode>
                <c:ptCount val="8"/>
                <c:pt idx="0">
                  <c:v>75.7</c:v>
                </c:pt>
                <c:pt idx="1">
                  <c:v>69.7</c:v>
                </c:pt>
                <c:pt idx="2">
                  <c:v>67.599999999999994</c:v>
                </c:pt>
                <c:pt idx="3">
                  <c:v>60.5</c:v>
                </c:pt>
                <c:pt idx="4">
                  <c:v>75.900000000000006</c:v>
                </c:pt>
                <c:pt idx="5">
                  <c:v>81.599999999999994</c:v>
                </c:pt>
                <c:pt idx="6">
                  <c:v>79.099999999999994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[состояние_озимы_2015_2024_январь.xlsx]Сальск!$B$11</c:f>
              <c:strCache>
                <c:ptCount val="1"/>
                <c:pt idx="0">
                  <c:v>осадки за с/х год, мм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 w="57150">
                <a:solidFill>
                  <a:srgbClr val="0070C0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472</a:t>
                    </a:r>
                    <a:r>
                      <a:rPr lang="ru-RU" dirty="0" smtClean="0"/>
                      <a:t> мм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396</a:t>
                    </a:r>
                    <a:r>
                      <a:rPr lang="ru-RU" smtClean="0"/>
                      <a:t> мм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488</a:t>
                    </a:r>
                    <a:r>
                      <a:rPr lang="ru-RU" dirty="0" smtClean="0"/>
                      <a:t> мм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403</a:t>
                    </a:r>
                    <a:r>
                      <a:rPr lang="ru-RU" smtClean="0"/>
                      <a:t> мм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543</a:t>
                    </a:r>
                    <a:r>
                      <a:rPr lang="ru-RU" smtClean="0"/>
                      <a:t> мм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526</a:t>
                    </a:r>
                    <a:r>
                      <a:rPr lang="ru-RU" smtClean="0"/>
                      <a:t> мм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574</a:t>
                    </a:r>
                    <a:r>
                      <a:rPr lang="ru-RU" dirty="0" smtClean="0"/>
                      <a:t> мм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[состояние_озимы_2015_2024_январь.xlsx]Сальск!$C$5:$J$5</c:f>
              <c:strCache>
                <c:ptCount val="8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</c:v>
                </c:pt>
              </c:strCache>
            </c:strRef>
          </c:cat>
          <c:val>
            <c:numRef>
              <c:f>[состояние_озимы_2015_2024_январь.xlsx]Сальск!$C$11:$J$11</c:f>
              <c:numCache>
                <c:formatCode>General</c:formatCode>
                <c:ptCount val="8"/>
                <c:pt idx="0">
                  <c:v>47.2</c:v>
                </c:pt>
                <c:pt idx="1">
                  <c:v>39.6</c:v>
                </c:pt>
                <c:pt idx="2">
                  <c:v>48.8</c:v>
                </c:pt>
                <c:pt idx="3">
                  <c:v>40.299999999999997</c:v>
                </c:pt>
                <c:pt idx="4">
                  <c:v>54.3</c:v>
                </c:pt>
                <c:pt idx="5">
                  <c:v>52.6</c:v>
                </c:pt>
                <c:pt idx="6">
                  <c:v>57.4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[состояние_озимы_2015_2024_январь.xlsx]Сальск!$B$12</c:f>
              <c:strCache>
                <c:ptCount val="1"/>
                <c:pt idx="0">
                  <c:v>удобрения кг/га под озимую пшеницу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93,5</a:t>
                    </a:r>
                    <a:r>
                      <a:rPr lang="ru-RU" smtClean="0"/>
                      <a:t> кг/га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162,5</a:t>
                    </a:r>
                    <a:r>
                      <a:rPr lang="ru-RU" smtClean="0"/>
                      <a:t> кг/га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[состояние_озимы_2015_2024_январь.xlsx]Сальск!$C$5:$J$5</c:f>
              <c:strCache>
                <c:ptCount val="8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</c:v>
                </c:pt>
              </c:strCache>
            </c:strRef>
          </c:cat>
          <c:val>
            <c:numRef>
              <c:f>[состояние_озимы_2015_2024_январь.xlsx]Сальск!$C$12:$J$12</c:f>
              <c:numCache>
                <c:formatCode>0.0</c:formatCode>
                <c:ptCount val="8"/>
                <c:pt idx="0">
                  <c:v>93.497</c:v>
                </c:pt>
                <c:pt idx="1">
                  <c:v>113.44</c:v>
                </c:pt>
                <c:pt idx="2">
                  <c:v>124.19799999999999</c:v>
                </c:pt>
                <c:pt idx="3" formatCode="General">
                  <c:v>129.5</c:v>
                </c:pt>
                <c:pt idx="4" formatCode="General">
                  <c:v>106.1</c:v>
                </c:pt>
                <c:pt idx="5">
                  <c:v>162.53067133322639</c:v>
                </c:pt>
                <c:pt idx="6">
                  <c:v>128.21734651438078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514752"/>
        <c:axId val="414339008"/>
      </c:lineChart>
      <c:catAx>
        <c:axId val="229514752"/>
        <c:scaling>
          <c:orientation val="minMax"/>
        </c:scaling>
        <c:delete val="0"/>
        <c:axPos val="b"/>
        <c:majorTickMark val="out"/>
        <c:minorTickMark val="none"/>
        <c:tickLblPos val="nextTo"/>
        <c:crossAx val="414339008"/>
        <c:crosses val="autoZero"/>
        <c:auto val="1"/>
        <c:lblAlgn val="ctr"/>
        <c:lblOffset val="100"/>
        <c:noMultiLvlLbl val="0"/>
      </c:catAx>
      <c:valAx>
        <c:axId val="414339008"/>
        <c:scaling>
          <c:orientation val="minMax"/>
          <c:max val="17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95147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[состояние_озимы_2015_2024_январь.xlsx]Целина!$C$8:$D$8</c:f>
              <c:strCache>
                <c:ptCount val="1"/>
                <c:pt idx="0">
                  <c:v>кущение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[состояние_озимы_2015_2024_январь.xlsx]Целина!$E$7:$L$7</c:f>
              <c:strCache>
                <c:ptCount val="8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</c:v>
                </c:pt>
              </c:strCache>
            </c:strRef>
          </c:cat>
          <c:val>
            <c:numRef>
              <c:f>[состояние_озимы_2015_2024_январь.xlsx]Целина!$E$8:$L$8</c:f>
              <c:numCache>
                <c:formatCode>General</c:formatCode>
                <c:ptCount val="8"/>
                <c:pt idx="0">
                  <c:v>67.3</c:v>
                </c:pt>
                <c:pt idx="1">
                  <c:v>68.7</c:v>
                </c:pt>
                <c:pt idx="2">
                  <c:v>37.9</c:v>
                </c:pt>
                <c:pt idx="3">
                  <c:v>0</c:v>
                </c:pt>
                <c:pt idx="4">
                  <c:v>50.9</c:v>
                </c:pt>
                <c:pt idx="5">
                  <c:v>61.4</c:v>
                </c:pt>
                <c:pt idx="6" formatCode="0.0">
                  <c:v>39.148073022312381</c:v>
                </c:pt>
                <c:pt idx="7" formatCode="0.0">
                  <c:v>72.640575647214348</c:v>
                </c:pt>
              </c:numCache>
            </c:numRef>
          </c:val>
        </c:ser>
        <c:ser>
          <c:idx val="1"/>
          <c:order val="1"/>
          <c:tx>
            <c:strRef>
              <c:f>[состояние_озимы_2015_2024_январь.xlsx]Целина!$C$9:$D$9</c:f>
              <c:strCache>
                <c:ptCount val="1"/>
                <c:pt idx="0">
                  <c:v>2-3 листа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[состояние_озимы_2015_2024_январь.xlsx]Целина!$E$7:$L$7</c:f>
              <c:strCache>
                <c:ptCount val="8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</c:v>
                </c:pt>
              </c:strCache>
            </c:strRef>
          </c:cat>
          <c:val>
            <c:numRef>
              <c:f>[состояние_озимы_2015_2024_январь.xlsx]Целина!$E$9:$L$9</c:f>
              <c:numCache>
                <c:formatCode>General</c:formatCode>
                <c:ptCount val="8"/>
                <c:pt idx="0">
                  <c:v>17.2</c:v>
                </c:pt>
                <c:pt idx="1">
                  <c:v>31.3</c:v>
                </c:pt>
                <c:pt idx="2">
                  <c:v>34.299999999999997</c:v>
                </c:pt>
                <c:pt idx="3">
                  <c:v>0</c:v>
                </c:pt>
                <c:pt idx="4">
                  <c:v>39.200000000000003</c:v>
                </c:pt>
                <c:pt idx="5">
                  <c:v>31.3</c:v>
                </c:pt>
                <c:pt idx="6" formatCode="0.0">
                  <c:v>42.596348884381342</c:v>
                </c:pt>
                <c:pt idx="7" formatCode="0.0">
                  <c:v>27.359004049620992</c:v>
                </c:pt>
              </c:numCache>
            </c:numRef>
          </c:val>
        </c:ser>
        <c:ser>
          <c:idx val="2"/>
          <c:order val="2"/>
          <c:tx>
            <c:strRef>
              <c:f>[состояние_озимы_2015_2024_январь.xlsx]Целина!$C$10:$D$10</c:f>
              <c:strCache>
                <c:ptCount val="1"/>
                <c:pt idx="0">
                  <c:v>всходы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[состояние_озимы_2015_2024_январь.xlsx]Целина!$E$7:$L$7</c:f>
              <c:strCache>
                <c:ptCount val="8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</c:v>
                </c:pt>
              </c:strCache>
            </c:strRef>
          </c:cat>
          <c:val>
            <c:numRef>
              <c:f>[состояние_озимы_2015_2024_январь.xlsx]Целина!$E$10:$L$10</c:f>
              <c:numCache>
                <c:formatCode>General</c:formatCode>
                <c:ptCount val="8"/>
                <c:pt idx="0">
                  <c:v>15.5</c:v>
                </c:pt>
                <c:pt idx="1">
                  <c:v>0</c:v>
                </c:pt>
                <c:pt idx="2">
                  <c:v>29.8</c:v>
                </c:pt>
                <c:pt idx="3">
                  <c:v>100</c:v>
                </c:pt>
                <c:pt idx="4">
                  <c:v>9.9</c:v>
                </c:pt>
                <c:pt idx="5">
                  <c:v>7.9</c:v>
                </c:pt>
                <c:pt idx="6" formatCode="0.0">
                  <c:v>18.255578093306283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[состояние_озимы_2015_2024_январь.xlsx]Целина!$C$11:$D$11</c:f>
              <c:strCache>
                <c:ptCount val="1"/>
                <c:pt idx="0">
                  <c:v>нет всходов</c:v>
                </c:pt>
              </c:strCache>
            </c:strRef>
          </c:tx>
          <c:invertIfNegative val="0"/>
          <c:cat>
            <c:strRef>
              <c:f>[состояние_озимы_2015_2024_январь.xlsx]Целина!$E$7:$L$7</c:f>
              <c:strCache>
                <c:ptCount val="8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</c:v>
                </c:pt>
              </c:strCache>
            </c:strRef>
          </c:cat>
          <c:val>
            <c:numRef>
              <c:f>[состояние_озимы_2015_2024_январь.xlsx]Целина!$E$11:$L$11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 formatCode="0.0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165184"/>
        <c:axId val="414341312"/>
      </c:barChart>
      <c:lineChart>
        <c:grouping val="standard"/>
        <c:varyColors val="0"/>
        <c:ser>
          <c:idx val="4"/>
          <c:order val="4"/>
          <c:tx>
            <c:strRef>
              <c:f>[состояние_озимы_2015_2024_январь.xlsx]Целина!$C$12:$D$12</c:f>
              <c:strCache>
                <c:ptCount val="1"/>
                <c:pt idx="0">
                  <c:v>урожайность, ц/га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57150">
                <a:solidFill>
                  <a:srgbClr val="00B050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57</a:t>
                    </a:r>
                    <a:r>
                      <a:rPr lang="ru-RU" smtClean="0"/>
                      <a:t> ц/га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46,4</a:t>
                    </a:r>
                    <a:r>
                      <a:rPr lang="ru-RU" smtClean="0"/>
                      <a:t>ц/га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47,4</a:t>
                    </a:r>
                    <a:r>
                      <a:rPr lang="ru-RU" smtClean="0"/>
                      <a:t>ц/га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35,4</a:t>
                    </a:r>
                    <a:r>
                      <a:rPr lang="ru-RU" smtClean="0"/>
                      <a:t>ц/га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54,5</a:t>
                    </a:r>
                    <a:r>
                      <a:rPr lang="ru-RU" smtClean="0"/>
                      <a:t>ц/га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59,3</a:t>
                    </a:r>
                    <a:r>
                      <a:rPr lang="ru-RU" smtClean="0"/>
                      <a:t>ц/га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55,5</a:t>
                    </a:r>
                    <a:r>
                      <a:rPr lang="ru-RU" smtClean="0"/>
                      <a:t>ц/га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[состояние_озимы_2015_2024_январь.xlsx]Целина!$E$7:$L$7</c:f>
              <c:strCache>
                <c:ptCount val="8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</c:v>
                </c:pt>
              </c:strCache>
            </c:strRef>
          </c:cat>
          <c:val>
            <c:numRef>
              <c:f>[состояние_озимы_2015_2024_январь.xlsx]Целина!$E$12:$L$12</c:f>
              <c:numCache>
                <c:formatCode>General</c:formatCode>
                <c:ptCount val="8"/>
                <c:pt idx="0">
                  <c:v>57</c:v>
                </c:pt>
                <c:pt idx="1">
                  <c:v>46.4</c:v>
                </c:pt>
                <c:pt idx="2">
                  <c:v>47.4</c:v>
                </c:pt>
                <c:pt idx="3">
                  <c:v>35.4</c:v>
                </c:pt>
                <c:pt idx="4">
                  <c:v>54.5</c:v>
                </c:pt>
                <c:pt idx="5">
                  <c:v>59.3</c:v>
                </c:pt>
                <c:pt idx="6">
                  <c:v>55.5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[состояние_озимы_2015_2024_январь.xlsx]Целина!$C$13:$D$13</c:f>
              <c:strCache>
                <c:ptCount val="1"/>
                <c:pt idx="0">
                  <c:v>осадки за с/х год, мм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 w="57150">
                <a:solidFill>
                  <a:srgbClr val="0070C0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472мм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396мм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488мм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41374077449158E-2"/>
                  <c:y val="-9.4184397163120617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403мм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543мм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526мм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574мм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[состояние_озимы_2015_2024_январь.xlsx]Целина!$E$7:$L$7</c:f>
              <c:strCache>
                <c:ptCount val="8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</c:v>
                </c:pt>
              </c:strCache>
            </c:strRef>
          </c:cat>
          <c:val>
            <c:numRef>
              <c:f>[состояние_озимы_2015_2024_январь.xlsx]Целина!$E$13:$L$13</c:f>
              <c:numCache>
                <c:formatCode>General</c:formatCode>
                <c:ptCount val="8"/>
                <c:pt idx="0">
                  <c:v>97.2</c:v>
                </c:pt>
                <c:pt idx="1">
                  <c:v>89.6</c:v>
                </c:pt>
                <c:pt idx="2">
                  <c:v>98.8</c:v>
                </c:pt>
                <c:pt idx="3">
                  <c:v>90.3</c:v>
                </c:pt>
                <c:pt idx="4">
                  <c:v>104.3</c:v>
                </c:pt>
                <c:pt idx="5">
                  <c:v>102.6</c:v>
                </c:pt>
                <c:pt idx="6">
                  <c:v>107.4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[состояние_озимы_2015_2024_январь.xlsx]Целина!$C$14:$D$14</c:f>
              <c:strCache>
                <c:ptCount val="1"/>
                <c:pt idx="0">
                  <c:v>удобрения кг/га под озимую пшеницу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150</a:t>
                    </a:r>
                    <a:r>
                      <a:rPr lang="ru-RU" smtClean="0"/>
                      <a:t>кг/га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198</a:t>
                    </a:r>
                    <a:r>
                      <a:rPr lang="ru-RU" smtClean="0"/>
                      <a:t> кг/га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148</a:t>
                    </a:r>
                    <a:r>
                      <a:rPr lang="ru-RU" smtClean="0"/>
                      <a:t>кг/га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[состояние_озимы_2015_2024_январь.xlsx]Целина!$E$7:$L$7</c:f>
              <c:strCache>
                <c:ptCount val="8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</c:v>
                </c:pt>
              </c:strCache>
            </c:strRef>
          </c:cat>
          <c:val>
            <c:numRef>
              <c:f>[состояние_озимы_2015_2024_январь.xlsx]Целина!$E$14:$L$14</c:f>
              <c:numCache>
                <c:formatCode>0</c:formatCode>
                <c:ptCount val="8"/>
                <c:pt idx="0">
                  <c:v>149.596</c:v>
                </c:pt>
                <c:pt idx="1">
                  <c:v>169.054</c:v>
                </c:pt>
                <c:pt idx="2">
                  <c:v>170.54</c:v>
                </c:pt>
                <c:pt idx="3">
                  <c:v>175.7</c:v>
                </c:pt>
                <c:pt idx="4">
                  <c:v>198</c:v>
                </c:pt>
                <c:pt idx="5">
                  <c:v>156.63220254374247</c:v>
                </c:pt>
                <c:pt idx="6">
                  <c:v>148.41456175469492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165184"/>
        <c:axId val="414341312"/>
      </c:lineChart>
      <c:catAx>
        <c:axId val="235165184"/>
        <c:scaling>
          <c:orientation val="minMax"/>
        </c:scaling>
        <c:delete val="0"/>
        <c:axPos val="b"/>
        <c:majorTickMark val="out"/>
        <c:minorTickMark val="none"/>
        <c:tickLblPos val="nextTo"/>
        <c:crossAx val="414341312"/>
        <c:crosses val="autoZero"/>
        <c:auto val="1"/>
        <c:lblAlgn val="ctr"/>
        <c:lblOffset val="100"/>
        <c:noMultiLvlLbl val="0"/>
      </c:catAx>
      <c:valAx>
        <c:axId val="414341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1651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287354552993575E-2"/>
          <c:y val="5.1400554097404488E-2"/>
          <c:w val="0.90882556618533428"/>
          <c:h val="0.64396405982702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[состояние_озимы_2015_2024_январь.xlsx]Песчанка!$C$6</c:f>
              <c:strCache>
                <c:ptCount val="1"/>
                <c:pt idx="0">
                  <c:v>кущение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'C:\Дубль\01_01_2023\Prezentacii\Ранневесенние\общие материалы\[График-2022_СОСТОЯНИЕ_куйбышево (Автосохраненный).xlsx]песчанка'!$E$5:$K$5</c:f>
              <c:strCache>
                <c:ptCount val="7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</c:strCache>
            </c:strRef>
          </c:cat>
          <c:val>
            <c:numRef>
              <c:f>[состояние_озимы_2015_2024_январь.xlsx]Песчанка!$D$6:$K$6</c:f>
              <c:numCache>
                <c:formatCode>General</c:formatCode>
                <c:ptCount val="8"/>
                <c:pt idx="0">
                  <c:v>23</c:v>
                </c:pt>
                <c:pt idx="1">
                  <c:v>80</c:v>
                </c:pt>
                <c:pt idx="2">
                  <c:v>35</c:v>
                </c:pt>
                <c:pt idx="3">
                  <c:v>49</c:v>
                </c:pt>
                <c:pt idx="4">
                  <c:v>8</c:v>
                </c:pt>
                <c:pt idx="5">
                  <c:v>70</c:v>
                </c:pt>
                <c:pt idx="6">
                  <c:v>49</c:v>
                </c:pt>
                <c:pt idx="7" formatCode="0.0">
                  <c:v>64.313625637819413</c:v>
                </c:pt>
              </c:numCache>
            </c:numRef>
          </c:val>
        </c:ser>
        <c:ser>
          <c:idx val="1"/>
          <c:order val="1"/>
          <c:tx>
            <c:strRef>
              <c:f>[состояние_озимы_2015_2024_январь.xlsx]Песчанка!$C$7</c:f>
              <c:strCache>
                <c:ptCount val="1"/>
                <c:pt idx="0">
                  <c:v>2-3 листа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'C:\Дубль\01_01_2023\Prezentacii\Ранневесенние\общие материалы\[График-2022_СОСТОЯНИЕ_куйбышево (Автосохраненный).xlsx]песчанка'!$E$5:$K$5</c:f>
              <c:strCache>
                <c:ptCount val="7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</c:strCache>
            </c:strRef>
          </c:cat>
          <c:val>
            <c:numRef>
              <c:f>[состояние_озимы_2015_2024_январь.xlsx]Песчанка!$D$7:$K$7</c:f>
              <c:numCache>
                <c:formatCode>General</c:formatCode>
                <c:ptCount val="8"/>
                <c:pt idx="0">
                  <c:v>22</c:v>
                </c:pt>
                <c:pt idx="1">
                  <c:v>20</c:v>
                </c:pt>
                <c:pt idx="2">
                  <c:v>64</c:v>
                </c:pt>
                <c:pt idx="3">
                  <c:v>44</c:v>
                </c:pt>
                <c:pt idx="4">
                  <c:v>74</c:v>
                </c:pt>
                <c:pt idx="5">
                  <c:v>28</c:v>
                </c:pt>
                <c:pt idx="6">
                  <c:v>40</c:v>
                </c:pt>
                <c:pt idx="7" formatCode="0.0">
                  <c:v>35.686374362180587</c:v>
                </c:pt>
              </c:numCache>
            </c:numRef>
          </c:val>
        </c:ser>
        <c:ser>
          <c:idx val="2"/>
          <c:order val="2"/>
          <c:tx>
            <c:strRef>
              <c:f>[состояние_озимы_2015_2024_январь.xlsx]Песчанка!$C$8</c:f>
              <c:strCache>
                <c:ptCount val="1"/>
                <c:pt idx="0">
                  <c:v>всходы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'C:\Дубль\01_01_2023\Prezentacii\Ранневесенние\общие материалы\[График-2022_СОСТОЯНИЕ_куйбышево (Автосохраненный).xlsx]песчанка'!$E$5:$K$5</c:f>
              <c:strCache>
                <c:ptCount val="7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</c:strCache>
            </c:strRef>
          </c:cat>
          <c:val>
            <c:numRef>
              <c:f>[состояние_озимы_2015_2024_январь.xlsx]Песчанка!$D$8:$K$8</c:f>
              <c:numCache>
                <c:formatCode>General</c:formatCode>
                <c:ptCount val="8"/>
                <c:pt idx="0">
                  <c:v>47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18</c:v>
                </c:pt>
                <c:pt idx="5">
                  <c:v>2</c:v>
                </c:pt>
                <c:pt idx="6">
                  <c:v>11</c:v>
                </c:pt>
                <c:pt idx="7" formatCode="0">
                  <c:v>0</c:v>
                </c:pt>
              </c:numCache>
            </c:numRef>
          </c:val>
        </c:ser>
        <c:ser>
          <c:idx val="3"/>
          <c:order val="3"/>
          <c:tx>
            <c:strRef>
              <c:f>[состояние_озимы_2015_2024_январь.xlsx]Песчанка!$C$9</c:f>
              <c:strCache>
                <c:ptCount val="1"/>
                <c:pt idx="0">
                  <c:v>нет всходов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'C:\Дубль\01_01_2023\Prezentacii\Ранневесенние\общие материалы\[График-2022_СОСТОЯНИЕ_куйбышево (Автосохраненный).xlsx]песчанка'!$E$5:$K$5</c:f>
              <c:strCache>
                <c:ptCount val="7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</c:strCache>
            </c:strRef>
          </c:cat>
          <c:val>
            <c:numRef>
              <c:f>[состояние_озимы_2015_2024_январь.xlsx]Песчанка!$D$9:$K$9</c:f>
              <c:numCache>
                <c:formatCode>General</c:formatCode>
                <c:ptCount val="8"/>
                <c:pt idx="0">
                  <c:v>8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167232"/>
        <c:axId val="473924160"/>
      </c:barChart>
      <c:lineChart>
        <c:grouping val="standard"/>
        <c:varyColors val="0"/>
        <c:ser>
          <c:idx val="4"/>
          <c:order val="4"/>
          <c:tx>
            <c:strRef>
              <c:f>[состояние_озимы_2015_2024_январь.xlsx]Песчанка!$C$10</c:f>
              <c:strCache>
                <c:ptCount val="1"/>
                <c:pt idx="0">
                  <c:v>урожайность, ц/га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57150">
                <a:solidFill>
                  <a:srgbClr val="00B050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58,1</a:t>
                    </a:r>
                    <a:r>
                      <a:rPr lang="ru-RU" smtClean="0"/>
                      <a:t> ц/га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868567231231364E-2"/>
                  <c:y val="-6.58103547670404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46,2</a:t>
                    </a:r>
                    <a:r>
                      <a:rPr lang="ru-RU" smtClean="0"/>
                      <a:t> ц/га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056172381612E-2"/>
                  <c:y val="-9.985019343964757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43</a:t>
                    </a:r>
                    <a:r>
                      <a:rPr lang="ru-RU" smtClean="0"/>
                      <a:t> ц/га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994198133515191E-2"/>
                  <c:y val="-7.432031443519218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35,9</a:t>
                    </a:r>
                    <a:r>
                      <a:rPr lang="ru-RU" smtClean="0"/>
                      <a:t> ц/га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990512161695632E-2"/>
                  <c:y val="-7.99936208806267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55,4</a:t>
                    </a:r>
                    <a:r>
                      <a:rPr lang="ru-RU" dirty="0" smtClean="0"/>
                      <a:t> ц/га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407038627854787E-2"/>
                  <c:y val="-7.43203144351922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,2</a:t>
                    </a:r>
                    <a:r>
                      <a:rPr lang="ru-RU" dirty="0" smtClean="0"/>
                      <a:t> ц/га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[состояние_озимы_2015_2024_январь.xlsx]Песчанка!$D$5:$K$5</c:f>
              <c:strCache>
                <c:ptCount val="8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</c:v>
                </c:pt>
              </c:strCache>
            </c:strRef>
          </c:cat>
          <c:val>
            <c:numRef>
              <c:f>[состояние_озимы_2015_2024_январь.xlsx]Песчанка!$D$10:$K$10</c:f>
              <c:numCache>
                <c:formatCode>General</c:formatCode>
                <c:ptCount val="8"/>
                <c:pt idx="0">
                  <c:v>58.1</c:v>
                </c:pt>
                <c:pt idx="1">
                  <c:v>46.2</c:v>
                </c:pt>
                <c:pt idx="2">
                  <c:v>43</c:v>
                </c:pt>
                <c:pt idx="3">
                  <c:v>35.9</c:v>
                </c:pt>
                <c:pt idx="4">
                  <c:v>55.4</c:v>
                </c:pt>
                <c:pt idx="5">
                  <c:v>57.2</c:v>
                </c:pt>
                <c:pt idx="6" formatCode="0.0">
                  <c:v>57.196623901191906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[состояние_озимы_2015_2024_январь.xlsx]Песчанка!$C$11</c:f>
              <c:strCache>
                <c:ptCount val="1"/>
                <c:pt idx="0">
                  <c:v>осадки за с/х год, мм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 w="57150">
                <a:solidFill>
                  <a:srgbClr val="0070C0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472мм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396мм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488мм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403мм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543мм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526мм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574мм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[состояние_озимы_2015_2024_январь.xlsx]Песчанка!$D$5:$K$5</c:f>
              <c:strCache>
                <c:ptCount val="8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</c:v>
                </c:pt>
              </c:strCache>
            </c:strRef>
          </c:cat>
          <c:val>
            <c:numRef>
              <c:f>[состояние_озимы_2015_2024_январь.xlsx]Песчанка!$D$11:$K$11</c:f>
              <c:numCache>
                <c:formatCode>General</c:formatCode>
                <c:ptCount val="8"/>
                <c:pt idx="0">
                  <c:v>97.2</c:v>
                </c:pt>
                <c:pt idx="1">
                  <c:v>89.6</c:v>
                </c:pt>
                <c:pt idx="2">
                  <c:v>98.8</c:v>
                </c:pt>
                <c:pt idx="3">
                  <c:v>90.3</c:v>
                </c:pt>
                <c:pt idx="4">
                  <c:v>104.3</c:v>
                </c:pt>
                <c:pt idx="5">
                  <c:v>102.6</c:v>
                </c:pt>
                <c:pt idx="6">
                  <c:v>107.4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[состояние_озимы_2015_2024_январь.xlsx]Песчанка!$C$12</c:f>
              <c:strCache>
                <c:ptCount val="1"/>
                <c:pt idx="0">
                  <c:v>удобрения кг/га под озимую пшеницу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192</a:t>
                    </a:r>
                    <a:r>
                      <a:rPr lang="ru-RU" smtClean="0"/>
                      <a:t>кг/га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206</a:t>
                    </a:r>
                    <a:r>
                      <a:rPr lang="ru-RU" smtClean="0"/>
                      <a:t> кг/га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8522450234819136E-2"/>
                  <c:y val="-7.14836612124749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162,3</a:t>
                    </a:r>
                    <a:r>
                      <a:rPr lang="ru-RU" smtClean="0"/>
                      <a:t> кг/га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[состояние_озимы_2015_2024_январь.xlsx]Песчанка!$D$5:$K$5</c:f>
              <c:strCache>
                <c:ptCount val="8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  <c:pt idx="7">
                  <c:v>2023-2024</c:v>
                </c:pt>
              </c:strCache>
            </c:strRef>
          </c:cat>
          <c:val>
            <c:numRef>
              <c:f>[состояние_озимы_2015_2024_январь.xlsx]Песчанка!$D$12:$K$12</c:f>
              <c:numCache>
                <c:formatCode>General</c:formatCode>
                <c:ptCount val="8"/>
                <c:pt idx="0">
                  <c:v>192</c:v>
                </c:pt>
                <c:pt idx="1">
                  <c:v>172</c:v>
                </c:pt>
                <c:pt idx="2">
                  <c:v>167</c:v>
                </c:pt>
                <c:pt idx="3">
                  <c:v>160</c:v>
                </c:pt>
                <c:pt idx="4">
                  <c:v>178</c:v>
                </c:pt>
                <c:pt idx="5" formatCode="0">
                  <c:v>206.3041400590601</c:v>
                </c:pt>
                <c:pt idx="6">
                  <c:v>162.30000000000001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167232"/>
        <c:axId val="473924160"/>
      </c:lineChart>
      <c:catAx>
        <c:axId val="235167232"/>
        <c:scaling>
          <c:orientation val="minMax"/>
        </c:scaling>
        <c:delete val="0"/>
        <c:axPos val="b"/>
        <c:majorTickMark val="out"/>
        <c:minorTickMark val="none"/>
        <c:tickLblPos val="nextTo"/>
        <c:crossAx val="473924160"/>
        <c:crosses val="autoZero"/>
        <c:auto val="1"/>
        <c:lblAlgn val="ctr"/>
        <c:lblOffset val="100"/>
        <c:noMultiLvlLbl val="0"/>
      </c:catAx>
      <c:valAx>
        <c:axId val="473924160"/>
        <c:scaling>
          <c:orientation val="minMax"/>
          <c:max val="21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167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8203521434820644"/>
          <c:w val="0.99976301007976609"/>
          <c:h val="0.190187007874015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(Лист1!$E$2,Лист1!$G$2,Лист1!$I$2,Лист1!$K$2,Лист1!$M$2)</c:f>
              <c:strCache>
                <c:ptCount val="5"/>
                <c:pt idx="0">
                  <c:v>низкое</c:v>
                </c:pt>
                <c:pt idx="1">
                  <c:v>среднее</c:v>
                </c:pt>
                <c:pt idx="2">
                  <c:v>повышенное</c:v>
                </c:pt>
                <c:pt idx="3">
                  <c:v>высокое</c:v>
                </c:pt>
                <c:pt idx="4">
                  <c:v>оч. Высокое</c:v>
                </c:pt>
              </c:strCache>
            </c:strRef>
          </c:cat>
          <c:val>
            <c:numRef>
              <c:f>(Лист1!$F$4,Лист1!$H$4,Лист1!$J$4,Лист1!$L$4,Лист1!$N$4)</c:f>
              <c:numCache>
                <c:formatCode>0</c:formatCode>
                <c:ptCount val="5"/>
                <c:pt idx="0">
                  <c:v>21.347192646864212</c:v>
                </c:pt>
                <c:pt idx="1">
                  <c:v>49.105520867169545</c:v>
                </c:pt>
                <c:pt idx="2">
                  <c:v>19.942012247205881</c:v>
                </c:pt>
                <c:pt idx="3">
                  <c:v>8.3841628469339877</c:v>
                </c:pt>
                <c:pt idx="4">
                  <c:v>1.1910347565597141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(Лист1!$E$2,Лист1!$G$2,Лист1!$I$2,Лист1!$K$2,Лист1!$M$2)</c:f>
              <c:strCache>
                <c:ptCount val="5"/>
                <c:pt idx="0">
                  <c:v>низкое</c:v>
                </c:pt>
                <c:pt idx="1">
                  <c:v>среднее</c:v>
                </c:pt>
                <c:pt idx="2">
                  <c:v>повышенное</c:v>
                </c:pt>
                <c:pt idx="3">
                  <c:v>высокое</c:v>
                </c:pt>
                <c:pt idx="4">
                  <c:v>оч. Высокое</c:v>
                </c:pt>
              </c:strCache>
            </c:strRef>
          </c:cat>
          <c:val>
            <c:numRef>
              <c:f>(Лист1!$F$5,Лист1!$H$5,Лист1!$J$5,Лист1!$L$5,Лист1!$N$5)</c:f>
              <c:numCache>
                <c:formatCode>0</c:formatCode>
                <c:ptCount val="5"/>
                <c:pt idx="0">
                  <c:v>27.660819509274255</c:v>
                </c:pt>
                <c:pt idx="1">
                  <c:v>49.3937373270008</c:v>
                </c:pt>
                <c:pt idx="2">
                  <c:v>14.912292639113808</c:v>
                </c:pt>
                <c:pt idx="3">
                  <c:v>5.8857150633479849</c:v>
                </c:pt>
                <c:pt idx="4">
                  <c:v>1.974606371541717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480064"/>
        <c:axId val="473927040"/>
      </c:barChart>
      <c:catAx>
        <c:axId val="23548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473927040"/>
        <c:crosses val="autoZero"/>
        <c:auto val="1"/>
        <c:lblAlgn val="ctr"/>
        <c:lblOffset val="100"/>
        <c:noMultiLvlLbl val="0"/>
      </c:catAx>
      <c:valAx>
        <c:axId val="47392704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35480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207474404822098"/>
          <c:y val="0.11412931109019846"/>
          <c:w val="0.1905225944591771"/>
          <c:h val="0.278400910242610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B474-A228-4502-9FAB-DC7CCFEA3FCC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FAFCE-1BF1-43DB-B87E-9498BF5F6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2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96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8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AE7C3A-8E48-40A5-BAA7-B10BEEF47EE7}" type="slidenum">
              <a:rPr lang="ru-RU" altLang="ru-RU" smtClean="0"/>
              <a:pPr/>
              <a:t>32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21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6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8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6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8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6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749C1C-C24A-4458-8EB7-97C3F0357F79}" type="slidenum">
              <a:rPr lang="ru-RU" altLang="ru-RU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11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C4A1A-1439-4C1F-AC03-5CA942481BA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05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480060" indent="-342900" algn="l"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9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1629486"/>
            <a:ext cx="5966666" cy="1817510"/>
          </a:xfrm>
          <a:effectLst/>
        </p:spPr>
        <p:txBody>
          <a:bodyPr anchor="b"/>
          <a:lstStyle>
            <a:lvl1pPr algn="r">
              <a:defRPr sz="35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ctr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1"/>
            <a:ext cx="3636085" cy="943870"/>
          </a:xfrm>
          <a:effectLst/>
        </p:spPr>
        <p:txBody>
          <a:bodyPr anchor="b">
            <a:noAutofit/>
          </a:bodyPr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2623351"/>
            <a:ext cx="3388660" cy="1604639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35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68580" tIns="34290" rIns="68580" bIns="3429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1"/>
            <a:ext cx="2514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2290CA-A46A-4C7B-9593-F54010883F12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1"/>
            <a:ext cx="335280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1"/>
            <a:ext cx="18288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240030" indent="-240030" algn="r" defTabSz="6858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35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4241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082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5" t="20978" r="54950"/>
          <a:stretch/>
        </p:blipFill>
        <p:spPr bwMode="auto">
          <a:xfrm>
            <a:off x="105370" y="1212739"/>
            <a:ext cx="1120115" cy="376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631763" y="3417556"/>
            <a:ext cx="6872715" cy="145424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по повышению квалификации </a:t>
            </a: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«Эффективное развитие и ведение сельхозпроизводства, </a:t>
            </a: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инновационных технологий в сфере растениеводства»</a:t>
            </a:r>
          </a:p>
          <a:p>
            <a:pPr algn="ctr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Сальск, 23 января 2024 года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99938" y="2196563"/>
            <a:ext cx="6965732" cy="9002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Докладчик: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Назаренко Ольга Георгиевна </a:t>
            </a:r>
          </a:p>
          <a:p>
            <a:pPr>
              <a:spcBef>
                <a:spcPct val="0"/>
              </a:spcBef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директор ФГБУ ГЦАС  «Ростовский»,  </a:t>
            </a:r>
          </a:p>
          <a:p>
            <a:pPr>
              <a:spcBef>
                <a:spcPct val="0"/>
              </a:spcBef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д.б.н., профессор</a:t>
            </a:r>
          </a:p>
        </p:txBody>
      </p:sp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1317660" y="971818"/>
            <a:ext cx="7826340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минерального питания озимой пшеницы с учетом погодных условий»</a:t>
            </a:r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468089"/>
              </p:ext>
            </p:extLst>
          </p:nvPr>
        </p:nvGraphicFramePr>
        <p:xfrm>
          <a:off x="-5" y="1404138"/>
          <a:ext cx="9144003" cy="3490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307"/>
                <a:gridCol w="1196057"/>
                <a:gridCol w="1357322"/>
                <a:gridCol w="142876"/>
                <a:gridCol w="1428760"/>
                <a:gridCol w="142876"/>
                <a:gridCol w="1071570"/>
                <a:gridCol w="1197592"/>
                <a:gridCol w="802643"/>
              </a:tblGrid>
              <a:tr h="68882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Предшественник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внесение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20-22см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Глубокая культивация (дискован.) не менее 10 см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Предпосевная культивация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Подкормки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7538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Фосфор  кг/га в действующем веществе, потребность годовая норма  по пру 72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кг/га,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 непаровым предшественникам 65 кг/га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87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8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Оз. пшеница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Аммиачная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селитра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87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26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87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удобрения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аммофос.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сульфоаммофос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ЖКУ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36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внесения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 год до посева</a:t>
                      </a: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 месяца до посева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2-3 дня до посева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 начала выхода в трубку до флагового листа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67" name="TextBox 5"/>
          <p:cNvSpPr txBox="1">
            <a:spLocks noChangeArrowheads="1"/>
          </p:cNvSpPr>
          <p:nvPr/>
        </p:nvSpPr>
        <p:spPr bwMode="auto">
          <a:xfrm>
            <a:off x="-1" y="755874"/>
            <a:ext cx="914399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Распределение годовой  нормы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осфора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озимую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пшеницу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по разным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предшественникам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высоком содержании фосфора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560" y="757834"/>
            <a:ext cx="907288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Распределение годовой  нормы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азота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озимую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пшеницу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по разным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предшественникам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низком содержании фосфора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548679"/>
              </p:ext>
            </p:extLst>
          </p:nvPr>
        </p:nvGraphicFramePr>
        <p:xfrm>
          <a:off x="0" y="1377595"/>
          <a:ext cx="9089853" cy="3635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318"/>
                <a:gridCol w="1158240"/>
                <a:gridCol w="1266282"/>
                <a:gridCol w="772160"/>
                <a:gridCol w="656056"/>
                <a:gridCol w="1289064"/>
                <a:gridCol w="1010382"/>
                <a:gridCol w="708361"/>
                <a:gridCol w="853990"/>
              </a:tblGrid>
              <a:tr h="261222">
                <a:tc row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Предшествен-ник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заделке  пожнивных остатков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Предпосевная культивация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Подкормки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6080"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ранневесен-няя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выход в трубку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колошение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265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Азот кг/га в действующем веществе, потребность годовая норма  по пру 76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кг/га, по  непаровым предшественникам 104 кг/га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6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составе сложных удобрений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6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Оз. пшеница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9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6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856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удобрения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Сульфат аммония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  <a:p>
                      <a:pPr marL="0" indent="0" algn="ctr">
                        <a:lnSpc>
                          <a:spcPct val="75000"/>
                        </a:lnSpc>
                      </a:pP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Сульфоаамофо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Диаммофоска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Карбамид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Карбамид</a:t>
                      </a:r>
                    </a:p>
                    <a:p>
                      <a:endParaRPr lang="ru-RU" dirty="0"/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5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внесения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Сразу после уборки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2-3 дня до посева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 севе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2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198490"/>
              </p:ext>
            </p:extLst>
          </p:nvPr>
        </p:nvGraphicFramePr>
        <p:xfrm>
          <a:off x="-5" y="1404138"/>
          <a:ext cx="9144003" cy="347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307"/>
                <a:gridCol w="1196057"/>
                <a:gridCol w="1357322"/>
                <a:gridCol w="142876"/>
                <a:gridCol w="1428760"/>
                <a:gridCol w="142876"/>
                <a:gridCol w="1071570"/>
                <a:gridCol w="1197592"/>
                <a:gridCol w="802643"/>
              </a:tblGrid>
              <a:tr h="68882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Предшественник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внесение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20-22см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Глубокая культивация (дискован.) не менее 10 см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Предпосевная культивация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Подкормки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потребности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04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Фосфор  кг/га в действующем веществе, потребность годовая норма  по пру 154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кг/га, по  непаровым предшественникам 128 кг/га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87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8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Оз. пшеница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Аммиачная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селитра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87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100/51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26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87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удобрения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аммофос.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сульфоаммофос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ЖКУ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36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внесения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 год до посева</a:t>
                      </a: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 месяца до посева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2-3 дня до посева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 начала выхода в трубку до флагового листа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67" name="TextBox 5"/>
          <p:cNvSpPr txBox="1">
            <a:spLocks noChangeArrowheads="1"/>
          </p:cNvSpPr>
          <p:nvPr/>
        </p:nvSpPr>
        <p:spPr bwMode="auto">
          <a:xfrm>
            <a:off x="-1" y="755874"/>
            <a:ext cx="914399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Распределение годовой  нормы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осфора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озимую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пшеницу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по разным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предшественникам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низком содержании фосфора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5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1"/>
            <a:ext cx="8715375" cy="53578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так важен фосфор с осени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857251"/>
            <a:ext cx="4143375" cy="144661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Озимая пшеница  очень чувствительна к недостатку фосфора в период от всходов до конца осенней вегетации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1" y="2250281"/>
            <a:ext cx="4214813" cy="91082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Фосфор обеспечивает развитие корневой системы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1" y="1017985"/>
            <a:ext cx="4214813" cy="91082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Почвенный фосфор не доступен для корневой системы молодых растений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4" y="2678906"/>
            <a:ext cx="4214812" cy="91082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Фосфор обеспечивает эффективное использование азота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1" y="3536156"/>
            <a:ext cx="4214813" cy="91082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Фосфор стимулирует осеннее кущение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4" y="3911205"/>
            <a:ext cx="4214812" cy="91082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Фосфор обеспечивает накопление сахаров</a:t>
            </a:r>
          </a:p>
        </p:txBody>
      </p:sp>
    </p:spTree>
    <p:extLst>
      <p:ext uri="{BB962C8B-B14F-4D97-AF65-F5344CB8AC3E}">
        <p14:creationId xmlns:p14="http://schemas.microsoft.com/office/powerpoint/2010/main" val="8290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6" t="15583" r="39233" b="73811"/>
          <a:stretch/>
        </p:blipFill>
        <p:spPr bwMode="auto">
          <a:xfrm>
            <a:off x="106680" y="137732"/>
            <a:ext cx="1844040" cy="85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33962" r="19895" b="58107"/>
          <a:stretch/>
        </p:blipFill>
        <p:spPr bwMode="auto">
          <a:xfrm>
            <a:off x="76200" y="990601"/>
            <a:ext cx="4754880" cy="70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97190" y="-18410"/>
            <a:ext cx="7001089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рассчитать потребность </a:t>
            </a: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фосфорсодержащих удобрениях 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год до посева</a:t>
            </a:r>
            <a:endParaRPr lang="ru-RU" sz="2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69502" r="19490" b="20928"/>
          <a:stretch/>
        </p:blipFill>
        <p:spPr bwMode="auto">
          <a:xfrm>
            <a:off x="106680" y="2519498"/>
            <a:ext cx="4754880" cy="84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51053" r="19490" b="39809"/>
          <a:stretch/>
        </p:blipFill>
        <p:spPr bwMode="auto">
          <a:xfrm>
            <a:off x="106680" y="1691641"/>
            <a:ext cx="4754880" cy="80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31080" y="697169"/>
            <a:ext cx="4267200" cy="16389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К потребности под предшественник (подсолнечник) на заданную урожайность прибавляется ½ потребности под озимую </a:t>
            </a:r>
          </a:p>
          <a:p>
            <a:pPr>
              <a:lnSpc>
                <a:spcPct val="85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пшеницу на запланированную урожайность. </a:t>
            </a: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1950720" y="1953442"/>
            <a:ext cx="655320" cy="2563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1950720" y="2814229"/>
            <a:ext cx="655320" cy="2563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3383280" y="2814229"/>
            <a:ext cx="777240" cy="25635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3383280" y="1953441"/>
            <a:ext cx="777240" cy="25635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5663040" y="2330044"/>
            <a:ext cx="2812091" cy="32630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68580" tIns="34290" rIns="68580" bIns="342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71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+80 = 1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1 кг/га  д.в.</a:t>
            </a:r>
          </a:p>
          <a:p>
            <a:pPr algn="l" rtl="0">
              <a:defRPr sz="1000"/>
            </a:pPr>
            <a:endParaRPr lang="ru-RU" sz="15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4941" y="2641105"/>
            <a:ext cx="3687484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2. Эта величина делится на три </a:t>
            </a: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5663040" y="3070587"/>
            <a:ext cx="2856120" cy="294731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68580" tIns="34290" rIns="68580" bIns="342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1/3= 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50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,3 кг/га в д.в.</a:t>
            </a:r>
            <a:endParaRPr lang="ru-RU" sz="1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 rtl="0">
              <a:defRPr sz="1000"/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1920" y="3378131"/>
            <a:ext cx="3629520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Берется 2/3 от этой величины</a:t>
            </a:r>
          </a:p>
        </p:txBody>
      </p:sp>
      <p:sp>
        <p:nvSpPr>
          <p:cNvPr id="19" name="AutoShape 1"/>
          <p:cNvSpPr>
            <a:spLocks noChangeArrowheads="1"/>
          </p:cNvSpPr>
          <p:nvPr/>
        </p:nvSpPr>
        <p:spPr bwMode="auto">
          <a:xfrm>
            <a:off x="1028700" y="3727655"/>
            <a:ext cx="3131820" cy="33692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68580" tIns="34290" rIns="68580" bIns="342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50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,3*2= 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100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,6 кг/га  в д.в.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172831"/>
            <a:ext cx="9022080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доза основного внесения под зябь при подготовке почвы под предшественник (подсолнечник)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озимой пшеницы ≈ 100 кг/га в д.в. или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180 кг/га аммофоса в физическом весе</a:t>
            </a:r>
          </a:p>
        </p:txBody>
      </p:sp>
    </p:spTree>
    <p:extLst>
      <p:ext uri="{BB962C8B-B14F-4D97-AF65-F5344CB8AC3E}">
        <p14:creationId xmlns:p14="http://schemas.microsoft.com/office/powerpoint/2010/main" val="34682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79785" y="0"/>
            <a:ext cx="8964215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Постановление Правительства Ростовской области от 07.06.2021 № 426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42293" y="346473"/>
            <a:ext cx="8659415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«О Порядке предоставления субсидии сельскохозяйственным товаропроизводителям на возмещение части затрат на приобретение и внесение фосфорсодержащих удобрений под пар и (или)зябь»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696762"/>
              </p:ext>
            </p:extLst>
          </p:nvPr>
        </p:nvGraphicFramePr>
        <p:xfrm>
          <a:off x="809029" y="1311392"/>
          <a:ext cx="7705725" cy="1427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164"/>
                <a:gridCol w="5073561"/>
              </a:tblGrid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Лимит средств, млн.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4357" name="TextBox 3"/>
          <p:cNvSpPr txBox="1">
            <a:spLocks noChangeArrowheads="1"/>
          </p:cNvSpPr>
          <p:nvPr/>
        </p:nvSpPr>
        <p:spPr bwMode="auto">
          <a:xfrm>
            <a:off x="-54844" y="2738817"/>
            <a:ext cx="6802041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по способу внесения фосфорсодержащих удобрений</a:t>
            </a:r>
          </a:p>
        </p:txBody>
      </p:sp>
      <p:sp>
        <p:nvSpPr>
          <p:cNvPr id="14358" name="TextBox 4"/>
          <p:cNvSpPr txBox="1">
            <a:spLocks noChangeArrowheads="1"/>
          </p:cNvSpPr>
          <p:nvPr/>
        </p:nvSpPr>
        <p:spPr bwMode="auto">
          <a:xfrm>
            <a:off x="642937" y="3069879"/>
            <a:ext cx="2703241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под пар и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зябь</a:t>
            </a:r>
            <a:endParaRPr lang="ru-RU" alt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411767"/>
            <a:ext cx="9144000" cy="173124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результатам агрохимического обследования выдаются Рекомендации, они действительны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года- до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 включительно</a:t>
            </a:r>
          </a:p>
          <a:p>
            <a:pPr marL="257175" indent="-257175">
              <a:defRPr/>
            </a:pP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2020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до 2025 года включительно</a:t>
            </a:r>
          </a:p>
          <a:p>
            <a:pPr marL="257175" indent="-257175">
              <a:defRPr/>
            </a:pP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2021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до 2026 года включительно</a:t>
            </a:r>
          </a:p>
          <a:p>
            <a:pPr marL="257175" indent="-257175">
              <a:defRPr/>
            </a:pP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2022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до 2027 года включительно</a:t>
            </a:r>
          </a:p>
          <a:p>
            <a:pPr marL="257175" indent="-257175">
              <a:defRPr/>
            </a:pP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до 2027 года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включительно</a:t>
            </a:r>
            <a:endParaRPr lang="ru-RU" alt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93401"/>
              </p:ext>
            </p:extLst>
          </p:nvPr>
        </p:nvGraphicFramePr>
        <p:xfrm>
          <a:off x="112542" y="604912"/>
          <a:ext cx="8918916" cy="4417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-18410"/>
            <a:ext cx="9098279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Зависимость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урожайности озимой пшеницы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состояния посевов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январе месяце,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внесенных удобрений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выпавших осадков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альском районе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8410"/>
            <a:ext cx="9098279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Зависимость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урожайности озимой пшеницы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состояния посевов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январе месяце,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внесенных удобрений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выпавших осадков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Целинском районе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859793"/>
              </p:ext>
            </p:extLst>
          </p:nvPr>
        </p:nvGraphicFramePr>
        <p:xfrm>
          <a:off x="0" y="666750"/>
          <a:ext cx="9098279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05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8410"/>
            <a:ext cx="9098279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Зависимость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урожайности озимой пшеницы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состояния посевов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январе месяце,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внесенных удобрений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выпавших осадков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Песчанокопском районе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111042"/>
              </p:ext>
            </p:extLst>
          </p:nvPr>
        </p:nvGraphicFramePr>
        <p:xfrm>
          <a:off x="0" y="666393"/>
          <a:ext cx="9098279" cy="447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93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"/>
          <a:stretch/>
        </p:blipFill>
        <p:spPr>
          <a:xfrm>
            <a:off x="0" y="529808"/>
            <a:ext cx="4525266" cy="4613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65986"/>
            <a:ext cx="898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осадков осеннего периода на посевах озимой пшениц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66" y="529808"/>
            <a:ext cx="4528329" cy="4587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7"/>
          <a:stretch/>
        </p:blipFill>
        <p:spPr>
          <a:xfrm>
            <a:off x="3526153" y="529808"/>
            <a:ext cx="1731077" cy="24384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29808"/>
            <a:ext cx="1961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урожая 2024 года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82181" y="529808"/>
            <a:ext cx="1961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0161" y="1043650"/>
            <a:ext cx="1773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Сальск -30,5 ц/га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8443" y="1410491"/>
            <a:ext cx="1725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Целина 35,9 ц/га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4671" y="2383507"/>
            <a:ext cx="1703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Песчанокопское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35,4 ц/га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04"/>
            <a:ext cx="6800200" cy="449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35759" y="4480560"/>
            <a:ext cx="1270001" cy="609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4" t="87050" r="59765" b="1834"/>
          <a:stretch/>
        </p:blipFill>
        <p:spPr bwMode="auto">
          <a:xfrm>
            <a:off x="264362" y="4082927"/>
            <a:ext cx="2356917" cy="100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00200" y="753485"/>
            <a:ext cx="2445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на страже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плодородия почв </a:t>
            </a:r>
          </a:p>
          <a:p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642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536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Запасы продуктивной влаги в слое 0-100 см под посевами озимой пшеницы по </a:t>
            </a:r>
          </a:p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паровым предшественникам на тестовых полях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b="23692"/>
          <a:stretch/>
        </p:blipFill>
        <p:spPr>
          <a:xfrm>
            <a:off x="0" y="651692"/>
            <a:ext cx="4542136" cy="4491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811" y="691029"/>
            <a:ext cx="196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екабрь 2023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b="22872"/>
          <a:stretch/>
        </p:blipFill>
        <p:spPr>
          <a:xfrm>
            <a:off x="4572001" y="610667"/>
            <a:ext cx="4572000" cy="4573858"/>
          </a:xfrm>
          <a:prstGeom prst="rect">
            <a:avLst/>
          </a:prstGeom>
        </p:spPr>
      </p:pic>
      <p:pic>
        <p:nvPicPr>
          <p:cNvPr id="8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4"/>
          <a:stretch/>
        </p:blipFill>
        <p:spPr bwMode="auto">
          <a:xfrm>
            <a:off x="3262754" y="724448"/>
            <a:ext cx="2399337" cy="148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63398" y="651692"/>
            <a:ext cx="200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Февраль 2023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75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Запасы продуктивной влаги в слое 0-100 см под посевами озимой пшеницы по </a:t>
            </a:r>
          </a:p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непаровым предшественникам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" b="23692"/>
          <a:stretch/>
        </p:blipFill>
        <p:spPr>
          <a:xfrm>
            <a:off x="0" y="646331"/>
            <a:ext cx="4540788" cy="44971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811" y="691029"/>
            <a:ext cx="196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екабрь 2023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" b="22325"/>
          <a:stretch/>
        </p:blipFill>
        <p:spPr>
          <a:xfrm>
            <a:off x="4670474" y="626953"/>
            <a:ext cx="4504739" cy="45480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63398" y="651692"/>
            <a:ext cx="200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Февраль 2023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4"/>
          <a:stretch/>
        </p:blipFill>
        <p:spPr bwMode="auto">
          <a:xfrm>
            <a:off x="3262754" y="724448"/>
            <a:ext cx="2399337" cy="148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54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250826" y="57150"/>
            <a:ext cx="888206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Запасы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нитратного азота в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слое 0-100 см под посевами озимой пшеницы по 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паровым предшественникам на тестовых полях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" b="23146"/>
          <a:stretch/>
        </p:blipFill>
        <p:spPr>
          <a:xfrm>
            <a:off x="4570277" y="557287"/>
            <a:ext cx="4575245" cy="4586213"/>
          </a:xfrm>
          <a:prstGeom prst="rect">
            <a:avLst/>
          </a:prstGeom>
        </p:spPr>
      </p:pic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6992281" y="557287"/>
            <a:ext cx="223285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еврале 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" b="23419"/>
          <a:stretch/>
        </p:blipFill>
        <p:spPr>
          <a:xfrm>
            <a:off x="-1" y="598130"/>
            <a:ext cx="4570277" cy="45640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9" t="25833" r="18385" b="45883"/>
          <a:stretch/>
        </p:blipFill>
        <p:spPr>
          <a:xfrm>
            <a:off x="3602087" y="1076141"/>
            <a:ext cx="1936377" cy="1454832"/>
          </a:xfrm>
          <a:prstGeom prst="rect">
            <a:avLst/>
          </a:prstGeom>
        </p:spPr>
      </p:pic>
      <p:sp>
        <p:nvSpPr>
          <p:cNvPr id="15" name="Прямоугольник 7"/>
          <p:cNvSpPr>
            <a:spLocks noChangeArrowheads="1"/>
          </p:cNvSpPr>
          <p:nvPr/>
        </p:nvSpPr>
        <p:spPr bwMode="auto">
          <a:xfrm>
            <a:off x="-1" y="631952"/>
            <a:ext cx="208749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Декабрь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</p:spTree>
    <p:extLst>
      <p:ext uri="{BB962C8B-B14F-4D97-AF65-F5344CB8AC3E}">
        <p14:creationId xmlns:p14="http://schemas.microsoft.com/office/powerpoint/2010/main" val="16575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" b="22872"/>
          <a:stretch/>
        </p:blipFill>
        <p:spPr>
          <a:xfrm>
            <a:off x="4663661" y="631952"/>
            <a:ext cx="4480340" cy="4508409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" y="5464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Запасы продуктивной влаги в слое 0-100 см под посевами озимой пшеницы по </a:t>
            </a:r>
          </a:p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непаровым предшественникам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 b="23692"/>
          <a:stretch/>
        </p:blipFill>
        <p:spPr>
          <a:xfrm>
            <a:off x="38184" y="631953"/>
            <a:ext cx="4625476" cy="4511548"/>
          </a:xfrm>
          <a:prstGeom prst="rect">
            <a:avLst/>
          </a:prstGeom>
        </p:spPr>
      </p:pic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-1" y="631952"/>
            <a:ext cx="208749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Декабрь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6992281" y="557287"/>
            <a:ext cx="223285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еврале 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9" t="25833" r="18385" b="45883"/>
          <a:stretch/>
        </p:blipFill>
        <p:spPr>
          <a:xfrm>
            <a:off x="3602087" y="1076141"/>
            <a:ext cx="1936377" cy="14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61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790165"/>
              </p:ext>
            </p:extLst>
          </p:nvPr>
        </p:nvGraphicFramePr>
        <p:xfrm>
          <a:off x="73232" y="276999"/>
          <a:ext cx="8803481" cy="5040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741"/>
                <a:gridCol w="203111"/>
                <a:gridCol w="425028"/>
                <a:gridCol w="888177"/>
                <a:gridCol w="1041009"/>
                <a:gridCol w="787791"/>
                <a:gridCol w="886265"/>
                <a:gridCol w="2337894"/>
                <a:gridCol w="1685465"/>
              </a:tblGrid>
              <a:tr h="162592">
                <a:tc rowSpan="2" gridSpan="3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Слой почвы, см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Влажность почвы, %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влаги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слое почвы, мм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 азота, кг/га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 мм</a:t>
                      </a:r>
                    </a:p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хороший запас продуктивной влаги в слое 0-20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 кг/га</a:t>
                      </a:r>
                    </a:p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запас нитратного азота в слое 0-40см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479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Нитратный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Аммонийный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28,0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17,9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2,6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3,3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27,1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16,7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2,4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4,9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24,9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14,9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2,3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3,4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16" gridSpan="2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16" h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25,4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15,5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2,5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3,8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26,1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17,5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2,7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4,0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25,9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17,2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2,7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3,9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25,0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17,1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2,6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4,0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24,2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16,0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2,4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3,4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23,7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17,5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2,5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3,8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6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21,6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14,5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2,8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3,5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21,7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14,6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2,6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3,5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23,5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17,1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3,4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3,8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22,3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15,5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3,7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2,8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21,2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13,9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3,9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2,8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22,1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15,1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3,5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3,2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19,7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11,8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2,7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3,6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19,8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12,0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4,5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3,1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19,8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12,1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4,8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3,1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20,8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13,4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3,8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4,5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запас продуктивной влаги в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метровой</a:t>
                      </a: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толще </a:t>
                      </a:r>
                      <a:endParaRPr lang="ru-RU" sz="13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запас нитратного азота в метровой толще 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20,3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12,7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8,3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4,3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944">
                <a:tc>
                  <a:txBody>
                    <a:bodyPr/>
                    <a:lstStyle/>
                    <a:p>
                      <a:pPr algn="ctr"/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164,8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25,5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2550" indent="104775" algn="l" fontAlgn="b">
                        <a:lnSpc>
                          <a:spcPct val="85000"/>
                        </a:lnSpc>
                      </a:pP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72,2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2550" marR="0" indent="104775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91440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продуктивной влаги минерального азота ООО «Агро-Мичуринское»,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альский район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05" y="1207182"/>
            <a:ext cx="3867444" cy="29005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7" t="27350" r="16814" b="14941"/>
          <a:stretch/>
        </p:blipFill>
        <p:spPr>
          <a:xfrm>
            <a:off x="4855110" y="2005320"/>
            <a:ext cx="2236763" cy="251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6" t="24616" r="18273" b="13573"/>
          <a:stretch/>
        </p:blipFill>
        <p:spPr>
          <a:xfrm>
            <a:off x="-2" y="651356"/>
            <a:ext cx="3516923" cy="4492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8" t="24616" b="18769"/>
          <a:stretch/>
        </p:blipFill>
        <p:spPr>
          <a:xfrm>
            <a:off x="1969477" y="173124"/>
            <a:ext cx="4882032" cy="4885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1" t="31180" r="25567" b="18496"/>
          <a:stretch/>
        </p:blipFill>
        <p:spPr>
          <a:xfrm>
            <a:off x="3953021" y="794565"/>
            <a:ext cx="2461845" cy="39049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2" t="20240" r="29214" b="29162"/>
          <a:stretch/>
        </p:blipFill>
        <p:spPr>
          <a:xfrm>
            <a:off x="5373858" y="651356"/>
            <a:ext cx="2053884" cy="34542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5" t="25983" r="29213" b="26154"/>
          <a:stretch/>
        </p:blipFill>
        <p:spPr>
          <a:xfrm>
            <a:off x="6710831" y="538814"/>
            <a:ext cx="2368635" cy="34542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9144000" cy="346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посевов в ООО «Агро-Мичуринское»,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альский район на 16.01.2024 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01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46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посевов в ООО «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Коломийцевское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альский район на 16.01.2024 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3" t="35555" r="41248" b="25881"/>
          <a:stretch/>
        </p:blipFill>
        <p:spPr>
          <a:xfrm>
            <a:off x="0" y="464234"/>
            <a:ext cx="3137095" cy="47056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1" t="28323" r="33485" b="23403"/>
          <a:stretch/>
        </p:blipFill>
        <p:spPr>
          <a:xfrm>
            <a:off x="2074984" y="783906"/>
            <a:ext cx="2124222" cy="40662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0" t="28171" r="36305" b="13572"/>
          <a:stretch/>
        </p:blipFill>
        <p:spPr>
          <a:xfrm>
            <a:off x="3344210" y="939430"/>
            <a:ext cx="1977280" cy="42304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0" t="33367" r="33225" b="28342"/>
          <a:stretch/>
        </p:blipFill>
        <p:spPr>
          <a:xfrm>
            <a:off x="4733894" y="1373565"/>
            <a:ext cx="2593680" cy="33621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t="37470" r="37236" b="24513"/>
          <a:stretch/>
        </p:blipFill>
        <p:spPr>
          <a:xfrm>
            <a:off x="6230294" y="1037156"/>
            <a:ext cx="2194560" cy="3813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t="38520" r="34960" b="22102"/>
          <a:stretch/>
        </p:blipFill>
        <p:spPr>
          <a:xfrm rot="5400000">
            <a:off x="6594913" y="1515719"/>
            <a:ext cx="3280899" cy="18172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45020" y="451022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подсолнечник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8699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горох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3202365"/>
            <a:ext cx="1435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Яровой ячмень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742398" y="947173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горох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272497" y="1065788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горох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206675" y="1009601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287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3"/>
          <p:cNvSpPr txBox="1">
            <a:spLocks noChangeArrowheads="1"/>
          </p:cNvSpPr>
          <p:nvPr/>
        </p:nvSpPr>
        <p:spPr bwMode="auto">
          <a:xfrm>
            <a:off x="0" y="94060"/>
            <a:ext cx="91440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Стратегия ранневесенних подкормок на озимой пшенице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0176" y="440531"/>
            <a:ext cx="874553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Отслеживать изменение температурного режима путем анализа прогнозов на разных Интернет ресурсах.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1789" y="1190625"/>
            <a:ext cx="8353425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 разным предшественникам  и на разных элементах рельефа, провести определение запасов продуктивной влаги и нитратного азота до глубины 100 см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3900" y="2356249"/>
            <a:ext cx="7696200" cy="640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раскустившихся посевах определить запасы сахаров в узлах кущения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84264" y="3138488"/>
            <a:ext cx="7056437" cy="67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Провести инвентаризацию посевов, определив густоту стояния растений и степень их развития</a:t>
            </a:r>
            <a:endParaRPr lang="ru-RU" altLang="ru-RU" sz="15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5088" y="3975497"/>
            <a:ext cx="6553200" cy="917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 картограммам агрохимического обследования определить обеспеченность полей подвижным фосфором</a:t>
            </a: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09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2086171" y="1191"/>
            <a:ext cx="4798622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Тактика агрохимических работы на посевах</a:t>
            </a:r>
          </a:p>
          <a:p>
            <a:pPr algn="ctr" eaLnBrk="1" hangingPunct="1"/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озимой пшеницы в весенний период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51" y="627460"/>
            <a:ext cx="8856663" cy="585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Ранневесенняя подкормка аммиачной селитрой</a:t>
            </a:r>
          </a:p>
          <a:p>
            <a:pPr algn="ctr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 менее 30 кг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га, желательно по мерзлоталой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025" y="1364456"/>
            <a:ext cx="8496300" cy="585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Подкормка любыми формами азотных удобрений по подсыхающей, с обязательной заделкой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4063" y="2057401"/>
            <a:ext cx="7893050" cy="378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Подкормки по результатам листовых диагностик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6600" y="2564606"/>
            <a:ext cx="7893050" cy="59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1. КАС в фазу кущения,  работа с пестицидами</a:t>
            </a:r>
            <a:r>
              <a:rPr lang="en-US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Cu,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ru-RU" sz="1800" b="1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Zn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 + стимуляторы роста +</a:t>
            </a:r>
            <a:r>
              <a:rPr lang="ru-RU" altLang="ru-RU" sz="1800" b="1" dirty="0" err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гуматы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6600" y="3298031"/>
            <a:ext cx="7893050" cy="595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2. КАС и (или) ЖКУ период конец кущения- выход в трубку  + 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ru-RU" sz="1800" b="1" dirty="0" err="1">
                <a:solidFill>
                  <a:srgbClr val="FF0000"/>
                </a:solidFill>
                <a:latin typeface="Times New Roman" pitchFamily="18" charset="0"/>
              </a:rPr>
              <a:t>Mn</a:t>
            </a:r>
            <a:r>
              <a:rPr lang="en-US" altLang="ru-RU" sz="1800" b="1" dirty="0">
                <a:solidFill>
                  <a:srgbClr val="FFFFFF"/>
                </a:solidFill>
                <a:latin typeface="Times New Roman" pitchFamily="18" charset="0"/>
              </a:rPr>
              <a:t>,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ru-RU" sz="1800" b="1" dirty="0">
                <a:solidFill>
                  <a:srgbClr val="FF0000"/>
                </a:solidFill>
                <a:latin typeface="Times New Roman" pitchFamily="18" charset="0"/>
              </a:rPr>
              <a:t>Cu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</a:rPr>
              <a:t>) </a:t>
            </a:r>
            <a:r>
              <a:rPr lang="ru-RU" altLang="ru-RU" sz="1800" b="1" dirty="0" err="1">
                <a:solidFill>
                  <a:srgbClr val="FFFFFF"/>
                </a:solidFill>
                <a:latin typeface="Times New Roman" pitchFamily="18" charset="0"/>
              </a:rPr>
              <a:t>гуматы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</a:rPr>
              <a:t>. стимуляторы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6600" y="4044553"/>
            <a:ext cx="7893050" cy="432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3. Карбамид в фазу флагового листа (по необходимости)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8825" y="4541044"/>
            <a:ext cx="7893050" cy="595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4. Карбамид  ближе к наливу до конца молочной спелости  +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Со 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40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-17462" y="0"/>
            <a:ext cx="9161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принятия решения в ранневесенний период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7114" y="369888"/>
            <a:ext cx="6904037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971551" y="369888"/>
            <a:ext cx="6913563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Ведем подсчет количества побегов – середина-конец февраля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1" y="854075"/>
            <a:ext cx="2066925" cy="738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 13: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Стадия 3-го листа.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Третий лист развернут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17463" y="1849438"/>
            <a:ext cx="2060576" cy="750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 22: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Появляется второй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побег кущения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51" y="3817938"/>
            <a:ext cx="2124075" cy="1188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–28: Конец кущения: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максимальное число побегов  кущения достигнуто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801" y="2932114"/>
            <a:ext cx="2060575" cy="750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 23: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Появляется третий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побег кущения</a:t>
            </a:r>
          </a:p>
        </p:txBody>
      </p:sp>
      <p:sp>
        <p:nvSpPr>
          <p:cNvPr id="27657" name="TextBox 13"/>
          <p:cNvSpPr txBox="1">
            <a:spLocks noChangeArrowheads="1"/>
          </p:cNvSpPr>
          <p:nvPr/>
        </p:nvSpPr>
        <p:spPr bwMode="auto">
          <a:xfrm>
            <a:off x="2916238" y="862014"/>
            <a:ext cx="6354762" cy="77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270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растений задача получить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1080 побегов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Реализуем за счет всех подкормок с учетом почвенно-климатических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условий</a:t>
            </a:r>
          </a:p>
        </p:txBody>
      </p:sp>
      <p:sp>
        <p:nvSpPr>
          <p:cNvPr id="27658" name="TextBox 14"/>
          <p:cNvSpPr txBox="1">
            <a:spLocks noChangeArrowheads="1"/>
          </p:cNvSpPr>
          <p:nvPr/>
        </p:nvSpPr>
        <p:spPr bwMode="auto">
          <a:xfrm>
            <a:off x="3605214" y="1536701"/>
            <a:ext cx="4618039" cy="101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270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растений и 540 побегов задача получить 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дополнительно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540 побегов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Реализуем за счет всех подкормок с учетом 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почвенно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климатических  условий</a:t>
            </a:r>
          </a:p>
        </p:txBody>
      </p:sp>
      <p:sp>
        <p:nvSpPr>
          <p:cNvPr id="27659" name="TextBox 16"/>
          <p:cNvSpPr txBox="1">
            <a:spLocks noChangeArrowheads="1"/>
          </p:cNvSpPr>
          <p:nvPr/>
        </p:nvSpPr>
        <p:spPr bwMode="auto">
          <a:xfrm>
            <a:off x="4171950" y="2454276"/>
            <a:ext cx="4972050" cy="123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270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растений и 810 побегов задача получить 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дополнительно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270 побегов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Выбираем подкормки, которые будут наиболее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эффективными с учетом 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почвенно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климатических  условий</a:t>
            </a:r>
          </a:p>
        </p:txBody>
      </p:sp>
      <p:sp>
        <p:nvSpPr>
          <p:cNvPr id="27660" name="TextBox 18"/>
          <p:cNvSpPr txBox="1">
            <a:spLocks noChangeArrowheads="1"/>
          </p:cNvSpPr>
          <p:nvPr/>
        </p:nvSpPr>
        <p:spPr bwMode="auto">
          <a:xfrm>
            <a:off x="4164014" y="3590926"/>
            <a:ext cx="4822710" cy="125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270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растений и 2160 побегов задача оценить 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возможность сохранения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1080 побегов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 учетом 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запасов продуктивной влаги</a:t>
            </a:r>
            <a:endParaRPr lang="ru-RU" alt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Выбираем подкормку в период ВВСН 31-32 для работы 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продуктивность побегов</a:t>
            </a:r>
          </a:p>
        </p:txBody>
      </p:sp>
      <p:pic>
        <p:nvPicPr>
          <p:cNvPr id="27661" name="Рисунок 19"/>
          <p:cNvPicPr>
            <a:picLocks noChangeAspect="1"/>
          </p:cNvPicPr>
          <p:nvPr/>
        </p:nvPicPr>
        <p:blipFill>
          <a:blip r:embed="rId2"/>
          <a:srcRect l="24617" t="12331" r="42911" b="27596"/>
          <a:stretch>
            <a:fillRect/>
          </a:stretch>
        </p:blipFill>
        <p:spPr bwMode="auto">
          <a:xfrm>
            <a:off x="2136776" y="854076"/>
            <a:ext cx="7794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Рисунок 20"/>
          <p:cNvPicPr>
            <a:picLocks noChangeAspect="1"/>
          </p:cNvPicPr>
          <p:nvPr/>
        </p:nvPicPr>
        <p:blipFill>
          <a:blip r:embed="rId3"/>
          <a:srcRect l="24638" t="2686" r="33929" b="47157"/>
          <a:stretch>
            <a:fillRect/>
          </a:stretch>
        </p:blipFill>
        <p:spPr bwMode="auto">
          <a:xfrm>
            <a:off x="2651126" y="1601789"/>
            <a:ext cx="954088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Рисунок 21"/>
          <p:cNvPicPr>
            <a:picLocks noChangeAspect="1"/>
          </p:cNvPicPr>
          <p:nvPr/>
        </p:nvPicPr>
        <p:blipFill>
          <a:blip r:embed="rId4"/>
          <a:srcRect l="39101" t="18474" r="37534" b="33212"/>
          <a:stretch>
            <a:fillRect/>
          </a:stretch>
        </p:blipFill>
        <p:spPr bwMode="auto">
          <a:xfrm>
            <a:off x="3360739" y="2674939"/>
            <a:ext cx="7715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Рисунок 11" descr="P91216-100001"/>
          <p:cNvPicPr>
            <a:picLocks noChangeAspect="1" noChangeArrowheads="1"/>
          </p:cNvPicPr>
          <p:nvPr/>
        </p:nvPicPr>
        <p:blipFill>
          <a:blip r:embed="rId5"/>
          <a:srcRect l="32387" t="26534" r="2" b="6538"/>
          <a:stretch>
            <a:fillRect/>
          </a:stretch>
        </p:blipFill>
        <p:spPr bwMode="auto">
          <a:xfrm>
            <a:off x="2143125" y="3763964"/>
            <a:ext cx="1411288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5" name="TextBox 4"/>
          <p:cNvSpPr txBox="1">
            <a:spLocks noChangeArrowheads="1"/>
          </p:cNvSpPr>
          <p:nvPr/>
        </p:nvSpPr>
        <p:spPr bwMode="auto">
          <a:xfrm>
            <a:off x="3605213" y="4835526"/>
            <a:ext cx="5560941" cy="31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каждом из этапов ведем подсчет не только побегов, но и растений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8625" y="1739265"/>
            <a:ext cx="87153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 sz="2800" dirty="0"/>
          </a:p>
          <a:p>
            <a:pPr eaLnBrk="1" hangingPunct="1"/>
            <a:endParaRPr lang="ru-RU" altLang="ru-RU" sz="2800" dirty="0" smtClean="0"/>
          </a:p>
          <a:p>
            <a:pPr eaLnBrk="1" hangingPunct="1"/>
            <a:r>
              <a:rPr lang="ru-RU" altLang="ru-RU" sz="2800" dirty="0" smtClean="0"/>
              <a:t>(), </a:t>
            </a:r>
            <a:r>
              <a:rPr lang="ru-RU" altLang="ru-RU" sz="2800" b="1" dirty="0">
                <a:solidFill>
                  <a:srgbClr val="FF0000"/>
                </a:solidFill>
              </a:rPr>
              <a:t>свойств удобрений, сочетания органических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и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199213"/>
              </p:ext>
            </p:extLst>
          </p:nvPr>
        </p:nvGraphicFramePr>
        <p:xfrm>
          <a:off x="165781" y="736600"/>
          <a:ext cx="880872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368"/>
                <a:gridCol w="5812352"/>
              </a:tblGrid>
              <a:tr h="816849">
                <a:tc grid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altLang="ru-RU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удобрения отдельных культур при их чередовании в севообороте</a:t>
                      </a:r>
                      <a:r>
                        <a:rPr lang="ru-RU" alt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это </a:t>
                      </a:r>
                      <a:r>
                        <a:rPr lang="ru-RU" alt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применения органических и минеральных удобрений</a:t>
                      </a:r>
                      <a:r>
                        <a:rPr lang="ru-RU" alt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alt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котором предусматриваются</a:t>
                      </a:r>
                      <a:r>
                        <a:rPr lang="en-US" alt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alt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714">
                <a:tc rowSpan="4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дозы,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формы,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и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их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внесения </a:t>
                      </a:r>
                      <a:endParaRPr lang="ru-RU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учетом следующих условий: </a:t>
                      </a:r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7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планируемого урожая, </a:t>
                      </a:r>
                    </a:p>
                    <a:p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биологических особенностей питания культуры, </a:t>
                      </a:r>
                    </a:p>
                    <a:p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чередования культур в севообороте и особенностей их агротехники,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7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Почвенно-­климатических условий </a:t>
                      </a:r>
                    </a:p>
                    <a:p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агрохимической характеристики почв, </a:t>
                      </a:r>
                    </a:p>
                    <a:p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 естественного плодородия и </a:t>
                      </a:r>
                    </a:p>
                    <a:p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состояния погоды конкретного года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88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минеральных удобрений,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экономических условий в хозяйстве.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971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695825" y="1146176"/>
            <a:ext cx="2255838" cy="44926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2305051" y="1639889"/>
            <a:ext cx="3160713" cy="623887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мерзлоталая или поверхностная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с заделкой если не было мерзлоталой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Прямоугольник 22"/>
          <p:cNvSpPr>
            <a:spLocks noChangeArrowheads="1"/>
          </p:cNvSpPr>
          <p:nvPr/>
        </p:nvSpPr>
        <p:spPr bwMode="auto">
          <a:xfrm>
            <a:off x="2339975" y="2227264"/>
            <a:ext cx="31575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eaLnBrk="1" hangingPunct="1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Кормим дозой 30-35 кг/га в д. в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211888" y="1630364"/>
            <a:ext cx="2711450" cy="623887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поверхностная с заделкой  или прикорневая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Прямоугольник 16"/>
          <p:cNvSpPr>
            <a:spLocks noChangeArrowheads="1"/>
          </p:cNvSpPr>
          <p:nvPr/>
        </p:nvSpPr>
        <p:spPr bwMode="auto">
          <a:xfrm>
            <a:off x="5494338" y="1595438"/>
            <a:ext cx="516004" cy="84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ru-RU" altLang="ru-RU" sz="5000" b="1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31751" name="Прямоугольник 22"/>
          <p:cNvSpPr>
            <a:spLocks noChangeArrowheads="1"/>
          </p:cNvSpPr>
          <p:nvPr/>
        </p:nvSpPr>
        <p:spPr bwMode="auto">
          <a:xfrm>
            <a:off x="5889626" y="2227263"/>
            <a:ext cx="3213100" cy="9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Кормим дозой 45-40 кг/га в д. в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при пополнении влаги </a:t>
            </a:r>
          </a:p>
          <a:p>
            <a:pPr>
              <a:lnSpc>
                <a:spcPct val="85000"/>
              </a:lnSpc>
            </a:pP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отсутствии влаги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30-25 кг/га в д.в. 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9801" y="2541588"/>
            <a:ext cx="3679825" cy="556561"/>
          </a:xfrm>
          <a:prstGeom prst="rect">
            <a:avLst/>
          </a:prstGeom>
        </p:spPr>
        <p:txBody>
          <a:bodyPr lIns="68579" tIns="34289" rIns="68579" bIns="34289">
            <a:spAutoFit/>
          </a:bodyPr>
          <a:lstStyle/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удобрения </a:t>
            </a:r>
          </a:p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аммиачная селитра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US" sz="1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753" name="TextBox 17"/>
          <p:cNvSpPr txBox="1">
            <a:spLocks noChangeArrowheads="1"/>
          </p:cNvSpPr>
          <p:nvPr/>
        </p:nvSpPr>
        <p:spPr bwMode="auto">
          <a:xfrm>
            <a:off x="69851" y="53975"/>
            <a:ext cx="8870950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Рассчитываем потребность в азоте в ранневесенний и последующие периоды</a:t>
            </a:r>
          </a:p>
        </p:txBody>
      </p:sp>
      <p:pic>
        <p:nvPicPr>
          <p:cNvPr id="31754" name="Рисунок 18"/>
          <p:cNvPicPr>
            <a:picLocks noChangeAspect="1"/>
          </p:cNvPicPr>
          <p:nvPr/>
        </p:nvPicPr>
        <p:blipFill>
          <a:blip r:embed="rId2"/>
          <a:srcRect l="21674" t="13809" r="35237" b="35551"/>
          <a:stretch>
            <a:fillRect/>
          </a:stretch>
        </p:blipFill>
        <p:spPr bwMode="auto">
          <a:xfrm>
            <a:off x="28575" y="1457326"/>
            <a:ext cx="86995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98426" y="715963"/>
            <a:ext cx="2068513" cy="738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 13: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Стадия 3-го листа.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Третий лист развернут </a:t>
            </a:r>
            <a:endParaRPr lang="ru-RU" dirty="0"/>
          </a:p>
        </p:txBody>
      </p:sp>
      <p:sp>
        <p:nvSpPr>
          <p:cNvPr id="31756" name="Прямоугольник 22"/>
          <p:cNvSpPr>
            <a:spLocks noChangeArrowheads="1"/>
          </p:cNvSpPr>
          <p:nvPr/>
        </p:nvSpPr>
        <p:spPr bwMode="auto">
          <a:xfrm>
            <a:off x="2435225" y="444500"/>
            <a:ext cx="6408738" cy="77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данным почвенной диагностики В слое 0-40 см 15 кг/га нитратного азота </a:t>
            </a:r>
          </a:p>
          <a:p>
            <a:pPr algn="ctr">
              <a:lnSpc>
                <a:spcPct val="115000"/>
              </a:lnSpc>
            </a:pP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Расчет проводится по формуле: </a:t>
            </a:r>
            <a:r>
              <a:rPr lang="en-US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alt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доза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en-US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alt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опт. 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alt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alt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факт.</a:t>
            </a:r>
            <a:endParaRPr lang="ru-RU" altLang="ru-RU" sz="1100" dirty="0">
              <a:ea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Потребность в азоте 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- 15 = 75 кг/га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9851" y="2840038"/>
            <a:ext cx="2058988" cy="750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 22: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Появляется второй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побег кущения</a:t>
            </a:r>
          </a:p>
        </p:txBody>
      </p:sp>
      <p:pic>
        <p:nvPicPr>
          <p:cNvPr id="31758" name="Рисунок 22"/>
          <p:cNvPicPr>
            <a:picLocks noChangeAspect="1"/>
          </p:cNvPicPr>
          <p:nvPr/>
        </p:nvPicPr>
        <p:blipFill>
          <a:blip r:embed="rId3"/>
          <a:srcRect l="24638" t="2686" r="33929" b="47157"/>
          <a:stretch>
            <a:fillRect/>
          </a:stretch>
        </p:blipFill>
        <p:spPr bwMode="auto">
          <a:xfrm>
            <a:off x="98425" y="3602039"/>
            <a:ext cx="954088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4711700" y="3098801"/>
            <a:ext cx="2255838" cy="447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0" name="Прямоугольник 22"/>
          <p:cNvSpPr>
            <a:spLocks noChangeArrowheads="1"/>
          </p:cNvSpPr>
          <p:nvPr/>
        </p:nvSpPr>
        <p:spPr bwMode="auto">
          <a:xfrm>
            <a:off x="2435226" y="3524251"/>
            <a:ext cx="6708775" cy="4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 результатам листовой диагностики в период ВВСН – 28-29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Конец кущения: максимальное число побегов кущения достигнуто 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4730750" y="4011614"/>
            <a:ext cx="2255838" cy="447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Прямоугольник 22"/>
          <p:cNvSpPr>
            <a:spLocks noChangeArrowheads="1"/>
          </p:cNvSpPr>
          <p:nvPr/>
        </p:nvSpPr>
        <p:spPr bwMode="auto">
          <a:xfrm>
            <a:off x="1476376" y="4459289"/>
            <a:ext cx="7667625" cy="6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 результатам листовой диагностики в период ВВСН – 51-55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Начало появления соцветия (колошения): Верхняя часть метелки или колоса видна. Появление половины соцветия. Нижняя часть еще в листовом влагалище</a:t>
            </a:r>
          </a:p>
        </p:txBody>
      </p:sp>
      <p:sp>
        <p:nvSpPr>
          <p:cNvPr id="31763" name="Прямоугольник 2"/>
          <p:cNvSpPr>
            <a:spLocks noChangeArrowheads="1"/>
          </p:cNvSpPr>
          <p:nvPr/>
        </p:nvSpPr>
        <p:spPr bwMode="auto">
          <a:xfrm>
            <a:off x="904875" y="1465264"/>
            <a:ext cx="1241201" cy="96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Даст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возможность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получить </a:t>
            </a:r>
          </a:p>
          <a:p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1080 побегов</a:t>
            </a:r>
          </a:p>
        </p:txBody>
      </p:sp>
      <p:sp>
        <p:nvSpPr>
          <p:cNvPr id="31764" name="Прямоугольник 24"/>
          <p:cNvSpPr>
            <a:spLocks noChangeArrowheads="1"/>
          </p:cNvSpPr>
          <p:nvPr/>
        </p:nvSpPr>
        <p:spPr bwMode="auto">
          <a:xfrm>
            <a:off x="1012825" y="3524250"/>
            <a:ext cx="2129906" cy="96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Даст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возможность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получить дополнительно</a:t>
            </a:r>
          </a:p>
          <a:p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540 побегов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288" y="30163"/>
            <a:ext cx="8926512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24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719639" y="1011238"/>
            <a:ext cx="2255837" cy="449262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2339975" y="1531939"/>
            <a:ext cx="3160713" cy="623887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мерзлоталая или поверхностная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с заделкой если не было мерзлоталой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Прямоугольник 22"/>
          <p:cNvSpPr>
            <a:spLocks noChangeArrowheads="1"/>
          </p:cNvSpPr>
          <p:nvPr/>
        </p:nvSpPr>
        <p:spPr bwMode="auto">
          <a:xfrm>
            <a:off x="2339975" y="2227264"/>
            <a:ext cx="31575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eaLnBrk="1" hangingPunct="1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Кормим дозой 30-35 кг/га в д. в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230938" y="1531939"/>
            <a:ext cx="2711450" cy="623887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поверхностная с заделкой  или прикорневая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4" name="Прямоугольник 16"/>
          <p:cNvSpPr>
            <a:spLocks noChangeArrowheads="1"/>
          </p:cNvSpPr>
          <p:nvPr/>
        </p:nvSpPr>
        <p:spPr bwMode="auto">
          <a:xfrm>
            <a:off x="5489575" y="1655763"/>
            <a:ext cx="8001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ru-RU" altLang="ru-RU" sz="2800" b="1" dirty="0">
                <a:solidFill>
                  <a:srgbClr val="C00000"/>
                </a:solidFill>
              </a:rPr>
              <a:t>или</a:t>
            </a:r>
          </a:p>
        </p:txBody>
      </p:sp>
      <p:sp>
        <p:nvSpPr>
          <p:cNvPr id="32775" name="Прямоугольник 22"/>
          <p:cNvSpPr>
            <a:spLocks noChangeArrowheads="1"/>
          </p:cNvSpPr>
          <p:nvPr/>
        </p:nvSpPr>
        <p:spPr bwMode="auto">
          <a:xfrm>
            <a:off x="5889626" y="2227263"/>
            <a:ext cx="3213100" cy="9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Кормим дозой 45-40 кг/га в д. в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при пополнении влаги </a:t>
            </a:r>
          </a:p>
          <a:p>
            <a:pPr>
              <a:lnSpc>
                <a:spcPct val="85000"/>
              </a:lnSpc>
            </a:pP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отсутствии влаги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30-25 кг/га в д.в. 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9801" y="2541588"/>
            <a:ext cx="3679825" cy="556561"/>
          </a:xfrm>
          <a:prstGeom prst="rect">
            <a:avLst/>
          </a:prstGeom>
        </p:spPr>
        <p:txBody>
          <a:bodyPr lIns="68579" tIns="34289" rIns="68579" bIns="34289">
            <a:spAutoFit/>
          </a:bodyPr>
          <a:lstStyle/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удобрения </a:t>
            </a:r>
          </a:p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аммиачная селитра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US" sz="1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8" y="30163"/>
            <a:ext cx="8926512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8" name="TextBox 17"/>
          <p:cNvSpPr txBox="1">
            <a:spLocks noChangeArrowheads="1"/>
          </p:cNvSpPr>
          <p:nvPr/>
        </p:nvSpPr>
        <p:spPr bwMode="auto">
          <a:xfrm>
            <a:off x="14289" y="6351"/>
            <a:ext cx="9064625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Рассчитываем потребность в азоте в ранневесенний и последующие периоды</a:t>
            </a:r>
          </a:p>
        </p:txBody>
      </p:sp>
      <p:sp>
        <p:nvSpPr>
          <p:cNvPr id="32779" name="Прямоугольник 22"/>
          <p:cNvSpPr>
            <a:spLocks noChangeArrowheads="1"/>
          </p:cNvSpPr>
          <p:nvPr/>
        </p:nvSpPr>
        <p:spPr bwMode="auto">
          <a:xfrm>
            <a:off x="2555875" y="566738"/>
            <a:ext cx="6408738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данным почвенной диагностики В слое 0-40 см 15 кг/га нитратного азота </a:t>
            </a:r>
          </a:p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Потребность в азоте 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- 15 = 75 кг/га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4711700" y="3098801"/>
            <a:ext cx="2255838" cy="447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1" name="Прямоугольник 22"/>
          <p:cNvSpPr>
            <a:spLocks noChangeArrowheads="1"/>
          </p:cNvSpPr>
          <p:nvPr/>
        </p:nvSpPr>
        <p:spPr bwMode="auto">
          <a:xfrm>
            <a:off x="2435226" y="3524251"/>
            <a:ext cx="6708775" cy="4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 результатам листовой диагностики в период ВВСН – 28-29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Конец кущения: максимальное число побегов кущения достигнуто 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4730750" y="4011614"/>
            <a:ext cx="2255838" cy="447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3" name="Прямоугольник 22"/>
          <p:cNvSpPr>
            <a:spLocks noChangeArrowheads="1"/>
          </p:cNvSpPr>
          <p:nvPr/>
        </p:nvSpPr>
        <p:spPr bwMode="auto">
          <a:xfrm>
            <a:off x="1476376" y="4459289"/>
            <a:ext cx="7667625" cy="6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 результатам листовой диагностики в период ВВСН – 51-55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Начало появления соцветия (колошения): Верхняя часть метелки или колоса видна. Появление половины соцветия. Нижняя часть еще в листовом влагалище</a:t>
            </a:r>
          </a:p>
        </p:txBody>
      </p:sp>
      <p:pic>
        <p:nvPicPr>
          <p:cNvPr id="32784" name="Рисунок 21"/>
          <p:cNvPicPr>
            <a:picLocks noChangeAspect="1"/>
          </p:cNvPicPr>
          <p:nvPr/>
        </p:nvPicPr>
        <p:blipFill>
          <a:blip r:embed="rId2"/>
          <a:srcRect l="39101" t="18474" r="37534" b="33212"/>
          <a:stretch>
            <a:fillRect/>
          </a:stretch>
        </p:blipFill>
        <p:spPr bwMode="auto">
          <a:xfrm>
            <a:off x="26989" y="2273300"/>
            <a:ext cx="143827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36514" y="642939"/>
            <a:ext cx="2060575" cy="750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 23: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Появляется третий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побег кущения</a:t>
            </a:r>
          </a:p>
        </p:txBody>
      </p:sp>
      <p:sp>
        <p:nvSpPr>
          <p:cNvPr id="32786" name="Прямоугольник 24"/>
          <p:cNvSpPr>
            <a:spLocks noChangeArrowheads="1"/>
          </p:cNvSpPr>
          <p:nvPr/>
        </p:nvSpPr>
        <p:spPr bwMode="auto">
          <a:xfrm>
            <a:off x="215900" y="1339850"/>
            <a:ext cx="2129906" cy="96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Даст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возможность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получить дополнительно</a:t>
            </a:r>
          </a:p>
          <a:p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540 побегов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24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88" y="30163"/>
            <a:ext cx="8926512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795" name="TextBox 17"/>
          <p:cNvSpPr txBox="1">
            <a:spLocks noChangeArrowheads="1"/>
          </p:cNvSpPr>
          <p:nvPr/>
        </p:nvSpPr>
        <p:spPr bwMode="auto">
          <a:xfrm>
            <a:off x="14289" y="6351"/>
            <a:ext cx="9064625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Рассчитываем потребность в азоте в ранневесенний и последующие периоды</a:t>
            </a:r>
          </a:p>
        </p:txBody>
      </p:sp>
      <p:sp>
        <p:nvSpPr>
          <p:cNvPr id="33796" name="Прямоугольник 22"/>
          <p:cNvSpPr>
            <a:spLocks noChangeArrowheads="1"/>
          </p:cNvSpPr>
          <p:nvPr/>
        </p:nvSpPr>
        <p:spPr bwMode="auto">
          <a:xfrm>
            <a:off x="2195514" y="461963"/>
            <a:ext cx="6769100" cy="53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данным почвенной диагностики в слое 0-40 см 15 кг/га нитратного азота </a:t>
            </a:r>
          </a:p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Потребность в азоте 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- 15 = 75 кг/га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4502150" y="933451"/>
            <a:ext cx="2255838" cy="447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8" name="Прямоугольник 22"/>
          <p:cNvSpPr>
            <a:spLocks noChangeArrowheads="1"/>
          </p:cNvSpPr>
          <p:nvPr/>
        </p:nvSpPr>
        <p:spPr bwMode="auto">
          <a:xfrm>
            <a:off x="2174876" y="1417638"/>
            <a:ext cx="6708775" cy="4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 результатам листовой диагностики в период ВВСН – 28-29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Конец кущения: максимальное число побегов кущения достигнуто 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4402139" y="3146426"/>
            <a:ext cx="2255837" cy="447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0" name="Прямоугольник 22"/>
          <p:cNvSpPr>
            <a:spLocks noChangeArrowheads="1"/>
          </p:cNvSpPr>
          <p:nvPr/>
        </p:nvSpPr>
        <p:spPr bwMode="auto">
          <a:xfrm>
            <a:off x="38101" y="3606801"/>
            <a:ext cx="9134475" cy="6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 результатам листовой диагностики в период ВВСН – 51-55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Начало появления соцветия (колошения): Верхняя часть метелки или колоса видна. Появление половины соцветия. Нижняя часть еще в листовом влагалище</a:t>
            </a:r>
          </a:p>
        </p:txBody>
      </p:sp>
      <p:sp>
        <p:nvSpPr>
          <p:cNvPr id="33801" name="Прямоугольник 24"/>
          <p:cNvSpPr>
            <a:spLocks noChangeArrowheads="1"/>
          </p:cNvSpPr>
          <p:nvPr/>
        </p:nvSpPr>
        <p:spPr bwMode="auto">
          <a:xfrm>
            <a:off x="193676" y="1589089"/>
            <a:ext cx="1569656" cy="53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Дополнительные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побеги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нужны</a:t>
            </a:r>
          </a:p>
        </p:txBody>
      </p:sp>
      <p:pic>
        <p:nvPicPr>
          <p:cNvPr id="33802" name="Рисунок 11" descr="P91216-100001"/>
          <p:cNvPicPr>
            <a:picLocks noChangeAspect="1" noChangeArrowheads="1"/>
          </p:cNvPicPr>
          <p:nvPr/>
        </p:nvPicPr>
        <p:blipFill>
          <a:blip r:embed="rId3"/>
          <a:srcRect l="32387" t="26534" r="2" b="6538"/>
          <a:stretch>
            <a:fillRect/>
          </a:stretch>
        </p:blipFill>
        <p:spPr bwMode="auto">
          <a:xfrm>
            <a:off x="193676" y="2112964"/>
            <a:ext cx="1547813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979613" y="1851025"/>
            <a:ext cx="7099300" cy="1295224"/>
          </a:xfrm>
          <a:prstGeom prst="rect">
            <a:avLst/>
          </a:prstGeom>
        </p:spPr>
        <p:txBody>
          <a:bodyPr lIns="68579" tIns="34289" rIns="68579" bIns="34289">
            <a:spAutoFit/>
          </a:bodyPr>
          <a:lstStyle/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удобрения –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КАС-32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  внесения -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внекорневая подкормка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внесения  -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ВВСН – 31- 32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1-го узла: Первый узел виден на поверхности земли, расстояние от узла кущения 1 см. Стадия 2-го узла: Второй узел виден, расстояние от 1-го узла по крайней мере 2 см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9051" y="461964"/>
            <a:ext cx="2124075" cy="1188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–28: Конец кущения: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максимальное число побегов  кущения достигнуто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268538" y="4094164"/>
            <a:ext cx="6843712" cy="1049003"/>
          </a:xfrm>
          <a:prstGeom prst="rect">
            <a:avLst/>
          </a:prstGeom>
        </p:spPr>
        <p:txBody>
          <a:bodyPr lIns="68579" tIns="34289" rIns="68579" bIns="34289">
            <a:spAutoFit/>
          </a:bodyPr>
          <a:lstStyle/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удобрения –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мочевина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  внесения -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внекорневая подкормка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внесения 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ВВСН – 71- 77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Образование зерен.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Поздняя молочная                       </a:t>
            </a:r>
          </a:p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спелость.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6"/>
          <p:cNvSpPr>
            <a:spLocks noChangeArrowheads="1"/>
          </p:cNvSpPr>
          <p:nvPr/>
        </p:nvSpPr>
        <p:spPr bwMode="auto">
          <a:xfrm>
            <a:off x="1450976" y="460375"/>
            <a:ext cx="2011363" cy="547688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500" b="1" dirty="0">
                <a:solidFill>
                  <a:srgbClr val="090807"/>
                </a:solidFill>
                <a:latin typeface="Calibri" pitchFamily="34" charset="0"/>
              </a:rPr>
              <a:t>Ранневесенняя азотная</a:t>
            </a:r>
            <a:endParaRPr lang="en-US" altLang="ru-RU" sz="15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4819" name="AutoShape 6"/>
          <p:cNvSpPr>
            <a:spLocks noChangeArrowheads="1"/>
          </p:cNvSpPr>
          <p:nvPr/>
        </p:nvSpPr>
        <p:spPr bwMode="auto">
          <a:xfrm>
            <a:off x="2466976" y="1177925"/>
            <a:ext cx="2232025" cy="541338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500" b="1" dirty="0">
                <a:solidFill>
                  <a:srgbClr val="090807"/>
                </a:solidFill>
                <a:latin typeface="Calibri" pitchFamily="34" charset="0"/>
              </a:rPr>
              <a:t>По подсыхающей азотная</a:t>
            </a:r>
            <a:endParaRPr lang="en-US" altLang="ru-RU" sz="15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4820" name="AutoShape 6"/>
          <p:cNvSpPr>
            <a:spLocks noChangeArrowheads="1"/>
          </p:cNvSpPr>
          <p:nvPr/>
        </p:nvSpPr>
        <p:spPr bwMode="auto">
          <a:xfrm>
            <a:off x="95251" y="1169989"/>
            <a:ext cx="2233613" cy="53975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500" b="1" dirty="0">
                <a:solidFill>
                  <a:srgbClr val="090807"/>
                </a:solidFill>
                <a:latin typeface="Calibri" pitchFamily="34" charset="0"/>
              </a:rPr>
              <a:t>По </a:t>
            </a:r>
            <a:r>
              <a:rPr lang="ru-RU" altLang="ru-RU" sz="1500" b="1" dirty="0" err="1">
                <a:solidFill>
                  <a:srgbClr val="090807"/>
                </a:solidFill>
                <a:latin typeface="Calibri" pitchFamily="34" charset="0"/>
              </a:rPr>
              <a:t>мерзло-талой</a:t>
            </a:r>
            <a:r>
              <a:rPr lang="ru-RU" altLang="ru-RU" sz="1500" b="1" dirty="0">
                <a:solidFill>
                  <a:srgbClr val="090807"/>
                </a:solidFill>
                <a:latin typeface="Calibri" pitchFamily="34" charset="0"/>
              </a:rPr>
              <a:t> азотная</a:t>
            </a:r>
            <a:endParaRPr lang="en-US" altLang="ru-RU" sz="15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869951" y="960438"/>
            <a:ext cx="581025" cy="2095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41701" y="938214"/>
            <a:ext cx="622300" cy="254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3" name="AutoShape 6"/>
          <p:cNvSpPr>
            <a:spLocks noChangeArrowheads="1"/>
          </p:cNvSpPr>
          <p:nvPr/>
        </p:nvSpPr>
        <p:spPr bwMode="auto">
          <a:xfrm>
            <a:off x="117476" y="1863726"/>
            <a:ext cx="5368925" cy="8540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500" b="1" dirty="0">
                <a:solidFill>
                  <a:srgbClr val="090807"/>
                </a:solidFill>
                <a:latin typeface="Calibri" pitchFamily="34" charset="0"/>
              </a:rPr>
              <a:t>Азотная или Азотно-фосфорная в период кущения, конца кущения-начала выхода в трубку</a:t>
            </a:r>
            <a:endParaRPr lang="en-US" altLang="ru-RU" sz="15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4824" name="AutoShape 6"/>
          <p:cNvSpPr>
            <a:spLocks noChangeArrowheads="1"/>
          </p:cNvSpPr>
          <p:nvPr/>
        </p:nvSpPr>
        <p:spPr bwMode="auto">
          <a:xfrm>
            <a:off x="34926" y="2943226"/>
            <a:ext cx="2232025" cy="32226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500" b="1" dirty="0">
                <a:solidFill>
                  <a:srgbClr val="090807"/>
                </a:solidFill>
                <a:latin typeface="Calibri" pitchFamily="34" charset="0"/>
              </a:rPr>
              <a:t>прикорневая</a:t>
            </a:r>
            <a:endParaRPr lang="en-US" altLang="ru-RU" sz="15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4825" name="AutoShape 6"/>
          <p:cNvSpPr>
            <a:spLocks noChangeArrowheads="1"/>
          </p:cNvSpPr>
          <p:nvPr/>
        </p:nvSpPr>
        <p:spPr bwMode="auto">
          <a:xfrm>
            <a:off x="3081339" y="2946401"/>
            <a:ext cx="2232025" cy="2698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500" b="1" dirty="0">
                <a:solidFill>
                  <a:srgbClr val="090807"/>
                </a:solidFill>
                <a:latin typeface="Calibri" pitchFamily="34" charset="0"/>
              </a:rPr>
              <a:t>внекорневая</a:t>
            </a:r>
            <a:endParaRPr lang="en-US" altLang="ru-RU" sz="15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1833563" y="2717801"/>
            <a:ext cx="495300" cy="2254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173539" y="2717801"/>
            <a:ext cx="460375" cy="2508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8" name="AutoShape 6"/>
          <p:cNvSpPr>
            <a:spLocks noChangeArrowheads="1"/>
          </p:cNvSpPr>
          <p:nvPr/>
        </p:nvSpPr>
        <p:spPr bwMode="auto">
          <a:xfrm>
            <a:off x="5072063" y="3463926"/>
            <a:ext cx="2417762" cy="107156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500" b="1" dirty="0">
                <a:solidFill>
                  <a:srgbClr val="090807"/>
                </a:solidFill>
                <a:latin typeface="Calibri" pitchFamily="34" charset="0"/>
              </a:rPr>
              <a:t>В период от колошения до конца молочной спелости  азотная, внекорневая</a:t>
            </a:r>
            <a:endParaRPr lang="en-US" altLang="ru-RU" sz="15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4829" name="AutoShape 6"/>
          <p:cNvSpPr>
            <a:spLocks noChangeArrowheads="1"/>
          </p:cNvSpPr>
          <p:nvPr/>
        </p:nvSpPr>
        <p:spPr bwMode="auto">
          <a:xfrm>
            <a:off x="58738" y="3432176"/>
            <a:ext cx="3321050" cy="107156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500" b="1" dirty="0">
                <a:solidFill>
                  <a:srgbClr val="090807"/>
                </a:solidFill>
                <a:latin typeface="Calibri" pitchFamily="34" charset="0"/>
              </a:rPr>
              <a:t>Азотная или азотно-фосфорная (ЖКУ+ карбамид) в период от начала выхода в трубку до флагового листа, внекорневая</a:t>
            </a:r>
            <a:endParaRPr lang="en-US" altLang="ru-RU" sz="15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7" name="Правая фигурная скобка 36"/>
          <p:cNvSpPr/>
          <p:nvPr/>
        </p:nvSpPr>
        <p:spPr>
          <a:xfrm rot="16200000">
            <a:off x="4013201" y="-3543300"/>
            <a:ext cx="107950" cy="7899400"/>
          </a:xfrm>
          <a:prstGeom prst="rightBrace">
            <a:avLst>
              <a:gd name="adj1" fmla="val 8333"/>
              <a:gd name="adj2" fmla="val 514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31" name="TextBox 17"/>
          <p:cNvSpPr txBox="1">
            <a:spLocks noChangeArrowheads="1"/>
          </p:cNvSpPr>
          <p:nvPr/>
        </p:nvSpPr>
        <p:spPr bwMode="auto">
          <a:xfrm>
            <a:off x="1949450" y="1"/>
            <a:ext cx="3511921" cy="28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215 кг/га азота в д.в. для урожая и 80 ц/га</a:t>
            </a:r>
          </a:p>
        </p:txBody>
      </p:sp>
      <p:sp>
        <p:nvSpPr>
          <p:cNvPr id="41" name="Правая фигурная скобка 40"/>
          <p:cNvSpPr/>
          <p:nvPr/>
        </p:nvSpPr>
        <p:spPr>
          <a:xfrm>
            <a:off x="5003801" y="458789"/>
            <a:ext cx="134938" cy="1260475"/>
          </a:xfrm>
          <a:prstGeom prst="rightBrace">
            <a:avLst>
              <a:gd name="adj1" fmla="val 8333"/>
              <a:gd name="adj2" fmla="val 510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33" name="TextBox 41"/>
          <p:cNvSpPr txBox="1">
            <a:spLocks noChangeArrowheads="1"/>
          </p:cNvSpPr>
          <p:nvPr/>
        </p:nvSpPr>
        <p:spPr bwMode="auto">
          <a:xfrm>
            <a:off x="5926139" y="2330450"/>
            <a:ext cx="2795858" cy="53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до 60 кг/га азота в д.в</a:t>
            </a:r>
          </a:p>
          <a:p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+ 30-45 за счет нитрификации.</a:t>
            </a:r>
          </a:p>
        </p:txBody>
      </p:sp>
      <p:sp>
        <p:nvSpPr>
          <p:cNvPr id="44" name="Правая фигурная скобка 43"/>
          <p:cNvSpPr/>
          <p:nvPr/>
        </p:nvSpPr>
        <p:spPr>
          <a:xfrm>
            <a:off x="5619751" y="1863726"/>
            <a:ext cx="55563" cy="1328738"/>
          </a:xfrm>
          <a:prstGeom prst="rightBrace">
            <a:avLst>
              <a:gd name="adj1" fmla="val 8333"/>
              <a:gd name="adj2" fmla="val 510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35" name="TextBox 44"/>
          <p:cNvSpPr txBox="1">
            <a:spLocks noChangeArrowheads="1"/>
          </p:cNvSpPr>
          <p:nvPr/>
        </p:nvSpPr>
        <p:spPr bwMode="auto">
          <a:xfrm>
            <a:off x="5391151" y="1065214"/>
            <a:ext cx="230028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до 85 кг/га азота в д.в.</a:t>
            </a:r>
          </a:p>
        </p:txBody>
      </p:sp>
      <p:sp>
        <p:nvSpPr>
          <p:cNvPr id="46" name="Правая фигурная скобка 45"/>
          <p:cNvSpPr/>
          <p:nvPr/>
        </p:nvSpPr>
        <p:spPr>
          <a:xfrm>
            <a:off x="3516314" y="3435351"/>
            <a:ext cx="34925" cy="1068388"/>
          </a:xfrm>
          <a:prstGeom prst="rightBrace">
            <a:avLst>
              <a:gd name="adj1" fmla="val 8333"/>
              <a:gd name="adj2" fmla="val 510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37" name="TextBox 46"/>
          <p:cNvSpPr txBox="1">
            <a:spLocks noChangeArrowheads="1"/>
          </p:cNvSpPr>
          <p:nvPr/>
        </p:nvSpPr>
        <p:spPr bwMode="auto">
          <a:xfrm>
            <a:off x="3832225" y="3705226"/>
            <a:ext cx="1166423" cy="53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35 -40 кг/га </a:t>
            </a:r>
          </a:p>
          <a:p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азота в д.в.</a:t>
            </a:r>
          </a:p>
        </p:txBody>
      </p:sp>
      <p:sp>
        <p:nvSpPr>
          <p:cNvPr id="48" name="Правая фигурная скобка 47"/>
          <p:cNvSpPr/>
          <p:nvPr/>
        </p:nvSpPr>
        <p:spPr>
          <a:xfrm>
            <a:off x="7634289" y="3435351"/>
            <a:ext cx="34925" cy="1100138"/>
          </a:xfrm>
          <a:prstGeom prst="rightBrace">
            <a:avLst>
              <a:gd name="adj1" fmla="val 8333"/>
              <a:gd name="adj2" fmla="val 510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39" name="TextBox 48"/>
          <p:cNvSpPr txBox="1">
            <a:spLocks noChangeArrowheads="1"/>
          </p:cNvSpPr>
          <p:nvPr/>
        </p:nvSpPr>
        <p:spPr bwMode="auto">
          <a:xfrm>
            <a:off x="7967664" y="3900488"/>
            <a:ext cx="1094191" cy="53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кг/га </a:t>
            </a:r>
          </a:p>
          <a:p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азота в д.в.</a:t>
            </a:r>
          </a:p>
        </p:txBody>
      </p:sp>
      <p:sp>
        <p:nvSpPr>
          <p:cNvPr id="50" name="Правая фигурная скобка 49"/>
          <p:cNvSpPr/>
          <p:nvPr/>
        </p:nvSpPr>
        <p:spPr>
          <a:xfrm rot="16200000" flipH="1">
            <a:off x="3990182" y="808832"/>
            <a:ext cx="34925" cy="7897812"/>
          </a:xfrm>
          <a:prstGeom prst="rightBrace">
            <a:avLst>
              <a:gd name="adj1" fmla="val 8333"/>
              <a:gd name="adj2" fmla="val 514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41" name="TextBox 51"/>
          <p:cNvSpPr txBox="1">
            <a:spLocks noChangeArrowheads="1"/>
          </p:cNvSpPr>
          <p:nvPr/>
        </p:nvSpPr>
        <p:spPr bwMode="auto">
          <a:xfrm>
            <a:off x="3371850" y="4829176"/>
            <a:ext cx="19621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215  кг/га азота в д.в.</a:t>
            </a:r>
          </a:p>
        </p:txBody>
      </p:sp>
      <p:sp>
        <p:nvSpPr>
          <p:cNvPr id="34842" name="TextBox 1"/>
          <p:cNvSpPr txBox="1">
            <a:spLocks noChangeArrowheads="1"/>
          </p:cNvSpPr>
          <p:nvPr/>
        </p:nvSpPr>
        <p:spPr bwMode="auto">
          <a:xfrm>
            <a:off x="5646739" y="639763"/>
            <a:ext cx="1817545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Спрашиваем у почвы</a:t>
            </a:r>
          </a:p>
        </p:txBody>
      </p:sp>
      <p:sp>
        <p:nvSpPr>
          <p:cNvPr id="34843" name="TextBox 27"/>
          <p:cNvSpPr txBox="1">
            <a:spLocks noChangeArrowheads="1"/>
          </p:cNvSpPr>
          <p:nvPr/>
        </p:nvSpPr>
        <p:spPr bwMode="auto">
          <a:xfrm>
            <a:off x="5937251" y="1944689"/>
            <a:ext cx="2025743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Спрашиваем у растения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530033"/>
              </p:ext>
            </p:extLst>
          </p:nvPr>
        </p:nvGraphicFramePr>
        <p:xfrm>
          <a:off x="126609" y="714571"/>
          <a:ext cx="8918916" cy="4205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2702"/>
                <a:gridCol w="1684720"/>
                <a:gridCol w="1367969"/>
                <a:gridCol w="1221288"/>
                <a:gridCol w="1068687"/>
                <a:gridCol w="1095074"/>
                <a:gridCol w="1088476"/>
              </a:tblGrid>
              <a:tr h="156883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Подкормки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028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удобренной в площади посевной, %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 </a:t>
                      </a:r>
                      <a:b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кг/га удобренной площади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удобренной в площади посевной, 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 </a:t>
                      </a:r>
                      <a:b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кг/га удобренной площади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98">
                <a:tc rowSpan="2">
                  <a:txBody>
                    <a:bodyPr/>
                    <a:lstStyle/>
                    <a:p>
                      <a:pPr lvl="1" algn="l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Поверхностная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мерзлоталой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аммиачная селитра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подсыхающей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аммиачная селитра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Прикорневая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аммиачная селитра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49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Некорневая на урожай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ЖКУ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4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8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Карбамид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8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Некорневая на качество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Карбамид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8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подкормок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35496" y="33468"/>
            <a:ext cx="9073008" cy="486054"/>
          </a:xfrm>
          <a:prstGeom prst="rect">
            <a:avLst/>
          </a:prstGeom>
        </p:spPr>
        <p:txBody>
          <a:bodyPr/>
          <a:lstStyle>
            <a:lvl1pPr marL="240030" indent="-240030" algn="r" defTabSz="6858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35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/>
            </a:pPr>
            <a:r>
              <a:rPr lang="ru-RU" sz="2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Подкормки озимой пшеницы урожая 2022 и 2023 года в Сальском районе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4281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496" y="33468"/>
            <a:ext cx="9073008" cy="486054"/>
          </a:xfrm>
          <a:prstGeom prst="rect">
            <a:avLst/>
          </a:prstGeom>
        </p:spPr>
        <p:txBody>
          <a:bodyPr/>
          <a:lstStyle>
            <a:lvl1pPr marL="240030" indent="-240030" algn="r" defTabSz="6858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35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/>
            </a:pPr>
            <a:r>
              <a:rPr lang="ru-RU" sz="2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Подкормки озимой пшеницы урожая 2022 и 2023 года в Песчанокопском районе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785896"/>
              </p:ext>
            </p:extLst>
          </p:nvPr>
        </p:nvGraphicFramePr>
        <p:xfrm>
          <a:off x="88086" y="761975"/>
          <a:ext cx="8967828" cy="4071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8088"/>
                <a:gridCol w="1426594"/>
                <a:gridCol w="1921791"/>
                <a:gridCol w="1201620"/>
                <a:gridCol w="934209"/>
                <a:gridCol w="1101080"/>
                <a:gridCol w="1094446"/>
              </a:tblGrid>
              <a:tr h="148301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Подкормки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8689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удобренной в площади посевной, %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 </a:t>
                      </a:r>
                      <a:b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кг/га удобренной площади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удобренной в площади посевной, 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 </a:t>
                      </a:r>
                      <a:b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кг/га удобренной площади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9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Поверхностная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мерзло-талой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аммиачная селитра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сульфат аммония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подсыхающей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аммиачная селитра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9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Прикорневая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аммиачная селитра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597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Некорневая на урожай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ЖКУ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59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0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Карбамид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0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Некорневая на качество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Карбамид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0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подкормок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4" marR="5704" marT="57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907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496" y="33468"/>
            <a:ext cx="9073008" cy="486054"/>
          </a:xfrm>
          <a:prstGeom prst="rect">
            <a:avLst/>
          </a:prstGeom>
        </p:spPr>
        <p:txBody>
          <a:bodyPr/>
          <a:lstStyle>
            <a:lvl1pPr marL="240030" indent="-240030" algn="r" defTabSz="6858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35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/>
            </a:pPr>
            <a:r>
              <a:rPr lang="ru-RU" sz="2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Подкормки озимой пшеницы урожая 2022 и 2023 года в Целинском районе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599931"/>
              </p:ext>
            </p:extLst>
          </p:nvPr>
        </p:nvGraphicFramePr>
        <p:xfrm>
          <a:off x="0" y="813044"/>
          <a:ext cx="9073008" cy="4266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0328"/>
                <a:gridCol w="1560263"/>
                <a:gridCol w="1560263"/>
                <a:gridCol w="1073729"/>
                <a:gridCol w="1087150"/>
                <a:gridCol w="1113993"/>
                <a:gridCol w="1107282"/>
              </a:tblGrid>
              <a:tr h="156883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Подкормки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028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удобренной в площади посевной, %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 </a:t>
                      </a:r>
                      <a:b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кг/га удобренной площади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удобренной в площади посевной, </a:t>
                      </a:r>
                      <a:b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 </a:t>
                      </a:r>
                      <a:br>
                        <a:rPr lang="en-US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кг/га удобренной площади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9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Поверхностная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мерзло-талой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аммиачная селитра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подсыхающей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аммиачная селитра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Прикорневая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аммиачная селитра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4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Некорневая на урожай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8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Карбамид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4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Некорневая на качество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8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Карбамид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8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подкормок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" marR="6034" marT="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431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" r="8570" b="4933"/>
          <a:stretch/>
        </p:blipFill>
        <p:spPr>
          <a:xfrm>
            <a:off x="1" y="1828602"/>
            <a:ext cx="4023360" cy="3314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7" t="6415" r="14870" b="9332"/>
          <a:stretch/>
        </p:blipFill>
        <p:spPr>
          <a:xfrm>
            <a:off x="4952446" y="1828602"/>
            <a:ext cx="4108385" cy="3310642"/>
          </a:xfrm>
          <a:prstGeom prst="rect">
            <a:avLst/>
          </a:prstGeom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2422999" y="1846728"/>
            <a:ext cx="103977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2023 год 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7428979" y="1846728"/>
            <a:ext cx="103977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2017 год 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021628"/>
              </p:ext>
            </p:extLst>
          </p:nvPr>
        </p:nvGraphicFramePr>
        <p:xfrm>
          <a:off x="126608" y="464234"/>
          <a:ext cx="8693835" cy="136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" y="855"/>
            <a:ext cx="906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Результаты агрохимического обследования 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есчанокопском районе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328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фото_шахты_целина 0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43" y="1002373"/>
            <a:ext cx="1853294" cy="185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858853" y="542126"/>
            <a:ext cx="5151410" cy="4016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ru-RU" altLang="ru-RU" sz="1800" b="1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Схема расположения элементарных участков и </a:t>
            </a:r>
          </a:p>
          <a:p>
            <a:pPr algn="ctr" eaLnBrk="1" hangingPunct="1">
              <a:lnSpc>
                <a:spcPct val="60000"/>
              </a:lnSpc>
            </a:pPr>
            <a:r>
              <a:rPr lang="ru-RU" altLang="ru-RU" sz="1800" b="1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маршрутных ходов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4894756" y="2903912"/>
            <a:ext cx="1311609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Ручной отбор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1" y="3375170"/>
            <a:ext cx="3319082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1—4 — номера участков; </a:t>
            </a:r>
          </a:p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пунктирные линии со стрелками — </a:t>
            </a:r>
          </a:p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маршрутные ходы</a:t>
            </a:r>
          </a:p>
          <a:p>
            <a:pPr algn="just" eaLnBrk="1" hangingPunct="1"/>
            <a:endParaRPr lang="ru-RU" altLang="ru-RU" b="1" dirty="0">
              <a:solidFill>
                <a:srgbClr val="09109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В пределах элементарного участка </a:t>
            </a:r>
          </a:p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отбирается 20 точечных проб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0" y="1"/>
            <a:ext cx="9145588" cy="3929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100" b="1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Полевой отбор проб при агрохимическом обследовании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814" y="1071562"/>
            <a:ext cx="2643187" cy="219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>
            <a:stCxn id="9" idx="0"/>
            <a:endCxn id="9" idx="2"/>
          </p:cNvCxnSpPr>
          <p:nvPr/>
        </p:nvCxnSpPr>
        <p:spPr>
          <a:xfrm rot="16200000" flipH="1">
            <a:off x="1008461" y="2169716"/>
            <a:ext cx="2197894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9" idx="1"/>
            <a:endCxn id="9" idx="3"/>
          </p:cNvCxnSpPr>
          <p:nvPr/>
        </p:nvCxnSpPr>
        <p:spPr>
          <a:xfrm rot="10800000" flipH="1">
            <a:off x="785814" y="2169319"/>
            <a:ext cx="2643187" cy="1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8" name="TextBox 16"/>
          <p:cNvSpPr txBox="1">
            <a:spLocks noChangeArrowheads="1"/>
          </p:cNvSpPr>
          <p:nvPr/>
        </p:nvSpPr>
        <p:spPr bwMode="auto">
          <a:xfrm>
            <a:off x="1" y="770649"/>
            <a:ext cx="76246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га</a:t>
            </a:r>
          </a:p>
        </p:txBody>
      </p:sp>
      <p:sp>
        <p:nvSpPr>
          <p:cNvPr id="37899" name="TextBox 17"/>
          <p:cNvSpPr txBox="1">
            <a:spLocks noChangeArrowheads="1"/>
          </p:cNvSpPr>
          <p:nvPr/>
        </p:nvSpPr>
        <p:spPr bwMode="auto">
          <a:xfrm>
            <a:off x="857250" y="2571750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900" name="TextBox 18"/>
          <p:cNvSpPr txBox="1">
            <a:spLocks noChangeArrowheads="1"/>
          </p:cNvSpPr>
          <p:nvPr/>
        </p:nvSpPr>
        <p:spPr bwMode="auto">
          <a:xfrm>
            <a:off x="857250" y="139303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901" name="TextBox 19"/>
          <p:cNvSpPr txBox="1">
            <a:spLocks noChangeArrowheads="1"/>
          </p:cNvSpPr>
          <p:nvPr/>
        </p:nvSpPr>
        <p:spPr bwMode="auto">
          <a:xfrm>
            <a:off x="2928939" y="139303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7902" name="TextBox 20"/>
          <p:cNvSpPr txBox="1">
            <a:spLocks noChangeArrowheads="1"/>
          </p:cNvSpPr>
          <p:nvPr/>
        </p:nvSpPr>
        <p:spPr bwMode="auto">
          <a:xfrm>
            <a:off x="3000375" y="2518173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Блок-схема: узел 21"/>
          <p:cNvSpPr/>
          <p:nvPr/>
        </p:nvSpPr>
        <p:spPr>
          <a:xfrm flipV="1">
            <a:off x="1428751" y="3161111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 flipV="1">
            <a:off x="1428751" y="3053955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 flipV="1">
            <a:off x="1428751" y="2946798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 flipV="1">
            <a:off x="1428751" y="2839642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 flipV="1">
            <a:off x="1428751" y="2732486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 flipV="1">
            <a:off x="1428751" y="2625330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 flipV="1">
            <a:off x="1428751" y="2518173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 flipV="1">
            <a:off x="1428751" y="2411017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 flipV="1">
            <a:off x="1428751" y="2303861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 flipV="1">
            <a:off x="1428751" y="2196705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 flipV="1">
            <a:off x="1428751" y="2089548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 flipV="1">
            <a:off x="1428751" y="1982392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 flipV="1">
            <a:off x="1428751" y="1875236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 flipV="1">
            <a:off x="1428751" y="1768080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 flipV="1">
            <a:off x="1428751" y="1875236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 flipV="1">
            <a:off x="1428751" y="1660923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 flipV="1">
            <a:off x="1428751" y="1553767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 flipV="1">
            <a:off x="1428751" y="1446610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 flipV="1">
            <a:off x="1428751" y="1339455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 flipV="1">
            <a:off x="1428751" y="1232298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 flipV="1">
            <a:off x="1428751" y="1125142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Блок-схема: узел 47"/>
          <p:cNvSpPr/>
          <p:nvPr/>
        </p:nvSpPr>
        <p:spPr>
          <a:xfrm flipV="1">
            <a:off x="2786064" y="1125142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 flipV="1">
            <a:off x="2786064" y="1232298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 flipV="1">
            <a:off x="2786064" y="1339455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 flipV="1">
            <a:off x="2786064" y="1446610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 flipV="1">
            <a:off x="2786064" y="1553767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Блок-схема: узел 52"/>
          <p:cNvSpPr/>
          <p:nvPr/>
        </p:nvSpPr>
        <p:spPr>
          <a:xfrm flipV="1">
            <a:off x="2786064" y="1660923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Блок-схема: узел 53"/>
          <p:cNvSpPr/>
          <p:nvPr/>
        </p:nvSpPr>
        <p:spPr>
          <a:xfrm flipV="1">
            <a:off x="2786064" y="1768080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931" name="TextBox 54"/>
          <p:cNvSpPr txBox="1">
            <a:spLocks noChangeArrowheads="1"/>
          </p:cNvSpPr>
          <p:nvPr/>
        </p:nvSpPr>
        <p:spPr bwMode="auto">
          <a:xfrm>
            <a:off x="3643314" y="1393032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га</a:t>
            </a:r>
          </a:p>
        </p:txBody>
      </p:sp>
      <p:sp>
        <p:nvSpPr>
          <p:cNvPr id="37932" name="TextBox 55"/>
          <p:cNvSpPr txBox="1">
            <a:spLocks noChangeArrowheads="1"/>
          </p:cNvSpPr>
          <p:nvPr/>
        </p:nvSpPr>
        <p:spPr bwMode="auto">
          <a:xfrm>
            <a:off x="3643314" y="2411016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га</a:t>
            </a:r>
          </a:p>
        </p:txBody>
      </p:sp>
      <p:sp>
        <p:nvSpPr>
          <p:cNvPr id="37933" name="TextBox 56"/>
          <p:cNvSpPr txBox="1">
            <a:spLocks noChangeArrowheads="1"/>
          </p:cNvSpPr>
          <p:nvPr/>
        </p:nvSpPr>
        <p:spPr bwMode="auto">
          <a:xfrm>
            <a:off x="1" y="1339454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га</a:t>
            </a:r>
          </a:p>
        </p:txBody>
      </p:sp>
      <p:sp>
        <p:nvSpPr>
          <p:cNvPr id="37934" name="TextBox 57"/>
          <p:cNvSpPr txBox="1">
            <a:spLocks noChangeArrowheads="1"/>
          </p:cNvSpPr>
          <p:nvPr/>
        </p:nvSpPr>
        <p:spPr bwMode="auto">
          <a:xfrm>
            <a:off x="1" y="2464594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га</a:t>
            </a:r>
          </a:p>
        </p:txBody>
      </p:sp>
      <p:sp>
        <p:nvSpPr>
          <p:cNvPr id="59" name="Блок-схема: узел 58"/>
          <p:cNvSpPr/>
          <p:nvPr/>
        </p:nvSpPr>
        <p:spPr>
          <a:xfrm flipV="1">
            <a:off x="2786064" y="1875236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Блок-схема: узел 59"/>
          <p:cNvSpPr/>
          <p:nvPr/>
        </p:nvSpPr>
        <p:spPr>
          <a:xfrm flipV="1">
            <a:off x="2786064" y="1982392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Блок-схема: узел 60"/>
          <p:cNvSpPr/>
          <p:nvPr/>
        </p:nvSpPr>
        <p:spPr>
          <a:xfrm flipV="1">
            <a:off x="2786064" y="2089548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Блок-схема: узел 61"/>
          <p:cNvSpPr/>
          <p:nvPr/>
        </p:nvSpPr>
        <p:spPr>
          <a:xfrm flipV="1">
            <a:off x="2786064" y="2250281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Блок-схема: узел 62"/>
          <p:cNvSpPr/>
          <p:nvPr/>
        </p:nvSpPr>
        <p:spPr>
          <a:xfrm flipV="1">
            <a:off x="2786064" y="2357437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Блок-схема: узел 63"/>
          <p:cNvSpPr/>
          <p:nvPr/>
        </p:nvSpPr>
        <p:spPr>
          <a:xfrm flipV="1">
            <a:off x="2786064" y="2464594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Блок-схема: узел 64"/>
          <p:cNvSpPr/>
          <p:nvPr/>
        </p:nvSpPr>
        <p:spPr>
          <a:xfrm flipV="1">
            <a:off x="2786064" y="2571750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Блок-схема: узел 65"/>
          <p:cNvSpPr/>
          <p:nvPr/>
        </p:nvSpPr>
        <p:spPr>
          <a:xfrm flipV="1">
            <a:off x="2786064" y="2678906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Блок-схема: узел 66"/>
          <p:cNvSpPr/>
          <p:nvPr/>
        </p:nvSpPr>
        <p:spPr>
          <a:xfrm flipV="1">
            <a:off x="2786064" y="2786062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Блок-схема: узел 67"/>
          <p:cNvSpPr/>
          <p:nvPr/>
        </p:nvSpPr>
        <p:spPr>
          <a:xfrm flipV="1">
            <a:off x="2786064" y="2893219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Блок-схема: узел 68"/>
          <p:cNvSpPr/>
          <p:nvPr/>
        </p:nvSpPr>
        <p:spPr>
          <a:xfrm flipV="1">
            <a:off x="2786064" y="3000375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Блок-схема: узел 69"/>
          <p:cNvSpPr/>
          <p:nvPr/>
        </p:nvSpPr>
        <p:spPr>
          <a:xfrm flipV="1">
            <a:off x="2786064" y="3107531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Блок-схема: узел 70"/>
          <p:cNvSpPr/>
          <p:nvPr/>
        </p:nvSpPr>
        <p:spPr>
          <a:xfrm flipV="1">
            <a:off x="2786064" y="3161111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2" name="Рисунок 10" descr="проботбрник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3"/>
          <a:stretch/>
        </p:blipFill>
        <p:spPr bwMode="auto">
          <a:xfrm>
            <a:off x="7094866" y="429222"/>
            <a:ext cx="1974407" cy="235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6729012" y="2914606"/>
            <a:ext cx="2416576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Инструментальный отбор</a:t>
            </a:r>
          </a:p>
        </p:txBody>
      </p:sp>
      <p:pic>
        <p:nvPicPr>
          <p:cNvPr id="74" name="Picture 5" descr="точ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39" y="3268266"/>
            <a:ext cx="2920399" cy="182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6866165" y="3375170"/>
            <a:ext cx="1960100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Движение машины или перемещение специалиста фиксируется </a:t>
            </a:r>
            <a:r>
              <a:rPr lang="en-US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GPS </a:t>
            </a:r>
          </a:p>
          <a:p>
            <a:pPr algn="ctr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приемником, переносится в компьютер (</a:t>
            </a:r>
            <a:r>
              <a:rPr lang="en-US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ArcGIS)</a:t>
            </a:r>
            <a:endParaRPr lang="ru-RU" altLang="ru-RU" sz="1500" b="1" dirty="0">
              <a:solidFill>
                <a:srgbClr val="09109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92686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285751" y="2893219"/>
            <a:ext cx="4357688" cy="155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проведении почвенной диагностики отбирается один смешанный образец с 50 га  </a:t>
            </a:r>
            <a:b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поля 100 га будет отобрано </a:t>
            </a:r>
            <a:b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образца</a:t>
            </a: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endParaRPr lang="ru-RU" altLang="ru-RU">
              <a:solidFill>
                <a:schemeClr val="tx2"/>
              </a:solidFill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428750" y="160735"/>
            <a:ext cx="723596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100 га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4376" y="428625"/>
            <a:ext cx="2643188" cy="219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>
            <a:stCxn id="11" idx="1"/>
            <a:endCxn id="11" idx="3"/>
          </p:cNvCxnSpPr>
          <p:nvPr/>
        </p:nvCxnSpPr>
        <p:spPr>
          <a:xfrm rot="10800000" flipH="1">
            <a:off x="714376" y="1526381"/>
            <a:ext cx="2643188" cy="1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500689" y="428625"/>
            <a:ext cx="2643187" cy="219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>
            <a:stCxn id="15" idx="0"/>
            <a:endCxn id="15" idx="2"/>
          </p:cNvCxnSpPr>
          <p:nvPr/>
        </p:nvCxnSpPr>
        <p:spPr>
          <a:xfrm rot="16200000" flipH="1">
            <a:off x="5723336" y="1526779"/>
            <a:ext cx="2197894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 flipV="1">
            <a:off x="1143001" y="642937"/>
            <a:ext cx="71438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 flipV="1">
            <a:off x="1928814" y="910830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 flipV="1">
            <a:off x="2857501" y="1178719"/>
            <a:ext cx="71438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 flipV="1">
            <a:off x="1071564" y="2303861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 flipV="1">
            <a:off x="1928814" y="2035969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 flipV="1">
            <a:off x="2857501" y="1714500"/>
            <a:ext cx="71438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 flipV="1">
            <a:off x="5786439" y="2357437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 flipV="1">
            <a:off x="6072189" y="1500187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 flipV="1">
            <a:off x="6572251" y="589361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 flipV="1">
            <a:off x="7858126" y="589361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 flipV="1">
            <a:off x="7500939" y="1446610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 flipV="1">
            <a:off x="7143751" y="2357437"/>
            <a:ext cx="71438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956" name="TextBox 29"/>
          <p:cNvSpPr txBox="1">
            <a:spLocks noChangeArrowheads="1"/>
          </p:cNvSpPr>
          <p:nvPr/>
        </p:nvSpPr>
        <p:spPr bwMode="auto">
          <a:xfrm>
            <a:off x="3429001" y="803673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га</a:t>
            </a:r>
          </a:p>
        </p:txBody>
      </p:sp>
      <p:sp>
        <p:nvSpPr>
          <p:cNvPr id="39957" name="TextBox 30"/>
          <p:cNvSpPr txBox="1">
            <a:spLocks noChangeArrowheads="1"/>
          </p:cNvSpPr>
          <p:nvPr/>
        </p:nvSpPr>
        <p:spPr bwMode="auto">
          <a:xfrm>
            <a:off x="3429001" y="1928814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га</a:t>
            </a:r>
          </a:p>
        </p:txBody>
      </p:sp>
      <p:sp>
        <p:nvSpPr>
          <p:cNvPr id="39958" name="TextBox 31"/>
          <p:cNvSpPr txBox="1">
            <a:spLocks noChangeArrowheads="1"/>
          </p:cNvSpPr>
          <p:nvPr/>
        </p:nvSpPr>
        <p:spPr bwMode="auto">
          <a:xfrm>
            <a:off x="5715001" y="0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га</a:t>
            </a:r>
          </a:p>
        </p:txBody>
      </p:sp>
      <p:sp>
        <p:nvSpPr>
          <p:cNvPr id="39959" name="TextBox 32"/>
          <p:cNvSpPr txBox="1">
            <a:spLocks noChangeArrowheads="1"/>
          </p:cNvSpPr>
          <p:nvPr/>
        </p:nvSpPr>
        <p:spPr bwMode="auto">
          <a:xfrm>
            <a:off x="7072314" y="0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га</a:t>
            </a:r>
          </a:p>
        </p:txBody>
      </p:sp>
      <p:sp>
        <p:nvSpPr>
          <p:cNvPr id="39960" name="Прямоугольник 33"/>
          <p:cNvSpPr>
            <a:spLocks noChangeArrowheads="1"/>
          </p:cNvSpPr>
          <p:nvPr/>
        </p:nvSpPr>
        <p:spPr bwMode="auto">
          <a:xfrm>
            <a:off x="4572000" y="3107532"/>
            <a:ext cx="4572000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Смешанный образец отбирается </a:t>
            </a:r>
            <a:b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3-х точках по</a:t>
            </a:r>
          </a:p>
          <a:p>
            <a:pPr algn="ctr"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диагонали поля </a:t>
            </a:r>
            <a:b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глубину 0-20 см</a:t>
            </a:r>
          </a:p>
          <a:p>
            <a:pPr algn="ctr"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20-40 см</a:t>
            </a: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endParaRPr lang="ru-RU" altLang="ru-RU">
              <a:solidFill>
                <a:schemeClr val="tx2"/>
              </a:solidFill>
            </a:endParaRPr>
          </a:p>
        </p:txBody>
      </p:sp>
      <p:sp>
        <p:nvSpPr>
          <p:cNvPr id="39961" name="TextBox 34"/>
          <p:cNvSpPr txBox="1">
            <a:spLocks noChangeArrowheads="1"/>
          </p:cNvSpPr>
          <p:nvPr/>
        </p:nvSpPr>
        <p:spPr bwMode="auto">
          <a:xfrm>
            <a:off x="2786064" y="225028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962" name="TextBox 35"/>
          <p:cNvSpPr txBox="1">
            <a:spLocks noChangeArrowheads="1"/>
          </p:cNvSpPr>
          <p:nvPr/>
        </p:nvSpPr>
        <p:spPr bwMode="auto">
          <a:xfrm>
            <a:off x="6357939" y="225028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963" name="TextBox 36"/>
          <p:cNvSpPr txBox="1">
            <a:spLocks noChangeArrowheads="1"/>
          </p:cNvSpPr>
          <p:nvPr/>
        </p:nvSpPr>
        <p:spPr bwMode="auto">
          <a:xfrm>
            <a:off x="785814" y="1125142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9964" name="TextBox 37"/>
          <p:cNvSpPr txBox="1">
            <a:spLocks noChangeArrowheads="1"/>
          </p:cNvSpPr>
          <p:nvPr/>
        </p:nvSpPr>
        <p:spPr bwMode="auto">
          <a:xfrm>
            <a:off x="7715250" y="225028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3867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734217"/>
            <a:ext cx="914400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влияет на планируемую урожайность под озимую пшеницу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977" y="1139835"/>
            <a:ext cx="6153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Уровень плодородия почв</a:t>
            </a:r>
          </a:p>
          <a:p>
            <a:pPr marL="285750" indent="-285750"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Чем выше содержание гумуса, тем выше урожайность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981" y="1798595"/>
            <a:ext cx="4447019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Урожайность озимой пшеницы в зависимости от содержания подвижного фосфора  в пахотном горизонте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90629"/>
              </p:ext>
            </p:extLst>
          </p:nvPr>
        </p:nvGraphicFramePr>
        <p:xfrm>
          <a:off x="98474" y="2721925"/>
          <a:ext cx="4346918" cy="216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146"/>
                <a:gridCol w="210877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подвижного фосфора, мг/кг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Урожайность озимой пшеницы, ц/га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&lt; 20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– 25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20 - 30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– 35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30 - 35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– 45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35 - 40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45 - 50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01844"/>
              </p:ext>
            </p:extLst>
          </p:nvPr>
        </p:nvGraphicFramePr>
        <p:xfrm>
          <a:off x="4798711" y="2750060"/>
          <a:ext cx="4220308" cy="182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729"/>
                <a:gridCol w="206957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запасов влаги    в 100 см, мм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Урожайность озимой пшеницы, ц/га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&lt; 1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24 - 35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130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– 45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&gt; 130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45 - 55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0" y="1798595"/>
            <a:ext cx="4447019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Урожайность озимой пшеницы в зависимости от содержания запасов продуктивной влаги в 100 см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61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7508" y="424784"/>
          <a:ext cx="8572500" cy="4663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000500"/>
              </a:tblGrid>
              <a:tr h="102869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Агрохимическое обследование в рамках мониторинга 1 раз в 5 лет</a:t>
                      </a:r>
                    </a:p>
                    <a:p>
                      <a:endParaRPr lang="ru-RU" sz="2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Почвенная диагностика в течение вегетационного сезона</a:t>
                      </a:r>
                      <a:endParaRPr lang="ru-RU" sz="2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65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Высушивается до воздушно-сухого состояния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Во влажный образец добавляется реагент в соотношении 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1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Размалывается на мельнице</a:t>
                      </a: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861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Просеивается через сито 1мм</a:t>
                      </a: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865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Добавляется реагент в соотношении </a:t>
                      </a:r>
                    </a:p>
                    <a:p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40107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Характеризует потенциальный запас фосфора и калия,</a:t>
                      </a:r>
                      <a:r>
                        <a:rPr lang="ru-RU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рассчитанный на 5 лет</a:t>
                      </a:r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Характеризует актуальный запас фосфора и калия, дает основание для корректировки</a:t>
                      </a:r>
                      <a:r>
                        <a:rPr lang="ru-RU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дозы внесения удобрений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82" name="TextBox 2"/>
          <p:cNvSpPr txBox="1">
            <a:spLocks noChangeArrowheads="1"/>
          </p:cNvSpPr>
          <p:nvPr/>
        </p:nvSpPr>
        <p:spPr bwMode="auto">
          <a:xfrm>
            <a:off x="2227503" y="0"/>
            <a:ext cx="3635467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Разная подготовка образца</a:t>
            </a:r>
          </a:p>
        </p:txBody>
      </p:sp>
    </p:spTree>
    <p:extLst>
      <p:ext uri="{BB962C8B-B14F-4D97-AF65-F5344CB8AC3E}">
        <p14:creationId xmlns:p14="http://schemas.microsoft.com/office/powerpoint/2010/main" val="3103671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647049"/>
          <a:ext cx="4580627" cy="4767072"/>
        </p:xfrm>
        <a:graphic>
          <a:graphicData uri="http://schemas.openxmlformats.org/drawingml/2006/table">
            <a:tbl>
              <a:tblPr/>
              <a:tblGrid>
                <a:gridCol w="1134318"/>
                <a:gridCol w="1065418"/>
                <a:gridCol w="1287557"/>
                <a:gridCol w="1093334"/>
              </a:tblGrid>
              <a:tr h="578358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Глубина,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Сухой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altLang="ru-RU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ru-RU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Влажный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altLang="ru-RU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ru-RU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2068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600075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spc="-75" dirty="0">
                <a:latin typeface="Times New Roman" pitchFamily="18" charset="0"/>
                <a:cs typeface="Times New Roman" pitchFamily="18" charset="0"/>
              </a:rPr>
              <a:t>Значения содержания подвижного фосфора в образцах </a:t>
            </a:r>
          </a:p>
          <a:p>
            <a:pPr algn="ctr" eaLnBrk="1" hangingPunct="1">
              <a:defRPr/>
            </a:pPr>
            <a:r>
              <a:rPr lang="ru-RU" altLang="ru-RU" sz="1700" b="1" spc="-75" dirty="0">
                <a:latin typeface="Times New Roman" pitchFamily="18" charset="0"/>
                <a:cs typeface="Times New Roman" pitchFamily="18" charset="0"/>
              </a:rPr>
              <a:t>по данных агрохимического обследования и почвенной диагностики</a:t>
            </a:r>
          </a:p>
        </p:txBody>
      </p:sp>
      <p:sp>
        <p:nvSpPr>
          <p:cNvPr id="42069" name="TextBox 2"/>
          <p:cNvSpPr txBox="1">
            <a:spLocks noChangeArrowheads="1"/>
          </p:cNvSpPr>
          <p:nvPr/>
        </p:nvSpPr>
        <p:spPr bwMode="auto">
          <a:xfrm>
            <a:off x="4748842" y="592595"/>
            <a:ext cx="4231256" cy="139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Значения данных агрохимического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обследования и почвенной диагностики по содержанию подвижного фосфора могут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отличаться как в одну, так и в другую сторону</a:t>
            </a:r>
          </a:p>
        </p:txBody>
      </p:sp>
      <p:sp>
        <p:nvSpPr>
          <p:cNvPr id="42070" name="TextBox 4"/>
          <p:cNvSpPr txBox="1">
            <a:spLocks noChangeArrowheads="1"/>
          </p:cNvSpPr>
          <p:nvPr/>
        </p:nvSpPr>
        <p:spPr bwMode="auto">
          <a:xfrm>
            <a:off x="4788079" y="1994658"/>
            <a:ext cx="4355921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Значения подвижного фосфора в горизонте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20-40 см служит внутренним контролем,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оно должно составлять </a:t>
            </a:r>
            <a:r>
              <a:rPr lang="ru-RU" alt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60-70%</a:t>
            </a:r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 от значений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в горизонте 0-20 см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58264" y="3759320"/>
          <a:ext cx="430458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333"/>
                <a:gridCol w="2661249"/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altLang="ru-RU" sz="1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ru-RU" sz="1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5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Допустимые отклонения, %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&lt; 15 </a:t>
                      </a: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15 до 30 мг/кг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&gt; 30 </a:t>
                      </a: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822166" y="3131634"/>
            <a:ext cx="4572000" cy="53091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Допускаемые относительные отклонения от аттестованного значения стандартного образца</a:t>
            </a:r>
          </a:p>
        </p:txBody>
      </p:sp>
    </p:spTree>
    <p:extLst>
      <p:ext uri="{BB962C8B-B14F-4D97-AF65-F5344CB8AC3E}">
        <p14:creationId xmlns:p14="http://schemas.microsoft.com/office/powerpoint/2010/main" val="206299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5616" y="420291"/>
            <a:ext cx="714375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91716" y="561975"/>
            <a:ext cx="9123759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pPr algn="ctr"/>
            <a:r>
              <a:rPr lang="ru-RU" altLang="ru-RU" sz="25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</a:p>
        </p:txBody>
      </p:sp>
      <p:pic>
        <p:nvPicPr>
          <p:cNvPr id="34820" name="Рисунок 3" descr="qr_t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357312"/>
            <a:ext cx="3239691" cy="290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500062" y="1714500"/>
            <a:ext cx="2651047" cy="40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ru-RU" altLang="ru-RU" sz="2300" b="1">
                <a:latin typeface="Times New Roman" pitchFamily="18" charset="0"/>
                <a:cs typeface="Times New Roman" pitchFamily="18" charset="0"/>
              </a:rPr>
              <a:t>Тел. 8 905 450 38 14</a:t>
            </a:r>
          </a:p>
        </p:txBody>
      </p:sp>
      <p:sp>
        <p:nvSpPr>
          <p:cNvPr id="34822" name="Прямоугольник 4"/>
          <p:cNvSpPr>
            <a:spLocks noChangeArrowheads="1"/>
          </p:cNvSpPr>
          <p:nvPr/>
        </p:nvSpPr>
        <p:spPr bwMode="auto">
          <a:xfrm>
            <a:off x="571501" y="2500313"/>
            <a:ext cx="3014287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ru-RU" sz="1800" b="1"/>
              <a:t>https://don-plodorodie.ru/</a:t>
            </a:r>
            <a:endParaRPr lang="ru-RU" altLang="ru-RU" sz="1800" b="1"/>
          </a:p>
        </p:txBody>
      </p:sp>
      <p:sp>
        <p:nvSpPr>
          <p:cNvPr id="34823" name="Прямоугольник 2"/>
          <p:cNvSpPr>
            <a:spLocks noChangeArrowheads="1"/>
          </p:cNvSpPr>
          <p:nvPr/>
        </p:nvSpPr>
        <p:spPr bwMode="auto">
          <a:xfrm>
            <a:off x="500063" y="3214688"/>
            <a:ext cx="346954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ru-RU" sz="1800" b="1"/>
              <a:t>E-mail: agrohim_61_1@mail.ru</a:t>
            </a:r>
            <a:endParaRPr lang="ru-RU" altLang="ru-RU" sz="1800" b="1"/>
          </a:p>
        </p:txBody>
      </p:sp>
      <p:sp>
        <p:nvSpPr>
          <p:cNvPr id="34824" name="TextBox 5"/>
          <p:cNvSpPr txBox="1">
            <a:spLocks noChangeArrowheads="1"/>
          </p:cNvSpPr>
          <p:nvPr/>
        </p:nvSpPr>
        <p:spPr bwMode="auto">
          <a:xfrm>
            <a:off x="5857875" y="4429125"/>
            <a:ext cx="1674176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ru-RU" altLang="ru-RU" b="1"/>
              <a:t>Телеграмм канал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809"/>
            <a:ext cx="91440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 особенности озимой пшеницы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075" y="1099566"/>
            <a:ext cx="905510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Пшеница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требовательна к почвам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Они должны быть высокоплодородными,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иметь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хорошую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структуру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содержать достаточное количество питательных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веществ: азота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фосфора, калия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др. Для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пшеницы благоприятна нейтральная или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слабокислая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(рН 6 – 7,5) реакция почвенного раствора.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 startAt="2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Корневая система пшеницы обладает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невысокой усваивающей 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способностью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 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слабо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использует питательные вещества из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почвы, особенно в на ранних этапах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развития 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Современные сорта озимой пшеницы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способны к осеннему и весеннему кущению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Озимая пшеница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требовательна к влаге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пик потребления влаги приходится на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этап выхода в трубку.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 Озимая пшеница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требовательна к свету.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Продолжительность светового дня,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интенсивность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освещения и спектральный состав света оказывают влияние не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 интенсивность фотосинтеза и накопление органического вещества,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на развитие растений, а также формирование отдельных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370576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745643"/>
            <a:ext cx="91440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Чередования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 в севообороте и особенностей их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агротехника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584654"/>
              </p:ext>
            </p:extLst>
          </p:nvPr>
        </p:nvGraphicFramePr>
        <p:xfrm>
          <a:off x="0" y="1091892"/>
          <a:ext cx="9181903" cy="393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215"/>
                <a:gridCol w="1240773"/>
                <a:gridCol w="1000842"/>
                <a:gridCol w="1572751"/>
                <a:gridCol w="1186712"/>
                <a:gridCol w="1150802"/>
                <a:gridCol w="1472808"/>
              </a:tblGrid>
              <a:tr h="411480">
                <a:tc row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в севообороте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структуре посевных площадей*%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на одно и тоже поле, лет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 на накопление влаги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агротехники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Целинский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Сальский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Песчанокопский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785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3 - 5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накопление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369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Озимая пшеница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иссушение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поверхностная обработка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Яровой ячмень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иссушение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поверхностная обработка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31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5 - 6 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относительное иссушение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Кукуруза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сильно иссушает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Подсолнечник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6 - 8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сильно иссушает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76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563" y="0"/>
            <a:ext cx="91440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минерального питания озимой пшеницы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620" y="346249"/>
            <a:ext cx="8618220" cy="4364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Годовая норма внесения удобрений под заданную урожайность на основании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агрохимического обследования или почвенной диагностики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04097" y="774672"/>
            <a:ext cx="28797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У*Н*К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96543" y="1094206"/>
            <a:ext cx="4147457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искомая годовая норма 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N, P</a:t>
            </a:r>
            <a:r>
              <a:rPr lang="en-US" altLang="ru-RU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b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ru-RU" altLang="ru-RU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кг/га</a:t>
            </a:r>
          </a:p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– урожайность, ц/га</a:t>
            </a:r>
          </a:p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– нормативы затрат удобрений на получение 1 ц зерна, кг/ц </a:t>
            </a:r>
          </a:p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– поправочный коэффициент на содержание фосфора и  калия в почве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" y="3639124"/>
            <a:ext cx="5133342" cy="148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4772" y="3361054"/>
            <a:ext cx="4897485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Нормативы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затрат удобрений на получение 1 ц зерна, кг/ц 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843740" y="2413466"/>
            <a:ext cx="2630861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16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1,5 = </a:t>
            </a:r>
            <a:r>
              <a:rPr lang="ru-RU" alt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271950" y="2687064"/>
            <a:ext cx="3774440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600" b="1" baseline="-25000" dirty="0" smtClean="0">
                <a:latin typeface="Times New Roman" pitchFamily="18" charset="0"/>
                <a:cs typeface="Times New Roman" pitchFamily="18" charset="0"/>
              </a:rPr>
              <a:t>Р2О5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50*2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1,283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154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14800" y="3952240"/>
            <a:ext cx="447040" cy="373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9" y="837314"/>
            <a:ext cx="4645932" cy="263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760560" y="1266926"/>
            <a:ext cx="447040" cy="21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60560" y="2370871"/>
            <a:ext cx="1503680" cy="21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72" y="3596639"/>
            <a:ext cx="3925468" cy="15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487920" y="4112165"/>
            <a:ext cx="447040" cy="21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936955" y="2430343"/>
            <a:ext cx="839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пару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1457" y="2900424"/>
            <a:ext cx="3112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непарового предшественника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996140" y="3092820"/>
            <a:ext cx="2630861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16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*2,6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14800" y="4477924"/>
            <a:ext cx="447040" cy="4090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107440" y="3949605"/>
            <a:ext cx="447040" cy="373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107440" y="4541518"/>
            <a:ext cx="447040" cy="373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5288857" y="3316984"/>
            <a:ext cx="3774440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600" b="1" baseline="-25000" dirty="0" smtClean="0">
                <a:latin typeface="Times New Roman" pitchFamily="18" charset="0"/>
                <a:cs typeface="Times New Roman" pitchFamily="18" charset="0"/>
              </a:rPr>
              <a:t>Р2О5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1,283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60560" y="2844799"/>
            <a:ext cx="1503680" cy="21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"/>
          <a:stretch/>
        </p:blipFill>
        <p:spPr bwMode="auto">
          <a:xfrm>
            <a:off x="175977" y="124262"/>
            <a:ext cx="6448394" cy="326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99019" y="296255"/>
            <a:ext cx="824342" cy="44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99019" y="2399006"/>
            <a:ext cx="2526533" cy="316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99019" y="3071909"/>
            <a:ext cx="2526533" cy="316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79354" y="3515965"/>
            <a:ext cx="102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пару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453426" y="3539048"/>
            <a:ext cx="327212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18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1,5 = </a:t>
            </a:r>
            <a:r>
              <a:rPr lang="ru-RU" alt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105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sz="1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305789" y="3833146"/>
            <a:ext cx="448823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800" b="1" baseline="-25000" dirty="0" smtClean="0">
                <a:latin typeface="Times New Roman" pitchFamily="18" charset="0"/>
                <a:cs typeface="Times New Roman" pitchFamily="18" charset="0"/>
              </a:rPr>
              <a:t>Р2О5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0*2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1,283 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sz="1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9354" y="4194230"/>
            <a:ext cx="397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непарового предшественника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400174" y="4512919"/>
            <a:ext cx="355543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18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*2,6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en-US" alt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sz="1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400174" y="4862340"/>
            <a:ext cx="460501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800" b="1" baseline="-25000" dirty="0" smtClean="0">
                <a:latin typeface="Times New Roman" pitchFamily="18" charset="0"/>
                <a:cs typeface="Times New Roman" pitchFamily="18" charset="0"/>
              </a:rPr>
              <a:t>Р2О5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1,283 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sz="1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29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560" y="757834"/>
            <a:ext cx="907288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Распределение годовой  нормы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азота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озимую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пшеницу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по разным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предшественникам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высоком содержании фосфора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454813"/>
              </p:ext>
            </p:extLst>
          </p:nvPr>
        </p:nvGraphicFramePr>
        <p:xfrm>
          <a:off x="0" y="1377595"/>
          <a:ext cx="9089853" cy="3635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318"/>
                <a:gridCol w="1158240"/>
                <a:gridCol w="1266282"/>
                <a:gridCol w="772160"/>
                <a:gridCol w="656056"/>
                <a:gridCol w="1289064"/>
                <a:gridCol w="1010382"/>
                <a:gridCol w="708361"/>
                <a:gridCol w="853990"/>
              </a:tblGrid>
              <a:tr h="261222">
                <a:tc row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Предшествен-ник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заделке  пожнивных остатков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Предпосевная культивация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Подкормки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6080"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ранневесен-няя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выход в трубку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колошение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265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Азот кг/га в действующем веществе, потребность годовая норма  по пру 105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кг/га, по  непаровым предшественникам 156 кг/га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6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составе сложных удобрений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6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Оз. пшеница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9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6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856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удобрения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Сульфат аммония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  <a:p>
                      <a:pPr marL="0" indent="0" algn="ctr">
                        <a:lnSpc>
                          <a:spcPct val="75000"/>
                        </a:lnSpc>
                      </a:pP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Сульфоаамофо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Диаммофоска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Карбамид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Карбамид</a:t>
                      </a:r>
                    </a:p>
                    <a:p>
                      <a:endParaRPr lang="ru-RU" dirty="0"/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5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внесения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Сразу после уборки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2-3 дня до посева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 севе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6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6075</TotalTime>
  <Words>3421</Words>
  <Application>Microsoft Office PowerPoint</Application>
  <PresentationFormat>Экран (16:9)</PresentationFormat>
  <Paragraphs>1101</Paragraphs>
  <Slides>42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Syngenta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Misan Tatyana RUKR</dc:creator>
  <cp:lastModifiedBy>Назаренко</cp:lastModifiedBy>
  <cp:revision>273</cp:revision>
  <cp:lastPrinted>2024-01-23T00:35:53Z</cp:lastPrinted>
  <dcterms:created xsi:type="dcterms:W3CDTF">2022-09-21T08:00:14Z</dcterms:created>
  <dcterms:modified xsi:type="dcterms:W3CDTF">2024-01-29T07:56:22Z</dcterms:modified>
</cp:coreProperties>
</file>