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7.xml" ContentType="application/vnd.openxmlformats-officedocument.drawingml.chart+xml"/>
  <Override PartName="/ppt/notesSlides/notesSlide21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5"/>
  </p:notesMasterIdLst>
  <p:sldIdLst>
    <p:sldId id="264" r:id="rId2"/>
    <p:sldId id="494" r:id="rId3"/>
    <p:sldId id="493" r:id="rId4"/>
    <p:sldId id="495" r:id="rId5"/>
    <p:sldId id="496" r:id="rId6"/>
    <p:sldId id="497" r:id="rId7"/>
    <p:sldId id="482" r:id="rId8"/>
    <p:sldId id="498" r:id="rId9"/>
    <p:sldId id="499" r:id="rId10"/>
    <p:sldId id="500" r:id="rId11"/>
    <p:sldId id="492" r:id="rId12"/>
    <p:sldId id="491" r:id="rId13"/>
    <p:sldId id="513" r:id="rId14"/>
    <p:sldId id="501" r:id="rId15"/>
    <p:sldId id="502" r:id="rId16"/>
    <p:sldId id="530" r:id="rId17"/>
    <p:sldId id="490" r:id="rId18"/>
    <p:sldId id="503" r:id="rId19"/>
    <p:sldId id="504" r:id="rId20"/>
    <p:sldId id="488" r:id="rId21"/>
    <p:sldId id="531" r:id="rId22"/>
    <p:sldId id="506" r:id="rId23"/>
    <p:sldId id="505" r:id="rId24"/>
    <p:sldId id="509" r:id="rId25"/>
    <p:sldId id="507" r:id="rId26"/>
    <p:sldId id="526" r:id="rId27"/>
    <p:sldId id="527" r:id="rId28"/>
    <p:sldId id="528" r:id="rId29"/>
    <p:sldId id="539" r:id="rId30"/>
    <p:sldId id="510" r:id="rId31"/>
    <p:sldId id="462" r:id="rId32"/>
    <p:sldId id="463" r:id="rId33"/>
    <p:sldId id="465" r:id="rId34"/>
    <p:sldId id="466" r:id="rId35"/>
    <p:sldId id="467" r:id="rId36"/>
    <p:sldId id="468" r:id="rId37"/>
    <p:sldId id="469" r:id="rId38"/>
    <p:sldId id="535" r:id="rId39"/>
    <p:sldId id="514" r:id="rId40"/>
    <p:sldId id="536" r:id="rId41"/>
    <p:sldId id="515" r:id="rId42"/>
    <p:sldId id="537" r:id="rId43"/>
    <p:sldId id="516" r:id="rId44"/>
    <p:sldId id="538" r:id="rId45"/>
    <p:sldId id="534" r:id="rId46"/>
    <p:sldId id="517" r:id="rId47"/>
    <p:sldId id="532" r:id="rId48"/>
    <p:sldId id="533" r:id="rId49"/>
    <p:sldId id="518" r:id="rId50"/>
    <p:sldId id="519" r:id="rId51"/>
    <p:sldId id="520" r:id="rId52"/>
    <p:sldId id="521" r:id="rId53"/>
    <p:sldId id="476" r:id="rId54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562" autoAdjust="0"/>
    <p:restoredTop sz="86642" autoAdjust="0"/>
  </p:normalViewPr>
  <p:slideViewPr>
    <p:cSldViewPr snapToGrid="0">
      <p:cViewPr varScale="1">
        <p:scale>
          <a:sx n="117" d="100"/>
          <a:sy n="117" d="100"/>
        </p:scale>
        <p:origin x="-1290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J:\&#1076;&#1083;&#1103;_&#1057;&#1072;&#1075;&#1072;&#1082;&#1086;&#1074;&#1086;&#1081;\&#1043;&#1088;&#1072;&#1092;&#1080;&#1082;_2017_2024_&#1089;&#1086;&#1089;&#1090;&#1086;&#1103;&#1085;&#1080;&#1077;_&#1082;&#1091;&#1081;&#1073;&#1099;&#1096;&#1077;&#1074;&#1086;_&#1052;-&#1082;&#1091;&#1088;&#1075;&#1072;&#1085;_&#1056;&#1086;&#1076;&#1080;&#1086;&#1085;&#1086;&#1074;&#1082;&#1072;_&#1053;&#1077;&#1082;&#1083;&#1080;&#1085;&#1086;&#1074;&#1082;&#1072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J:\&#1076;&#1083;&#1103;_&#1057;&#1072;&#1075;&#1072;&#1082;&#1086;&#1074;&#1086;&#1081;\&#1043;&#1088;&#1072;&#1092;&#1080;&#1082;_2017_2024_&#1089;&#1086;&#1089;&#1090;&#1086;&#1103;&#1085;&#1080;&#1077;_&#1082;&#1091;&#1081;&#1073;&#1099;&#1096;&#1077;&#1074;&#1086;_&#1052;-&#1082;&#1091;&#1088;&#1075;&#1072;&#1085;_&#1056;&#1086;&#1076;&#1080;&#1086;&#1085;&#1086;&#1074;&#1082;&#1072;_&#1053;&#1077;&#1082;&#1083;&#1080;&#1085;&#1086;&#1074;&#1082;&#1072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J:\&#1076;&#1083;&#1103;_&#1057;&#1072;&#1075;&#1072;&#1082;&#1086;&#1074;&#1086;&#1081;\&#1043;&#1088;&#1072;&#1092;&#1080;&#1082;_2017_2024_&#1089;&#1086;&#1089;&#1090;&#1086;&#1103;&#1085;&#1080;&#1077;_&#1082;&#1091;&#1081;&#1073;&#1099;&#1096;&#1077;&#1074;&#1086;_&#1052;-&#1082;&#1091;&#1088;&#1075;&#1072;&#1085;_&#1056;&#1086;&#1076;&#1080;&#1086;&#1085;&#1086;&#1074;&#1082;&#1072;_&#1053;&#1077;&#1082;&#1083;&#1080;&#1085;&#1086;&#1074;&#1082;&#1072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J:\&#1076;&#1083;&#1103;_&#1057;&#1072;&#1075;&#1072;&#1082;&#1086;&#1074;&#1086;&#1081;\&#1043;&#1088;&#1072;&#1092;&#1080;&#1082;_2017_2024_&#1089;&#1086;&#1089;&#1090;&#1086;&#1103;&#1085;&#1080;&#1077;_&#1082;&#1091;&#1081;&#1073;&#1099;&#1096;&#1077;&#1074;&#1086;_&#1052;-&#1082;&#1091;&#1088;&#1075;&#1072;&#1085;_&#1056;&#1086;&#1076;&#1080;&#1086;&#1085;&#1086;&#1074;&#1082;&#1072;_&#1053;&#1077;&#1082;&#1083;&#1080;&#1085;&#1086;&#1074;&#1082;&#1072;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GIN_H\Downloads\&#1086;&#1089;&#1072;&#1076;&#1082;&#1080;_&#1086;&#1089;&#1077;&#1085;&#1100;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GIN_H\Downloads\&#1086;&#1089;&#1072;&#1076;&#1082;&#1080;_&#1086;&#1089;&#1077;&#1085;&#1100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G:\17_05_2021_&#1082;&#1086;&#1087;&#1080;&#1103;_RASSVET\01_01_2024\Prezentacii\&#1059;&#1095;&#1077;&#1073;&#1072;%20&#1052;&#1057;&#1061;&#1080;&#1055;&#1056;_&#1056;&#1054;\&#1084;&#1072;&#1090;&#1077;&#1088;&#1080;&#1072;&#1083;&#1099;\25-01-2024_17-57-35\&#1082;&#1091;&#1081;&#1073;&#1099;&#1096;&#1077;&#1074;%20&#1092;&#1086;&#1089;&#1092;&#1086;&#1088;%20&#1076;&#1074;&#1072;%20&#1090;&#1091;&#1088;&#1072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G:\17_05_2021_&#1082;&#1086;&#1087;&#1080;&#1103;_RASSVET\01_01_2024\Prezentacii\&#1059;&#1095;&#1077;&#1073;&#1072;%20&#1052;&#1057;&#1061;&#1080;&#1055;&#1056;_&#1056;&#1054;\&#1084;&#1072;&#1090;&#1077;&#1088;&#1080;&#1072;&#1083;&#1099;\25-01-2024_17-44-41\&#1084;%20&#1082;&#1091;&#1088;&#1075;&#1072;&#1085;%20&#1092;&#1086;&#1089;&#1092;&#1086;&#1088;%20&#1076;&#1074;&#1072;%20&#1090;&#1091;&#1088;&#1072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G:\17_05_2021_&#1082;&#1086;&#1087;&#1080;&#1103;_RASSVET\01_01_2024\Prezentacii\&#1059;&#1095;&#1077;&#1073;&#1072;%20&#1052;&#1057;&#1061;&#1080;&#1055;&#1056;_&#1056;&#1054;\&#1084;&#1072;&#1090;&#1077;&#1088;&#1080;&#1072;&#1083;&#1099;\25-01-2024_17-52-29\&#1085;&#1077;&#1082;&#1083;&#1080;&#1085;&#1086;&#1074;&#1089;&#1082;&#1080;&#1081;%20&#1092;&#1086;&#1089;&#1092;&#1086;&#1088;%20&#1076;&#1074;&#1072;%20&#1090;&#1091;&#1088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234962894733019E-2"/>
          <c:y val="5.2056338028169016E-2"/>
          <c:w val="0.93598919622950827"/>
          <c:h val="0.585553872937367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'куйбышево '!$C$5:$D$5</c:f>
              <c:strCache>
                <c:ptCount val="1"/>
                <c:pt idx="0">
                  <c:v>кущение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'куйбышево '!$E$4:$L$4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'куйбышево '!$E$5:$L$5</c:f>
              <c:numCache>
                <c:formatCode>General</c:formatCode>
                <c:ptCount val="8"/>
                <c:pt idx="0">
                  <c:v>18</c:v>
                </c:pt>
                <c:pt idx="1">
                  <c:v>0</c:v>
                </c:pt>
                <c:pt idx="2">
                  <c:v>32</c:v>
                </c:pt>
                <c:pt idx="3">
                  <c:v>49</c:v>
                </c:pt>
                <c:pt idx="4">
                  <c:v>0</c:v>
                </c:pt>
                <c:pt idx="5">
                  <c:v>50</c:v>
                </c:pt>
                <c:pt idx="6">
                  <c:v>40</c:v>
                </c:pt>
                <c:pt idx="7" formatCode="0">
                  <c:v>18.662874048401491</c:v>
                </c:pt>
              </c:numCache>
            </c:numRef>
          </c:val>
        </c:ser>
        <c:ser>
          <c:idx val="1"/>
          <c:order val="1"/>
          <c:tx>
            <c:strRef>
              <c:f>'куйбышево '!$C$6:$D$6</c:f>
              <c:strCache>
                <c:ptCount val="1"/>
                <c:pt idx="0">
                  <c:v>2-3 листа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'куйбышево '!$E$4:$L$4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'куйбышево '!$E$6:$L$6</c:f>
              <c:numCache>
                <c:formatCode>General</c:formatCode>
                <c:ptCount val="8"/>
                <c:pt idx="0">
                  <c:v>54</c:v>
                </c:pt>
                <c:pt idx="1">
                  <c:v>0</c:v>
                </c:pt>
                <c:pt idx="2">
                  <c:v>31</c:v>
                </c:pt>
                <c:pt idx="3">
                  <c:v>35</c:v>
                </c:pt>
                <c:pt idx="4">
                  <c:v>4</c:v>
                </c:pt>
                <c:pt idx="5">
                  <c:v>40</c:v>
                </c:pt>
                <c:pt idx="6">
                  <c:v>40</c:v>
                </c:pt>
                <c:pt idx="7" formatCode="0">
                  <c:v>45.876240177622236</c:v>
                </c:pt>
              </c:numCache>
            </c:numRef>
          </c:val>
        </c:ser>
        <c:ser>
          <c:idx val="2"/>
          <c:order val="2"/>
          <c:tx>
            <c:strRef>
              <c:f>'куйбышево '!$C$7:$D$7</c:f>
              <c:strCache>
                <c:ptCount val="1"/>
                <c:pt idx="0">
                  <c:v>всходы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'куйбышево '!$E$4:$L$4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'куйбышево '!$E$7:$L$7</c:f>
              <c:numCache>
                <c:formatCode>General</c:formatCode>
                <c:ptCount val="8"/>
                <c:pt idx="0">
                  <c:v>27</c:v>
                </c:pt>
                <c:pt idx="1">
                  <c:v>0</c:v>
                </c:pt>
                <c:pt idx="2">
                  <c:v>38</c:v>
                </c:pt>
                <c:pt idx="3">
                  <c:v>9</c:v>
                </c:pt>
                <c:pt idx="4">
                  <c:v>86</c:v>
                </c:pt>
                <c:pt idx="5">
                  <c:v>10</c:v>
                </c:pt>
                <c:pt idx="6">
                  <c:v>10</c:v>
                </c:pt>
                <c:pt idx="7" formatCode="0">
                  <c:v>35.460885773976287</c:v>
                </c:pt>
              </c:numCache>
            </c:numRef>
          </c:val>
        </c:ser>
        <c:ser>
          <c:idx val="3"/>
          <c:order val="3"/>
          <c:tx>
            <c:strRef>
              <c:f>'куйбышево '!$C$8:$D$8</c:f>
              <c:strCache>
                <c:ptCount val="1"/>
                <c:pt idx="0">
                  <c:v>нет всходов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'куйбышево '!$E$4:$L$4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'куйбышево '!$E$8:$L$8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7</c:v>
                </c:pt>
                <c:pt idx="4">
                  <c:v>7</c:v>
                </c:pt>
                <c:pt idx="5">
                  <c:v>0</c:v>
                </c:pt>
                <c:pt idx="6">
                  <c:v>0</c:v>
                </c:pt>
                <c:pt idx="7" formatCode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14304"/>
        <c:axId val="231832320"/>
      </c:barChart>
      <c:lineChart>
        <c:grouping val="standard"/>
        <c:varyColors val="0"/>
        <c:ser>
          <c:idx val="4"/>
          <c:order val="4"/>
          <c:tx>
            <c:strRef>
              <c:f>'куйбышево '!$C$9</c:f>
              <c:strCache>
                <c:ptCount val="1"/>
                <c:pt idx="0">
                  <c:v>урожайность, ц/га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5</a:t>
                    </a:r>
                    <a:r>
                      <a:rPr lang="en-US"/>
                      <a:t>6,2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/>
                      <a:t>3</a:t>
                    </a:r>
                    <a:r>
                      <a:rPr lang="en-US"/>
                      <a:t>7,6</a:t>
                    </a:r>
                    <a:r>
                      <a:rPr lang="ru-RU"/>
                      <a:t> ц/га 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/>
                      <a:t>4</a:t>
                    </a:r>
                    <a:r>
                      <a:rPr lang="en-US"/>
                      <a:t>0,3</a:t>
                    </a:r>
                    <a:r>
                      <a:rPr lang="ru-RU"/>
                      <a:t> ц/г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/>
                      <a:t>4</a:t>
                    </a:r>
                    <a:r>
                      <a:rPr lang="en-US"/>
                      <a:t>4,6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/>
                      <a:t>5</a:t>
                    </a:r>
                    <a:r>
                      <a:rPr lang="en-US"/>
                      <a:t>0,4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/>
                      <a:t>5</a:t>
                    </a:r>
                    <a:r>
                      <a:rPr lang="en-US"/>
                      <a:t>5,6</a:t>
                    </a:r>
                    <a:r>
                      <a:rPr lang="ru-RU"/>
                      <a:t>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/>
                      <a:t>6</a:t>
                    </a:r>
                    <a:r>
                      <a:rPr lang="en-US"/>
                      <a:t>0,3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'куйбышево '!$E$4:$K$4</c:f>
              <c:strCache>
                <c:ptCount val="7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</c:strCache>
            </c:strRef>
          </c:cat>
          <c:val>
            <c:numRef>
              <c:f>'куйбышево '!$E$9:$K$9</c:f>
              <c:numCache>
                <c:formatCode>General</c:formatCode>
                <c:ptCount val="7"/>
                <c:pt idx="0">
                  <c:v>76.2</c:v>
                </c:pt>
                <c:pt idx="1">
                  <c:v>57.6</c:v>
                </c:pt>
                <c:pt idx="2">
                  <c:v>60.3</c:v>
                </c:pt>
                <c:pt idx="3">
                  <c:v>64.599999999999994</c:v>
                </c:pt>
                <c:pt idx="4">
                  <c:v>70.400000000000006</c:v>
                </c:pt>
                <c:pt idx="5">
                  <c:v>75.599999999999994</c:v>
                </c:pt>
                <c:pt idx="6">
                  <c:v>80.3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'куйбышево '!$C$10</c:f>
              <c:strCache>
                <c:ptCount val="1"/>
                <c:pt idx="0">
                  <c:v>осадки за с/х год, мм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 w="38100">
                <a:solidFill>
                  <a:srgbClr val="0070C0"/>
                </a:solidFill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478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/>
                      <a:t>486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/>
                      <a:t>501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/>
                      <a:t>391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/>
                      <a:t>622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/>
                      <a:t>557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0973810129471778E-16"/>
                  <c:y val="-2.2920261727847398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696 мм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'куйбышево '!$E$4:$K$4</c:f>
              <c:strCache>
                <c:ptCount val="7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</c:strCache>
            </c:strRef>
          </c:cat>
          <c:val>
            <c:numRef>
              <c:f>'куйбышево '!$E$10:$K$10</c:f>
              <c:numCache>
                <c:formatCode>General</c:formatCode>
                <c:ptCount val="7"/>
                <c:pt idx="0">
                  <c:v>108.8</c:v>
                </c:pt>
                <c:pt idx="1">
                  <c:v>108.6</c:v>
                </c:pt>
                <c:pt idx="2">
                  <c:v>110.1</c:v>
                </c:pt>
                <c:pt idx="3">
                  <c:v>99.1</c:v>
                </c:pt>
                <c:pt idx="4">
                  <c:v>122.2</c:v>
                </c:pt>
                <c:pt idx="5">
                  <c:v>115.7</c:v>
                </c:pt>
                <c:pt idx="6">
                  <c:v>129.6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'куйбышево '!$C$11</c:f>
              <c:strCache>
                <c:ptCount val="1"/>
                <c:pt idx="0">
                  <c:v>удобрения кг/га под озимую пшеницу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199</a:t>
                    </a:r>
                    <a:r>
                      <a:rPr lang="ru-RU"/>
                      <a:t> к/га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171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161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197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167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152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'куйбышево '!$E$4:$K$4</c:f>
              <c:strCache>
                <c:ptCount val="7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</c:strCache>
            </c:strRef>
          </c:cat>
          <c:val>
            <c:numRef>
              <c:f>'куйбышево '!$E$11:$K$11</c:f>
              <c:numCache>
                <c:formatCode>General</c:formatCode>
                <c:ptCount val="7"/>
                <c:pt idx="0">
                  <c:v>199</c:v>
                </c:pt>
                <c:pt idx="1">
                  <c:v>171</c:v>
                </c:pt>
                <c:pt idx="2">
                  <c:v>161</c:v>
                </c:pt>
                <c:pt idx="3">
                  <c:v>202</c:v>
                </c:pt>
                <c:pt idx="4">
                  <c:v>197</c:v>
                </c:pt>
                <c:pt idx="5">
                  <c:v>167</c:v>
                </c:pt>
                <c:pt idx="6">
                  <c:v>152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14304"/>
        <c:axId val="231832320"/>
      </c:lineChart>
      <c:catAx>
        <c:axId val="20514304"/>
        <c:scaling>
          <c:orientation val="minMax"/>
        </c:scaling>
        <c:delete val="0"/>
        <c:axPos val="b"/>
        <c:majorTickMark val="out"/>
        <c:minorTickMark val="none"/>
        <c:tickLblPos val="nextTo"/>
        <c:crossAx val="231832320"/>
        <c:crosses val="autoZero"/>
        <c:auto val="1"/>
        <c:lblAlgn val="ctr"/>
        <c:lblOffset val="100"/>
        <c:noMultiLvlLbl val="0"/>
      </c:catAx>
      <c:valAx>
        <c:axId val="231832320"/>
        <c:scaling>
          <c:orientation val="minMax"/>
          <c:max val="2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5143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0837249401009333E-3"/>
          <c:y val="0.7483210396772989"/>
          <c:w val="0.97859123452562358"/>
          <c:h val="0.2216319610527681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304260044417524E-2"/>
          <c:y val="2.8252405949256341E-2"/>
          <c:w val="0.91387522713506963"/>
          <c:h val="0.623433167891676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'М-курган'!$C$6:$D$6</c:f>
              <c:strCache>
                <c:ptCount val="1"/>
                <c:pt idx="0">
                  <c:v>кущение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'М-курган'!$E$5:$L$5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'М-курган'!$E$6:$L$6</c:f>
              <c:numCache>
                <c:formatCode>General</c:formatCode>
                <c:ptCount val="8"/>
                <c:pt idx="0">
                  <c:v>17</c:v>
                </c:pt>
                <c:pt idx="2">
                  <c:v>7</c:v>
                </c:pt>
                <c:pt idx="3">
                  <c:v>3</c:v>
                </c:pt>
                <c:pt idx="4">
                  <c:v>0</c:v>
                </c:pt>
                <c:pt idx="5">
                  <c:v>49</c:v>
                </c:pt>
                <c:pt idx="6">
                  <c:v>53</c:v>
                </c:pt>
                <c:pt idx="7" formatCode="0">
                  <c:v>42.599706239525723</c:v>
                </c:pt>
              </c:numCache>
            </c:numRef>
          </c:val>
        </c:ser>
        <c:ser>
          <c:idx val="1"/>
          <c:order val="1"/>
          <c:tx>
            <c:strRef>
              <c:f>'М-курган'!$C$7:$D$7</c:f>
              <c:strCache>
                <c:ptCount val="1"/>
                <c:pt idx="0">
                  <c:v>2-3 листа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'М-курган'!$E$5:$L$5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'М-курган'!$E$7:$L$7</c:f>
              <c:numCache>
                <c:formatCode>General</c:formatCode>
                <c:ptCount val="8"/>
                <c:pt idx="0">
                  <c:v>40</c:v>
                </c:pt>
                <c:pt idx="2">
                  <c:v>31</c:v>
                </c:pt>
                <c:pt idx="3">
                  <c:v>9</c:v>
                </c:pt>
                <c:pt idx="4">
                  <c:v>18</c:v>
                </c:pt>
                <c:pt idx="5">
                  <c:v>49</c:v>
                </c:pt>
                <c:pt idx="6">
                  <c:v>47</c:v>
                </c:pt>
                <c:pt idx="7" formatCode="0">
                  <c:v>30.026876272999036</c:v>
                </c:pt>
              </c:numCache>
            </c:numRef>
          </c:val>
        </c:ser>
        <c:ser>
          <c:idx val="2"/>
          <c:order val="2"/>
          <c:tx>
            <c:strRef>
              <c:f>'М-курган'!$C$8:$D$8</c:f>
              <c:strCache>
                <c:ptCount val="1"/>
                <c:pt idx="0">
                  <c:v>всходы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'М-курган'!$E$5:$L$5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'М-курган'!$E$8:$L$8</c:f>
              <c:numCache>
                <c:formatCode>General</c:formatCode>
                <c:ptCount val="8"/>
                <c:pt idx="0">
                  <c:v>30</c:v>
                </c:pt>
                <c:pt idx="1">
                  <c:v>0</c:v>
                </c:pt>
                <c:pt idx="2">
                  <c:v>62</c:v>
                </c:pt>
                <c:pt idx="3">
                  <c:v>83</c:v>
                </c:pt>
                <c:pt idx="4">
                  <c:v>45</c:v>
                </c:pt>
                <c:pt idx="5">
                  <c:v>2</c:v>
                </c:pt>
                <c:pt idx="6">
                  <c:v>0</c:v>
                </c:pt>
                <c:pt idx="7" formatCode="0">
                  <c:v>27.373417487475241</c:v>
                </c:pt>
              </c:numCache>
            </c:numRef>
          </c:val>
        </c:ser>
        <c:ser>
          <c:idx val="3"/>
          <c:order val="3"/>
          <c:tx>
            <c:strRef>
              <c:f>'М-курган'!$C$9:$D$9</c:f>
              <c:strCache>
                <c:ptCount val="1"/>
                <c:pt idx="0">
                  <c:v>нет всходов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'М-курган'!$E$5:$L$5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'М-курган'!$E$9:$L$9</c:f>
              <c:numCache>
                <c:formatCode>General</c:formatCode>
                <c:ptCount val="8"/>
                <c:pt idx="0">
                  <c:v>13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7</c:v>
                </c:pt>
                <c:pt idx="5">
                  <c:v>0</c:v>
                </c:pt>
                <c:pt idx="6">
                  <c:v>0</c:v>
                </c:pt>
                <c:pt idx="7" formatCode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816320"/>
        <c:axId val="316807360"/>
      </c:barChart>
      <c:lineChart>
        <c:grouping val="standard"/>
        <c:varyColors val="0"/>
        <c:ser>
          <c:idx val="4"/>
          <c:order val="4"/>
          <c:tx>
            <c:strRef>
              <c:f>'М-курган'!$C$10:$D$10</c:f>
              <c:strCache>
                <c:ptCount val="1"/>
                <c:pt idx="0">
                  <c:v>урожайность, ц/га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5</a:t>
                    </a:r>
                    <a:r>
                      <a:rPr lang="en-US"/>
                      <a:t>4,8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8159014738542299E-2"/>
                  <c:y val="-0.13936351706036745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3</a:t>
                    </a:r>
                    <a:r>
                      <a:rPr lang="en-US"/>
                      <a:t>2,9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9728245507773106E-2"/>
                  <c:y val="-9.7696850393700824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4</a:t>
                    </a:r>
                    <a:r>
                      <a:rPr lang="en-US"/>
                      <a:t>0,2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/>
                      <a:t>46</a:t>
                    </a:r>
                    <a:r>
                      <a:rPr lang="en-US"/>
                      <a:t>,2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/>
                      <a:t>48</a:t>
                    </a:r>
                    <a:r>
                      <a:rPr lang="en-US"/>
                      <a:t>,2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/>
                      <a:t>5</a:t>
                    </a:r>
                    <a:r>
                      <a:rPr lang="en-US"/>
                      <a:t>6,3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4.2678015450495861E-3"/>
                  <c:y val="1.1522633744855968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5</a:t>
                    </a:r>
                    <a:r>
                      <a:rPr lang="en-US"/>
                      <a:t>2,1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'М-курган'!$E$5:$K$5</c:f>
              <c:strCache>
                <c:ptCount val="7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</c:strCache>
            </c:strRef>
          </c:cat>
          <c:val>
            <c:numRef>
              <c:f>'М-курган'!$E$10:$L$10</c:f>
              <c:numCache>
                <c:formatCode>General</c:formatCode>
                <c:ptCount val="8"/>
                <c:pt idx="0">
                  <c:v>64.8</c:v>
                </c:pt>
                <c:pt idx="1">
                  <c:v>42.9</c:v>
                </c:pt>
                <c:pt idx="2">
                  <c:v>50.2</c:v>
                </c:pt>
                <c:pt idx="3">
                  <c:v>56.2</c:v>
                </c:pt>
                <c:pt idx="4">
                  <c:v>58.2</c:v>
                </c:pt>
                <c:pt idx="5">
                  <c:v>66.3</c:v>
                </c:pt>
                <c:pt idx="6">
                  <c:v>62.1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'М-курган'!$C$11:$D$11</c:f>
              <c:strCache>
                <c:ptCount val="1"/>
                <c:pt idx="0">
                  <c:v>осадки за с/х год, мм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 w="38100">
                <a:solidFill>
                  <a:srgbClr val="0070C0"/>
                </a:solidFill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488</a:t>
                    </a:r>
                    <a:r>
                      <a:rPr lang="ru-RU" baseline="0"/>
                      <a:t>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/>
                      <a:t>486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/>
                      <a:t>501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/>
                      <a:t>391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/>
                      <a:t>622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2846274984857741E-2"/>
                  <c:y val="-6.9919072615923006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557 мм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/>
                      <a:t>696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'М-курган'!$E$5:$K$5</c:f>
              <c:strCache>
                <c:ptCount val="7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</c:strCache>
            </c:strRef>
          </c:cat>
          <c:val>
            <c:numRef>
              <c:f>'М-курган'!$E$11:$L$11</c:f>
              <c:numCache>
                <c:formatCode>General</c:formatCode>
                <c:ptCount val="8"/>
                <c:pt idx="0">
                  <c:v>108.8</c:v>
                </c:pt>
                <c:pt idx="1">
                  <c:v>108.6</c:v>
                </c:pt>
                <c:pt idx="2">
                  <c:v>110.1</c:v>
                </c:pt>
                <c:pt idx="3">
                  <c:v>99.1</c:v>
                </c:pt>
                <c:pt idx="4">
                  <c:v>122.2</c:v>
                </c:pt>
                <c:pt idx="5">
                  <c:v>115.7</c:v>
                </c:pt>
                <c:pt idx="6">
                  <c:v>129.6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'М-курган'!$C$12:$D$12</c:f>
              <c:strCache>
                <c:ptCount val="1"/>
                <c:pt idx="0">
                  <c:v>удобрения кг/га под озимую пшеницу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dLbl>
              <c:idx val="0"/>
              <c:layout>
                <c:manualLayout>
                  <c:x val="-3.7138542297597416E-2"/>
                  <c:y val="4.521398366870808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174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162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153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148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172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4143508984453716E-2"/>
                  <c:y val="-4.7462817147856518E-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102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5.9383807793256613E-3"/>
                  <c:y val="-1.4363517060367453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85 кг/га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'М-курган'!$E$5:$K$5</c:f>
              <c:strCache>
                <c:ptCount val="7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</c:strCache>
            </c:strRef>
          </c:cat>
          <c:val>
            <c:numRef>
              <c:f>'М-курган'!$E$12:$L$12</c:f>
              <c:numCache>
                <c:formatCode>General</c:formatCode>
                <c:ptCount val="8"/>
                <c:pt idx="0">
                  <c:v>174</c:v>
                </c:pt>
                <c:pt idx="1">
                  <c:v>162</c:v>
                </c:pt>
                <c:pt idx="2">
                  <c:v>153</c:v>
                </c:pt>
                <c:pt idx="3">
                  <c:v>148</c:v>
                </c:pt>
                <c:pt idx="4">
                  <c:v>172</c:v>
                </c:pt>
                <c:pt idx="5">
                  <c:v>102</c:v>
                </c:pt>
                <c:pt idx="6">
                  <c:v>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816320"/>
        <c:axId val="316807360"/>
      </c:lineChart>
      <c:catAx>
        <c:axId val="45816320"/>
        <c:scaling>
          <c:orientation val="minMax"/>
        </c:scaling>
        <c:delete val="0"/>
        <c:axPos val="b"/>
        <c:majorTickMark val="out"/>
        <c:minorTickMark val="none"/>
        <c:tickLblPos val="nextTo"/>
        <c:crossAx val="316807360"/>
        <c:crosses val="autoZero"/>
        <c:auto val="1"/>
        <c:lblAlgn val="ctr"/>
        <c:lblOffset val="100"/>
        <c:noMultiLvlLbl val="0"/>
      </c:catAx>
      <c:valAx>
        <c:axId val="316807360"/>
        <c:scaling>
          <c:orientation val="minMax"/>
          <c:max val="18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58163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067635776297208E-3"/>
          <c:y val="0.78318678915135609"/>
          <c:w val="0.97960831819099536"/>
          <c:h val="0.1890354330708661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Неклиновский!$C$4:$D$4</c:f>
              <c:strCache>
                <c:ptCount val="1"/>
                <c:pt idx="0">
                  <c:v>кущение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Неклиновский!$E$3:$L$3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Неклиновский!$E$4:$L$4</c:f>
              <c:numCache>
                <c:formatCode>General</c:formatCode>
                <c:ptCount val="8"/>
                <c:pt idx="0" formatCode="0">
                  <c:v>12.798109288834778</c:v>
                </c:pt>
                <c:pt idx="2">
                  <c:v>0</c:v>
                </c:pt>
                <c:pt idx="3" formatCode="0">
                  <c:v>3.6699043378269267</c:v>
                </c:pt>
                <c:pt idx="4">
                  <c:v>0</c:v>
                </c:pt>
                <c:pt idx="5" formatCode="0">
                  <c:v>55.918507218500572</c:v>
                </c:pt>
                <c:pt idx="6" formatCode="0">
                  <c:v>69.132538120420222</c:v>
                </c:pt>
                <c:pt idx="7" formatCode="0">
                  <c:v>76.313067463509967</c:v>
                </c:pt>
              </c:numCache>
            </c:numRef>
          </c:val>
        </c:ser>
        <c:ser>
          <c:idx val="1"/>
          <c:order val="1"/>
          <c:tx>
            <c:strRef>
              <c:f>Неклиновский!$C$5:$D$5</c:f>
              <c:strCache>
                <c:ptCount val="1"/>
                <c:pt idx="0">
                  <c:v>2-3 листа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Неклиновский!$E$3:$L$3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Неклиновский!$E$5:$L$5</c:f>
              <c:numCache>
                <c:formatCode>General</c:formatCode>
                <c:ptCount val="8"/>
                <c:pt idx="0" formatCode="0">
                  <c:v>32.124901525460146</c:v>
                </c:pt>
                <c:pt idx="2">
                  <c:v>100</c:v>
                </c:pt>
                <c:pt idx="3" formatCode="0">
                  <c:v>9.7864115675384724</c:v>
                </c:pt>
                <c:pt idx="4">
                  <c:v>0</c:v>
                </c:pt>
                <c:pt idx="5" formatCode="0">
                  <c:v>32.614799584355858</c:v>
                </c:pt>
                <c:pt idx="6" formatCode="0">
                  <c:v>25.661030614906686</c:v>
                </c:pt>
                <c:pt idx="7" formatCode="0">
                  <c:v>19.078266865877492</c:v>
                </c:pt>
              </c:numCache>
            </c:numRef>
          </c:val>
        </c:ser>
        <c:ser>
          <c:idx val="2"/>
          <c:order val="2"/>
          <c:tx>
            <c:strRef>
              <c:f>Неклиновский!$C$6:$D$6</c:f>
              <c:strCache>
                <c:ptCount val="1"/>
                <c:pt idx="0">
                  <c:v>всходы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Неклиновский!$E$3:$L$3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Неклиновский!$E$6:$L$6</c:f>
              <c:numCache>
                <c:formatCode>0</c:formatCode>
                <c:ptCount val="8"/>
                <c:pt idx="0">
                  <c:v>55.076989185705074</c:v>
                </c:pt>
                <c:pt idx="1">
                  <c:v>0</c:v>
                </c:pt>
                <c:pt idx="2" formatCode="General">
                  <c:v>0</c:v>
                </c:pt>
                <c:pt idx="3">
                  <c:v>18.349521689134644</c:v>
                </c:pt>
                <c:pt idx="4" formatCode="General">
                  <c:v>99.999999999999986</c:v>
                </c:pt>
                <c:pt idx="5">
                  <c:v>11.466693197143567</c:v>
                </c:pt>
                <c:pt idx="6">
                  <c:v>1.5627593729991165</c:v>
                </c:pt>
                <c:pt idx="7">
                  <c:v>4.6086656706125551</c:v>
                </c:pt>
              </c:numCache>
            </c:numRef>
          </c:val>
        </c:ser>
        <c:ser>
          <c:idx val="3"/>
          <c:order val="3"/>
          <c:tx>
            <c:strRef>
              <c:f>Неклиновский!$C$7:$D$7</c:f>
              <c:strCache>
                <c:ptCount val="1"/>
                <c:pt idx="0">
                  <c:v>нет всходов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Неклиновский!$E$3:$L$3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Неклиновский!$E$7:$L$7</c:f>
              <c:numCache>
                <c:formatCode>0</c:formatCode>
                <c:ptCount val="8"/>
                <c:pt idx="0">
                  <c:v>14</c:v>
                </c:pt>
                <c:pt idx="1">
                  <c:v>0</c:v>
                </c:pt>
                <c:pt idx="2" formatCode="General">
                  <c:v>0</c:v>
                </c:pt>
                <c:pt idx="3">
                  <c:v>68</c:v>
                </c:pt>
                <c:pt idx="5">
                  <c:v>0</c:v>
                </c:pt>
                <c:pt idx="6">
                  <c:v>4</c:v>
                </c:pt>
                <c:pt idx="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150144"/>
        <c:axId val="417169984"/>
      </c:barChart>
      <c:lineChart>
        <c:grouping val="standard"/>
        <c:varyColors val="0"/>
        <c:ser>
          <c:idx val="4"/>
          <c:order val="4"/>
          <c:tx>
            <c:strRef>
              <c:f>Неклиновский!$C$8:$D$8</c:f>
              <c:strCache>
                <c:ptCount val="1"/>
                <c:pt idx="0">
                  <c:v>урожайность, ц/га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3</a:t>
                    </a:r>
                    <a:r>
                      <a:rPr lang="en-US"/>
                      <a:t>6,1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36,0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42,7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49,0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50,6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60,8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53,8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Неклиновский!$E$3:$L$3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Неклиновский!$E$8:$L$8</c:f>
              <c:numCache>
                <c:formatCode>0.0</c:formatCode>
                <c:ptCount val="8"/>
                <c:pt idx="0">
                  <c:v>46.1</c:v>
                </c:pt>
                <c:pt idx="1">
                  <c:v>36</c:v>
                </c:pt>
                <c:pt idx="2" formatCode="General">
                  <c:v>42.7</c:v>
                </c:pt>
                <c:pt idx="3">
                  <c:v>49</c:v>
                </c:pt>
                <c:pt idx="4">
                  <c:v>50.6</c:v>
                </c:pt>
                <c:pt idx="5">
                  <c:v>60.8</c:v>
                </c:pt>
                <c:pt idx="6">
                  <c:v>53.8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Неклиновский!$C$9:$D$9</c:f>
              <c:strCache>
                <c:ptCount val="1"/>
                <c:pt idx="0">
                  <c:v>осадки за с/х год, мм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 w="38100">
                <a:solidFill>
                  <a:srgbClr val="0070C0"/>
                </a:solidFill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488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/>
                      <a:t>486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4691358024691357E-2"/>
                  <c:y val="-4.214129483814523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501 мм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/>
                      <a:t>391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/>
                      <a:t>622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3497942386831351E-2"/>
                  <c:y val="-6.065981335666377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557 мм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/>
                      <a:t>696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Неклиновский!$E$3:$L$3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Неклиновский!$E$9:$L$9</c:f>
              <c:numCache>
                <c:formatCode>General</c:formatCode>
                <c:ptCount val="8"/>
                <c:pt idx="0">
                  <c:v>108.8</c:v>
                </c:pt>
                <c:pt idx="1">
                  <c:v>108.6</c:v>
                </c:pt>
                <c:pt idx="2">
                  <c:v>110.1</c:v>
                </c:pt>
                <c:pt idx="3">
                  <c:v>99.1</c:v>
                </c:pt>
                <c:pt idx="4">
                  <c:v>122.2</c:v>
                </c:pt>
                <c:pt idx="5">
                  <c:v>115.7</c:v>
                </c:pt>
                <c:pt idx="6">
                  <c:v>129.6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Неклиновский!$C$10:$D$10</c:f>
              <c:strCache>
                <c:ptCount val="1"/>
                <c:pt idx="0">
                  <c:v>удобрения кг/га под озимую пшеницу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159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165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136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163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/>
                      <a:t>18</a:t>
                    </a:r>
                    <a:r>
                      <a:rPr lang="en-US"/>
                      <a:t>3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153</a:t>
                    </a:r>
                    <a:r>
                      <a:rPr lang="ru-RU"/>
                      <a:t> кг/а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3.899095946340041E-3"/>
                  <c:y val="-5.104257801108194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122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Неклиновский!$E$3:$L$3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Неклиновский!$E$10:$L$10</c:f>
              <c:numCache>
                <c:formatCode>0</c:formatCode>
                <c:ptCount val="8"/>
                <c:pt idx="0">
                  <c:v>159</c:v>
                </c:pt>
                <c:pt idx="1">
                  <c:v>165</c:v>
                </c:pt>
                <c:pt idx="2" formatCode="General">
                  <c:v>136</c:v>
                </c:pt>
                <c:pt idx="3">
                  <c:v>163</c:v>
                </c:pt>
                <c:pt idx="4">
                  <c:v>183</c:v>
                </c:pt>
                <c:pt idx="5">
                  <c:v>153</c:v>
                </c:pt>
                <c:pt idx="6">
                  <c:v>122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150144"/>
        <c:axId val="417169984"/>
      </c:lineChart>
      <c:catAx>
        <c:axId val="46150144"/>
        <c:scaling>
          <c:orientation val="minMax"/>
        </c:scaling>
        <c:delete val="0"/>
        <c:axPos val="b"/>
        <c:majorTickMark val="out"/>
        <c:minorTickMark val="none"/>
        <c:tickLblPos val="nextTo"/>
        <c:crossAx val="417169984"/>
        <c:crosses val="autoZero"/>
        <c:auto val="1"/>
        <c:lblAlgn val="ctr"/>
        <c:lblOffset val="100"/>
        <c:noMultiLvlLbl val="0"/>
      </c:catAx>
      <c:valAx>
        <c:axId val="417169984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461501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7870164772587609E-2"/>
          <c:y val="0.7796751339648571"/>
          <c:w val="0.97535911028811328"/>
          <c:h val="0.2033049466988392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967225250689816E-2"/>
          <c:y val="4.6478358368111948E-2"/>
          <c:w val="0.9282293559458914"/>
          <c:h val="0.610734436645786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'Р-Несветайский'!$C$4:$D$4</c:f>
              <c:strCache>
                <c:ptCount val="1"/>
                <c:pt idx="0">
                  <c:v>кущение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'Р-Несветайский'!$E$3:$L$3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'Р-Несветайский'!$E$4:$L$4</c:f>
              <c:numCache>
                <c:formatCode>General</c:formatCode>
                <c:ptCount val="8"/>
                <c:pt idx="0" formatCode="0">
                  <c:v>10.153558829632704</c:v>
                </c:pt>
                <c:pt idx="2" formatCode="0">
                  <c:v>9.240472114604918</c:v>
                </c:pt>
                <c:pt idx="3" formatCode="0">
                  <c:v>22.338259689337956</c:v>
                </c:pt>
                <c:pt idx="4" formatCode="0">
                  <c:v>18.790713211959247</c:v>
                </c:pt>
                <c:pt idx="5" formatCode="0">
                  <c:v>34.616590600285683</c:v>
                </c:pt>
                <c:pt idx="6" formatCode="0">
                  <c:v>61.182442520155263</c:v>
                </c:pt>
                <c:pt idx="7" formatCode="0">
                  <c:v>92.11350495594715</c:v>
                </c:pt>
              </c:numCache>
            </c:numRef>
          </c:val>
        </c:ser>
        <c:ser>
          <c:idx val="1"/>
          <c:order val="1"/>
          <c:tx>
            <c:strRef>
              <c:f>'Р-Несветайский'!$C$5:$D$5</c:f>
              <c:strCache>
                <c:ptCount val="1"/>
                <c:pt idx="0">
                  <c:v>2-3 листа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'Р-Несветайский'!$E$3:$L$3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'Р-Несветайский'!$E$5:$L$5</c:f>
              <c:numCache>
                <c:formatCode>General</c:formatCode>
                <c:ptCount val="8"/>
                <c:pt idx="0" formatCode="0">
                  <c:v>28.153143805768835</c:v>
                </c:pt>
                <c:pt idx="1">
                  <c:v>0</c:v>
                </c:pt>
                <c:pt idx="2" formatCode="0">
                  <c:v>17.379944139111629</c:v>
                </c:pt>
                <c:pt idx="3" formatCode="0">
                  <c:v>38.172975418488917</c:v>
                </c:pt>
                <c:pt idx="4" formatCode="0">
                  <c:v>42.55887756806414</c:v>
                </c:pt>
                <c:pt idx="5" formatCode="0">
                  <c:v>65.38340939971431</c:v>
                </c:pt>
                <c:pt idx="6" formatCode="0">
                  <c:v>38.81755747984473</c:v>
                </c:pt>
                <c:pt idx="7" formatCode="0">
                  <c:v>4.5911343612334807</c:v>
                </c:pt>
              </c:numCache>
            </c:numRef>
          </c:val>
        </c:ser>
        <c:ser>
          <c:idx val="2"/>
          <c:order val="2"/>
          <c:tx>
            <c:strRef>
              <c:f>'Р-Несветайский'!$C$6:$D$6</c:f>
              <c:strCache>
                <c:ptCount val="1"/>
                <c:pt idx="0">
                  <c:v>всходы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'Р-Несветайский'!$E$3:$L$3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'Р-Несветайский'!$E$6:$L$6</c:f>
              <c:numCache>
                <c:formatCode>General</c:formatCode>
                <c:ptCount val="8"/>
                <c:pt idx="0" formatCode="0">
                  <c:v>61.693297364598465</c:v>
                </c:pt>
                <c:pt idx="1">
                  <c:v>0</c:v>
                </c:pt>
                <c:pt idx="2" formatCode="0">
                  <c:v>73.379583746283458</c:v>
                </c:pt>
                <c:pt idx="3" formatCode="0">
                  <c:v>25.410948574875583</c:v>
                </c:pt>
                <c:pt idx="4" formatCode="0">
                  <c:v>38.650409219976616</c:v>
                </c:pt>
                <c:pt idx="5" formatCode="0">
                  <c:v>1.2377499490647321E-14</c:v>
                </c:pt>
                <c:pt idx="6" formatCode="0">
                  <c:v>0</c:v>
                </c:pt>
                <c:pt idx="7" formatCode="0">
                  <c:v>3.2953606828193682</c:v>
                </c:pt>
              </c:numCache>
            </c:numRef>
          </c:val>
        </c:ser>
        <c:ser>
          <c:idx val="3"/>
          <c:order val="3"/>
          <c:tx>
            <c:strRef>
              <c:f>'Р-Несветайский'!$C$7:$D$7</c:f>
              <c:strCache>
                <c:ptCount val="1"/>
                <c:pt idx="0">
                  <c:v>нет всходов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'Р-Несветайский'!$E$3:$L$3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'Р-Несветайский'!$E$7:$L$7</c:f>
              <c:numCache>
                <c:formatCode>General</c:formatCode>
                <c:ptCount val="8"/>
                <c:pt idx="0" formatCode="0">
                  <c:v>13</c:v>
                </c:pt>
                <c:pt idx="1">
                  <c:v>0</c:v>
                </c:pt>
                <c:pt idx="2" formatCode="0">
                  <c:v>0</c:v>
                </c:pt>
                <c:pt idx="3" formatCode="0">
                  <c:v>14</c:v>
                </c:pt>
                <c:pt idx="4" formatCode="0">
                  <c:v>0</c:v>
                </c:pt>
                <c:pt idx="5" formatCode="0">
                  <c:v>0</c:v>
                </c:pt>
                <c:pt idx="6" formatCode="0">
                  <c:v>0</c:v>
                </c:pt>
                <c:pt idx="7" formatCode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152192"/>
        <c:axId val="417172288"/>
      </c:barChart>
      <c:lineChart>
        <c:grouping val="standard"/>
        <c:varyColors val="0"/>
        <c:ser>
          <c:idx val="4"/>
          <c:order val="4"/>
          <c:tx>
            <c:strRef>
              <c:f>'Р-Несветайский'!$C$8:$D$8</c:f>
              <c:strCache>
                <c:ptCount val="1"/>
                <c:pt idx="0">
                  <c:v>урожайность, ц/га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45,7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33,2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32,9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42,9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43,5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47,1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52,1</a:t>
                    </a:r>
                    <a:r>
                      <a:rPr lang="ru-RU"/>
                      <a:t> ц/га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'Р-Несветайский'!$E$3:$L$3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'Р-Несветайский'!$E$8:$L$8</c:f>
              <c:numCache>
                <c:formatCode>General</c:formatCode>
                <c:ptCount val="8"/>
                <c:pt idx="0" formatCode="0.0">
                  <c:v>45.7</c:v>
                </c:pt>
                <c:pt idx="1">
                  <c:v>33.200000000000003</c:v>
                </c:pt>
                <c:pt idx="2" formatCode="0.0">
                  <c:v>32.9</c:v>
                </c:pt>
                <c:pt idx="3" formatCode="0.0">
                  <c:v>42.9</c:v>
                </c:pt>
                <c:pt idx="4" formatCode="0.0">
                  <c:v>43.5</c:v>
                </c:pt>
                <c:pt idx="5" formatCode="0.0">
                  <c:v>47.1</c:v>
                </c:pt>
                <c:pt idx="6" formatCode="0.0">
                  <c:v>52.1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'Р-Несветайский'!$C$9:$D$9</c:f>
              <c:strCache>
                <c:ptCount val="1"/>
                <c:pt idx="0">
                  <c:v>осадки за с/х год, мм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 w="38100">
                <a:solidFill>
                  <a:srgbClr val="0070C0"/>
                </a:solidFill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488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/>
                      <a:t>486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/>
                      <a:t>501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/>
                      <a:t>391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/>
                      <a:t>622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/>
                      <a:t>557 мм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7094017094015841E-3"/>
                  <c:y val="-4.2917705135587977E-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696 мм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'Р-Несветайский'!$E$3:$L$3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'Р-Несветайский'!$E$9:$L$9</c:f>
              <c:numCache>
                <c:formatCode>General</c:formatCode>
                <c:ptCount val="8"/>
                <c:pt idx="0">
                  <c:v>108.8</c:v>
                </c:pt>
                <c:pt idx="1">
                  <c:v>108.6</c:v>
                </c:pt>
                <c:pt idx="2">
                  <c:v>110.1</c:v>
                </c:pt>
                <c:pt idx="3">
                  <c:v>99.1</c:v>
                </c:pt>
                <c:pt idx="4">
                  <c:v>122.2</c:v>
                </c:pt>
                <c:pt idx="5">
                  <c:v>115.7</c:v>
                </c:pt>
                <c:pt idx="6">
                  <c:v>129.6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'Р-Несветайский'!$C$10:$D$10</c:f>
              <c:strCache>
                <c:ptCount val="1"/>
                <c:pt idx="0">
                  <c:v>удобрения кг/га под озимую пшеницу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134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60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62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172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187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0692374991587714E-2"/>
                  <c:y val="-7.578238284241126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149</a:t>
                    </a:r>
                    <a:r>
                      <a:rPr lang="ru-RU"/>
                      <a:t> кг/га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'Р-Несветайский'!$E$3:$L$3</c:f>
              <c:strCache>
                <c:ptCount val="8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  <c:pt idx="5">
                  <c:v>2021-2022</c:v>
                </c:pt>
                <c:pt idx="6">
                  <c:v>2022-2023</c:v>
                </c:pt>
                <c:pt idx="7">
                  <c:v>2023-2024</c:v>
                </c:pt>
              </c:strCache>
            </c:strRef>
          </c:cat>
          <c:val>
            <c:numRef>
              <c:f>'Р-Несветайский'!$E$10:$L$10</c:f>
              <c:numCache>
                <c:formatCode>General</c:formatCode>
                <c:ptCount val="8"/>
                <c:pt idx="0" formatCode="0">
                  <c:v>134</c:v>
                </c:pt>
                <c:pt idx="1">
                  <c:v>60</c:v>
                </c:pt>
                <c:pt idx="2" formatCode="0">
                  <c:v>62</c:v>
                </c:pt>
                <c:pt idx="3" formatCode="0">
                  <c:v>93</c:v>
                </c:pt>
                <c:pt idx="4" formatCode="0">
                  <c:v>172</c:v>
                </c:pt>
                <c:pt idx="5" formatCode="0">
                  <c:v>187</c:v>
                </c:pt>
                <c:pt idx="6" formatCode="0">
                  <c:v>149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152192"/>
        <c:axId val="417172288"/>
      </c:lineChart>
      <c:catAx>
        <c:axId val="46152192"/>
        <c:scaling>
          <c:orientation val="minMax"/>
        </c:scaling>
        <c:delete val="0"/>
        <c:axPos val="b"/>
        <c:majorTickMark val="out"/>
        <c:minorTickMark val="none"/>
        <c:tickLblPos val="nextTo"/>
        <c:crossAx val="417172288"/>
        <c:crosses val="autoZero"/>
        <c:auto val="1"/>
        <c:lblAlgn val="ctr"/>
        <c:lblOffset val="100"/>
        <c:noMultiLvlLbl val="0"/>
      </c:catAx>
      <c:valAx>
        <c:axId val="417172288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461521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795719765798506E-2"/>
          <c:y val="0.77803121524681007"/>
          <c:w val="0.94972663032505544"/>
          <c:h val="0.19685100222085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95274868191217"/>
          <c:y val="4.9991314319022616E-2"/>
          <c:w val="0.84682977141521043"/>
          <c:h val="0.78792277163412094"/>
        </c:manualLayout>
      </c:layout>
      <c:lineChart>
        <c:grouping val="standard"/>
        <c:varyColors val="0"/>
        <c:ser>
          <c:idx val="0"/>
          <c:order val="0"/>
          <c:spPr>
            <a:ln w="38100"/>
          </c:spPr>
          <c:marker>
            <c:spPr>
              <a:ln w="38100"/>
            </c:spPr>
          </c:marker>
          <c:dLbls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[осадки_осень.xlsx]Область!$I$4:$I$18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[осадки_осень.xlsx]Область!$J$4:$J$18</c:f>
              <c:numCache>
                <c:formatCode>General</c:formatCode>
                <c:ptCount val="15"/>
                <c:pt idx="0">
                  <c:v>204</c:v>
                </c:pt>
                <c:pt idx="1">
                  <c:v>186</c:v>
                </c:pt>
                <c:pt idx="2">
                  <c:v>158</c:v>
                </c:pt>
                <c:pt idx="3">
                  <c:v>112</c:v>
                </c:pt>
                <c:pt idx="4">
                  <c:v>219</c:v>
                </c:pt>
                <c:pt idx="5">
                  <c:v>148</c:v>
                </c:pt>
                <c:pt idx="6">
                  <c:v>159</c:v>
                </c:pt>
                <c:pt idx="7">
                  <c:v>161</c:v>
                </c:pt>
                <c:pt idx="8">
                  <c:v>202</c:v>
                </c:pt>
                <c:pt idx="9">
                  <c:v>161</c:v>
                </c:pt>
                <c:pt idx="10">
                  <c:v>94</c:v>
                </c:pt>
                <c:pt idx="11">
                  <c:v>91</c:v>
                </c:pt>
                <c:pt idx="12">
                  <c:v>200</c:v>
                </c:pt>
                <c:pt idx="13">
                  <c:v>215</c:v>
                </c:pt>
                <c:pt idx="14">
                  <c:v>251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153216"/>
        <c:axId val="417174592"/>
      </c:lineChart>
      <c:catAx>
        <c:axId val="46153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17174592"/>
        <c:crosses val="autoZero"/>
        <c:auto val="1"/>
        <c:lblAlgn val="ctr"/>
        <c:lblOffset val="100"/>
        <c:noMultiLvlLbl val="0"/>
      </c:catAx>
      <c:valAx>
        <c:axId val="4171745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 smtClean="0"/>
                  <a:t>Сумма осадков, мм</a:t>
                </a:r>
                <a:endParaRPr lang="ru-RU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6153216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6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38100"/>
          </c:spPr>
          <c:marker>
            <c:spPr>
              <a:ln w="38100"/>
            </c:spPr>
          </c:marker>
          <c:dLbls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'[осадки_осень.xlsx]Матвеев Курган'!$A$3:$A$17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'[осадки_осень.xlsx]Матвеев Курган'!$G$3:$G$17</c:f>
              <c:numCache>
                <c:formatCode>0</c:formatCode>
                <c:ptCount val="15"/>
                <c:pt idx="0">
                  <c:v>282</c:v>
                </c:pt>
                <c:pt idx="1">
                  <c:v>237</c:v>
                </c:pt>
                <c:pt idx="2">
                  <c:v>131</c:v>
                </c:pt>
                <c:pt idx="3">
                  <c:v>150</c:v>
                </c:pt>
                <c:pt idx="4">
                  <c:v>182</c:v>
                </c:pt>
                <c:pt idx="5">
                  <c:v>157</c:v>
                </c:pt>
                <c:pt idx="6">
                  <c:v>163.1</c:v>
                </c:pt>
                <c:pt idx="7">
                  <c:v>181</c:v>
                </c:pt>
                <c:pt idx="8">
                  <c:v>253</c:v>
                </c:pt>
                <c:pt idx="9">
                  <c:v>164</c:v>
                </c:pt>
                <c:pt idx="10">
                  <c:v>83</c:v>
                </c:pt>
                <c:pt idx="11">
                  <c:v>63</c:v>
                </c:pt>
                <c:pt idx="12">
                  <c:v>225</c:v>
                </c:pt>
                <c:pt idx="13">
                  <c:v>251</c:v>
                </c:pt>
                <c:pt idx="14">
                  <c:v>234.1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54784"/>
        <c:axId val="417176320"/>
      </c:lineChart>
      <c:catAx>
        <c:axId val="219254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17176320"/>
        <c:crosses val="autoZero"/>
        <c:auto val="1"/>
        <c:lblAlgn val="ctr"/>
        <c:lblOffset val="100"/>
        <c:noMultiLvlLbl val="0"/>
      </c:catAx>
      <c:valAx>
        <c:axId val="4171763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 smtClean="0"/>
                  <a:t>Сумма осадков, мм</a:t>
                </a:r>
                <a:endParaRPr lang="ru-RU" dirty="0"/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219254784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Лист1!$A$4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(Лист1!$C$2;Лист1!$E$2;Лист1!$G$2;Лист1!$I$2;Лист1!$K$2;Лист1!$M$2)</c:f>
              <c:strCache>
                <c:ptCount val="6"/>
                <c:pt idx="0">
                  <c:v>оч. Низкое</c:v>
                </c:pt>
                <c:pt idx="1">
                  <c:v>низкое</c:v>
                </c:pt>
                <c:pt idx="2">
                  <c:v>среднее</c:v>
                </c:pt>
                <c:pt idx="3">
                  <c:v>повышенное</c:v>
                </c:pt>
                <c:pt idx="4">
                  <c:v>высокое</c:v>
                </c:pt>
                <c:pt idx="5">
                  <c:v>оч. Высокое</c:v>
                </c:pt>
              </c:strCache>
            </c:strRef>
          </c:cat>
          <c:val>
            <c:numRef>
              <c:f>(Лист1!$D$4;Лист1!$F$4;Лист1!$H$4;Лист1!$J$4;Лист1!$L$4;Лист1!$N$4)</c:f>
              <c:numCache>
                <c:formatCode>0.0</c:formatCode>
                <c:ptCount val="6"/>
                <c:pt idx="0">
                  <c:v>0.6</c:v>
                </c:pt>
                <c:pt idx="1">
                  <c:v>34</c:v>
                </c:pt>
                <c:pt idx="2">
                  <c:v>47.8</c:v>
                </c:pt>
                <c:pt idx="3">
                  <c:v>13.1</c:v>
                </c:pt>
                <c:pt idx="4">
                  <c:v>3.6</c:v>
                </c:pt>
                <c:pt idx="5">
                  <c:v>0.8</c:v>
                </c:pt>
              </c:numCache>
            </c:numRef>
          </c:val>
        </c:ser>
        <c:ser>
          <c:idx val="1"/>
          <c:order val="1"/>
          <c:tx>
            <c:strRef>
              <c:f>Лист1!$A$5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(Лист1!$C$2;Лист1!$E$2;Лист1!$G$2;Лист1!$I$2;Лист1!$K$2;Лист1!$M$2)</c:f>
              <c:strCache>
                <c:ptCount val="6"/>
                <c:pt idx="0">
                  <c:v>оч. Низкое</c:v>
                </c:pt>
                <c:pt idx="1">
                  <c:v>низкое</c:v>
                </c:pt>
                <c:pt idx="2">
                  <c:v>среднее</c:v>
                </c:pt>
                <c:pt idx="3">
                  <c:v>повышенное</c:v>
                </c:pt>
                <c:pt idx="4">
                  <c:v>высокое</c:v>
                </c:pt>
                <c:pt idx="5">
                  <c:v>оч. Высокое</c:v>
                </c:pt>
              </c:strCache>
            </c:strRef>
          </c:cat>
          <c:val>
            <c:numRef>
              <c:f>(Лист1!$D$5;Лист1!$F$5;Лист1!$H$5;Лист1!$J$5;Лист1!$L$5;Лист1!$N$5)</c:f>
              <c:numCache>
                <c:formatCode>General</c:formatCode>
                <c:ptCount val="6"/>
                <c:pt idx="0">
                  <c:v>3.76</c:v>
                </c:pt>
                <c:pt idx="1">
                  <c:v>11.9</c:v>
                </c:pt>
                <c:pt idx="2">
                  <c:v>44.8</c:v>
                </c:pt>
                <c:pt idx="3">
                  <c:v>25.8</c:v>
                </c:pt>
                <c:pt idx="4">
                  <c:v>9.84</c:v>
                </c:pt>
                <c:pt idx="5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9329536"/>
        <c:axId val="440034432"/>
      </c:barChart>
      <c:catAx>
        <c:axId val="219329536"/>
        <c:scaling>
          <c:orientation val="minMax"/>
        </c:scaling>
        <c:delete val="0"/>
        <c:axPos val="b"/>
        <c:majorTickMark val="out"/>
        <c:minorTickMark val="none"/>
        <c:tickLblPos val="nextTo"/>
        <c:crossAx val="440034432"/>
        <c:crosses val="autoZero"/>
        <c:auto val="1"/>
        <c:lblAlgn val="ctr"/>
        <c:lblOffset val="100"/>
        <c:noMultiLvlLbl val="0"/>
      </c:catAx>
      <c:valAx>
        <c:axId val="44003443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193295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Лист1!$A$4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(Лист1!$C$2;Лист1!$E$2;Лист1!$G$2;Лист1!$I$2;Лист1!$K$2;Лист1!$M$2)</c:f>
              <c:strCache>
                <c:ptCount val="6"/>
                <c:pt idx="0">
                  <c:v>оч. Низкое</c:v>
                </c:pt>
                <c:pt idx="1">
                  <c:v>низкое</c:v>
                </c:pt>
                <c:pt idx="2">
                  <c:v>среднее</c:v>
                </c:pt>
                <c:pt idx="3">
                  <c:v>повышенное</c:v>
                </c:pt>
                <c:pt idx="4">
                  <c:v>высокое</c:v>
                </c:pt>
                <c:pt idx="5">
                  <c:v>оч. Высокое</c:v>
                </c:pt>
              </c:strCache>
            </c:strRef>
          </c:cat>
          <c:val>
            <c:numRef>
              <c:f>(Лист1!$D$4;Лист1!$F$4;Лист1!$H$4;Лист1!$J$4;Лист1!$L$4;Лист1!$N$4)</c:f>
              <c:numCache>
                <c:formatCode>0.0</c:formatCode>
                <c:ptCount val="6"/>
                <c:pt idx="0" formatCode="General">
                  <c:v>0.1</c:v>
                </c:pt>
                <c:pt idx="1">
                  <c:v>18.256868466051916</c:v>
                </c:pt>
                <c:pt idx="2">
                  <c:v>52.466001619083158</c:v>
                </c:pt>
                <c:pt idx="3">
                  <c:v>19.305836144898734</c:v>
                </c:pt>
                <c:pt idx="4">
                  <c:v>9.4321679603312187</c:v>
                </c:pt>
                <c:pt idx="5">
                  <c:v>0.43452785746888645</c:v>
                </c:pt>
              </c:numCache>
            </c:numRef>
          </c:val>
        </c:ser>
        <c:ser>
          <c:idx val="1"/>
          <c:order val="1"/>
          <c:tx>
            <c:strRef>
              <c:f>Лист1!$A$5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(Лист1!$C$2;Лист1!$E$2;Лист1!$G$2;Лист1!$I$2;Лист1!$K$2;Лист1!$M$2)</c:f>
              <c:strCache>
                <c:ptCount val="6"/>
                <c:pt idx="0">
                  <c:v>оч. Низкое</c:v>
                </c:pt>
                <c:pt idx="1">
                  <c:v>низкое</c:v>
                </c:pt>
                <c:pt idx="2">
                  <c:v>среднее</c:v>
                </c:pt>
                <c:pt idx="3">
                  <c:v>повышенное</c:v>
                </c:pt>
                <c:pt idx="4">
                  <c:v>высокое</c:v>
                </c:pt>
                <c:pt idx="5">
                  <c:v>оч. Высокое</c:v>
                </c:pt>
              </c:strCache>
            </c:strRef>
          </c:cat>
          <c:val>
            <c:numRef>
              <c:f>(Лист1!$D$5;Лист1!$F$5;Лист1!$H$5;Лист1!$J$5;Лист1!$L$5;Лист1!$N$5)</c:f>
              <c:numCache>
                <c:formatCode>General</c:formatCode>
                <c:ptCount val="6"/>
                <c:pt idx="0">
                  <c:v>2.09</c:v>
                </c:pt>
                <c:pt idx="1">
                  <c:v>16.2</c:v>
                </c:pt>
                <c:pt idx="2">
                  <c:v>39.94</c:v>
                </c:pt>
                <c:pt idx="3">
                  <c:v>23</c:v>
                </c:pt>
                <c:pt idx="4">
                  <c:v>12.93</c:v>
                </c:pt>
                <c:pt idx="5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9407872"/>
        <c:axId val="440037888"/>
      </c:barChart>
      <c:catAx>
        <c:axId val="219407872"/>
        <c:scaling>
          <c:orientation val="minMax"/>
        </c:scaling>
        <c:delete val="0"/>
        <c:axPos val="b"/>
        <c:majorTickMark val="out"/>
        <c:minorTickMark val="none"/>
        <c:tickLblPos val="nextTo"/>
        <c:crossAx val="440037888"/>
        <c:crosses val="autoZero"/>
        <c:auto val="1"/>
        <c:lblAlgn val="ctr"/>
        <c:lblOffset val="100"/>
        <c:noMultiLvlLbl val="0"/>
      </c:catAx>
      <c:valAx>
        <c:axId val="4400378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94078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Лист1!$A$4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(Лист1!$C$2;Лист1!$E$2;Лист1!$G$2;Лист1!$I$2;Лист1!$K$2;Лист1!$M$2)</c:f>
              <c:strCache>
                <c:ptCount val="6"/>
                <c:pt idx="0">
                  <c:v>оч. Низкое</c:v>
                </c:pt>
                <c:pt idx="1">
                  <c:v>низкое</c:v>
                </c:pt>
                <c:pt idx="2">
                  <c:v>среднее</c:v>
                </c:pt>
                <c:pt idx="3">
                  <c:v>повышенное</c:v>
                </c:pt>
                <c:pt idx="4">
                  <c:v>высокое</c:v>
                </c:pt>
                <c:pt idx="5">
                  <c:v>оч. Высокое</c:v>
                </c:pt>
              </c:strCache>
            </c:strRef>
          </c:cat>
          <c:val>
            <c:numRef>
              <c:f>(Лист1!$D$4;Лист1!$F$4;Лист1!$H$4;Лист1!$J$4;Лист1!$L$4;Лист1!$N$4)</c:f>
              <c:numCache>
                <c:formatCode>0.0</c:formatCode>
                <c:ptCount val="6"/>
                <c:pt idx="0" formatCode="General">
                  <c:v>0</c:v>
                </c:pt>
                <c:pt idx="1">
                  <c:v>12.492503316149826</c:v>
                </c:pt>
                <c:pt idx="2">
                  <c:v>56.819656259446482</c:v>
                </c:pt>
                <c:pt idx="3">
                  <c:v>22.536826257227894</c:v>
                </c:pt>
                <c:pt idx="4">
                  <c:v>7.9807152096164442</c:v>
                </c:pt>
                <c:pt idx="5">
                  <c:v>0.1702989575593899</c:v>
                </c:pt>
              </c:numCache>
            </c:numRef>
          </c:val>
        </c:ser>
        <c:ser>
          <c:idx val="1"/>
          <c:order val="1"/>
          <c:tx>
            <c:strRef>
              <c:f>Лист1!$A$5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(Лист1!$C$2;Лист1!$E$2;Лист1!$G$2;Лист1!$I$2;Лист1!$K$2;Лист1!$M$2)</c:f>
              <c:strCache>
                <c:ptCount val="6"/>
                <c:pt idx="0">
                  <c:v>оч. Низкое</c:v>
                </c:pt>
                <c:pt idx="1">
                  <c:v>низкое</c:v>
                </c:pt>
                <c:pt idx="2">
                  <c:v>среднее</c:v>
                </c:pt>
                <c:pt idx="3">
                  <c:v>повышенное</c:v>
                </c:pt>
                <c:pt idx="4">
                  <c:v>высокое</c:v>
                </c:pt>
                <c:pt idx="5">
                  <c:v>оч. Высокое</c:v>
                </c:pt>
              </c:strCache>
            </c:strRef>
          </c:cat>
          <c:val>
            <c:numRef>
              <c:f>(Лист1!$D$5;Лист1!$F$5;Лист1!$H$5;Лист1!$J$5;Лист1!$L$5;Лист1!$N$5)</c:f>
              <c:numCache>
                <c:formatCode>General</c:formatCode>
                <c:ptCount val="6"/>
                <c:pt idx="0">
                  <c:v>0.6</c:v>
                </c:pt>
                <c:pt idx="1">
                  <c:v>16.7</c:v>
                </c:pt>
                <c:pt idx="2">
                  <c:v>44.6</c:v>
                </c:pt>
                <c:pt idx="3">
                  <c:v>20.8</c:v>
                </c:pt>
                <c:pt idx="4">
                  <c:v>12.5</c:v>
                </c:pt>
                <c:pt idx="5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997248"/>
        <c:axId val="20193280"/>
      </c:barChart>
      <c:catAx>
        <c:axId val="218997248"/>
        <c:scaling>
          <c:orientation val="minMax"/>
        </c:scaling>
        <c:delete val="0"/>
        <c:axPos val="b"/>
        <c:majorTickMark val="out"/>
        <c:minorTickMark val="none"/>
        <c:tickLblPos val="nextTo"/>
        <c:crossAx val="20193280"/>
        <c:crosses val="autoZero"/>
        <c:auto val="1"/>
        <c:lblAlgn val="ctr"/>
        <c:lblOffset val="100"/>
        <c:noMultiLvlLbl val="0"/>
      </c:catAx>
      <c:valAx>
        <c:axId val="20193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899724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0.19025</cdr:x>
      <cdr:y>0.55172</cdr:y>
    </cdr:from>
    <cdr:to>
      <cdr:x>0.58491</cdr:x>
      <cdr:y>0.75172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02190" y="1125415"/>
          <a:ext cx="3530991" cy="4079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Ростовская область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0.2658</cdr:x>
      <cdr:y>0.59073</cdr:y>
    </cdr:from>
    <cdr:to>
      <cdr:x>0.67861</cdr:x>
      <cdr:y>0.7627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73494" y="1401298"/>
          <a:ext cx="3530991" cy="4079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Метеостанция М-Курган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DB474-A228-4502-9FAB-DC7CCFEA3FCC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FAFCE-1BF1-43DB-B87E-9498BF5F6A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927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596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195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561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FEF8-6CFB-4D4A-B8BE-50DE35371BF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418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879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C4A1A-1439-4C1F-AC03-5CA942481BA7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051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3AE7C3A-8E48-40A5-BAA7-B10BEEF47EE7}" type="slidenum">
              <a:rPr lang="ru-RU" altLang="ru-RU" smtClean="0"/>
              <a:pPr/>
              <a:t>36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52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11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621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621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363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4754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114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87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46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87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46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749C1C-C24A-4458-8EB7-97C3F0357F79}" type="slidenum">
              <a:rPr lang="ru-RU" altLang="ru-RU"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altLang="ru-RU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496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FAFCE-1BF1-43DB-B87E-9498BF5F6AF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81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0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480060" indent="-342900" algn="l">
              <a:defRPr sz="4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9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1629486"/>
            <a:ext cx="5966666" cy="1817510"/>
          </a:xfrm>
          <a:effectLst/>
        </p:spPr>
        <p:txBody>
          <a:bodyPr anchor="b"/>
          <a:lstStyle>
            <a:lvl1pPr algn="r">
              <a:defRPr sz="35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1"/>
            <a:ext cx="3636085" cy="943870"/>
          </a:xfrm>
          <a:effectLst/>
        </p:spPr>
        <p:txBody>
          <a:bodyPr anchor="b">
            <a:noAutofit/>
          </a:bodyPr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17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2623351"/>
            <a:ext cx="3388660" cy="1604639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90CA-A46A-4C7B-9593-F54010883F1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35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68580" tIns="34290" rIns="68580" bIns="3429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1"/>
            <a:ext cx="2514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2290CA-A46A-4C7B-9593-F54010883F1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1"/>
            <a:ext cx="3352801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1"/>
            <a:ext cx="18288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BF7CB5-3537-4500-B724-08A062532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240030" indent="-240030" algn="r" defTabSz="6858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5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48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22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9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41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082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t="20978" r="54950"/>
          <a:stretch/>
        </p:blipFill>
        <p:spPr bwMode="auto">
          <a:xfrm>
            <a:off x="105370" y="1212739"/>
            <a:ext cx="1120115" cy="376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631763" y="3417556"/>
            <a:ext cx="6872715" cy="145424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по повышению квалификации </a:t>
            </a: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«Эффективное развитие и ведение сельхозпроизводства, </a:t>
            </a: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инновационных технологий в сфере растениеводства»</a:t>
            </a:r>
          </a:p>
          <a:p>
            <a:pPr algn="ctr"/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Матвеев-Курган, 2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января 2024 года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99938" y="2196563"/>
            <a:ext cx="6965732" cy="9002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Докладчик: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Назаренко Ольга Георгиевна </a:t>
            </a:r>
          </a:p>
          <a:p>
            <a:pPr>
              <a:spcBef>
                <a:spcPct val="0"/>
              </a:spcBef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директор ФГБУ ГЦАС  «Ростовский»,  </a:t>
            </a:r>
          </a:p>
          <a:p>
            <a:pPr>
              <a:spcBef>
                <a:spcPct val="0"/>
              </a:spcBef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д.б.н., профессор</a:t>
            </a:r>
          </a:p>
        </p:txBody>
      </p:sp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1317660" y="971818"/>
            <a:ext cx="7826340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>
              <a:buNone/>
            </a:pPr>
            <a:r>
              <a:rPr lang="ru-RU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минерального питания озимой пшеницы с учетом погодных условий»</a:t>
            </a:r>
            <a:r>
              <a:rPr lang="ru-RU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7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208424"/>
              </p:ext>
            </p:extLst>
          </p:nvPr>
        </p:nvGraphicFramePr>
        <p:xfrm>
          <a:off x="32918" y="1240622"/>
          <a:ext cx="9078164" cy="3844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714"/>
                <a:gridCol w="1405650"/>
                <a:gridCol w="1357322"/>
                <a:gridCol w="142876"/>
                <a:gridCol w="1428760"/>
                <a:gridCol w="142876"/>
                <a:gridCol w="1071570"/>
                <a:gridCol w="1197592"/>
                <a:gridCol w="736804"/>
              </a:tblGrid>
              <a:tr h="785494"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Предшественник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Основное внесение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20-22см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Глубокая культивация (дискован.) не менее 10 см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Предпосевная культивация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посеве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Подкормки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74931"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Фосфор  кг/га в действующем веществе, потребность годовая норма  по пару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кг/га, 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 непаровым предшественникам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кг/га</a:t>
                      </a:r>
                      <a:endParaRPr lang="ru-RU" sz="15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78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Пар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78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Оз. пшеница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5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Аммиачная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селитра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78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Кукуруза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78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Подсолнечник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389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удобрения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сульфоаммофос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ЖКУ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360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 внесения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 год до посева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1- месяца до посева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2-3 дня до посева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 посеве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От начала выхода в трубку до флагового листа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767" name="TextBox 5"/>
          <p:cNvSpPr txBox="1">
            <a:spLocks noChangeArrowheads="1"/>
          </p:cNvSpPr>
          <p:nvPr/>
        </p:nvSpPr>
        <p:spPr bwMode="auto">
          <a:xfrm>
            <a:off x="-1" y="755874"/>
            <a:ext cx="914399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Распределение годовой  нормы </a:t>
            </a: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осфора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под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озимую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пшеницу 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по разным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предшественникам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высоком содержании фосфора</a:t>
            </a:r>
            <a:endParaRPr lang="ru-RU" alt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8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91997"/>
            <a:ext cx="9072880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Распределение годовой  нормы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азота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под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озимую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пшеницу 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по разным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предшественникам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низком содержании фосфора</a:t>
            </a:r>
            <a:endParaRPr lang="ru-RU" alt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635247"/>
              </p:ext>
            </p:extLst>
          </p:nvPr>
        </p:nvGraphicFramePr>
        <p:xfrm>
          <a:off x="27073" y="1255228"/>
          <a:ext cx="9089853" cy="3752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067"/>
                <a:gridCol w="1097280"/>
                <a:gridCol w="1369114"/>
                <a:gridCol w="905913"/>
                <a:gridCol w="607162"/>
                <a:gridCol w="1127713"/>
                <a:gridCol w="1016812"/>
                <a:gridCol w="950976"/>
                <a:gridCol w="689816"/>
              </a:tblGrid>
              <a:tr h="261222"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Предшествен-ник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заделке  пожнивных остатков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Предпосевная культивация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посеве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Подкормки 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6080"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ранневесен-няя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выход в трубку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колоше-</a:t>
                      </a:r>
                      <a:r>
                        <a:rPr lang="ru-RU" sz="15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ние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2658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Азот кг/га в действующем веществе, потребность годовая норма  по пру 76 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кг/га, по  непаровым предшественникам 104 кг/га</a:t>
                      </a:r>
                      <a:endParaRPr lang="ru-RU" sz="15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6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Пар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 составе сложных удобрений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36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Оз. пшеница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79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Кукуруза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114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6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Подсолнечник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119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9856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удобрения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Сульфат аммония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Аммиачная селитра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</a:p>
                    <a:p>
                      <a:pPr marL="0" indent="0"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Сульфоаммофос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Диаммофоска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Аммиачная селитра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КАС, Карбамид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75000"/>
                        </a:lnSpc>
                      </a:pPr>
                      <a:r>
                        <a:rPr lang="ru-RU" sz="1500" b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Карбамид</a:t>
                      </a:r>
                      <a:endParaRPr lang="ru-RU" sz="15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959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 внесения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Сразу после уборки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2-3 дня до посева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 севе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- май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23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441704"/>
              </p:ext>
            </p:extLst>
          </p:nvPr>
        </p:nvGraphicFramePr>
        <p:xfrm>
          <a:off x="21944" y="1240618"/>
          <a:ext cx="9100110" cy="3821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2773"/>
                <a:gridCol w="1089965"/>
                <a:gridCol w="1404518"/>
                <a:gridCol w="1316736"/>
                <a:gridCol w="1455725"/>
                <a:gridCol w="1111907"/>
                <a:gridCol w="1148486"/>
              </a:tblGrid>
              <a:tr h="801445"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Предшественник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Основное внесение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20-22см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Глубокая культивация (дискован.) не менее 10 см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Предпосевная культивация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посеве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Подкормки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от потребности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85717">
                <a:tc>
                  <a:txBody>
                    <a:bodyPr/>
                    <a:lstStyle/>
                    <a:p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Фосфор кг/га в действующем веществе, потребность годовая норма по пару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154 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кг/га, по непаровым предшественникам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кг/га</a:t>
                      </a:r>
                      <a:endParaRPr lang="ru-RU" sz="15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99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Пар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99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Оз. пшеница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5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Аммиачная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селитра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82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99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Кукуруза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100/51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99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Подсолнечник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767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удобрения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сульфоаммофос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ЖКУ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359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 внесения</a:t>
                      </a:r>
                    </a:p>
                    <a:p>
                      <a:pPr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За год до посева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1- месяца до посева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2-3 дня до посева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 посеве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От начала выхода в трубку до флагового листа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9767" name="TextBox 5"/>
          <p:cNvSpPr txBox="1">
            <a:spLocks noChangeArrowheads="1"/>
          </p:cNvSpPr>
          <p:nvPr/>
        </p:nvSpPr>
        <p:spPr bwMode="auto">
          <a:xfrm>
            <a:off x="-1" y="755874"/>
            <a:ext cx="9143999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Распределение годовой  нормы </a:t>
            </a: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осфора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под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озимую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пшеницу 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по разным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предшественникам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низком содержании фосфора</a:t>
            </a:r>
            <a:endParaRPr lang="ru-RU" alt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5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4313" y="1"/>
            <a:ext cx="8715375" cy="53578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Почему так важен фосфор с осени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4313" y="857251"/>
            <a:ext cx="4143375" cy="144661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650"/>
              </a:lnSpc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Озимая пшеница  очень чувствительна к недостатку фосфора в период от всходов до конца осенней вегетации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72001" y="2250281"/>
            <a:ext cx="4214813" cy="9108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650"/>
              </a:lnSpc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Фосфор обеспечивает развитие корневой системы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2001" y="1017985"/>
            <a:ext cx="4214813" cy="910828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650"/>
              </a:lnSpc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Почвенный фосфор не доступен для корневой системы молодых растений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314" y="2678906"/>
            <a:ext cx="4214812" cy="9108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650"/>
              </a:lnSpc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Фосфор обеспечивает эффективное использование азота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72001" y="3536156"/>
            <a:ext cx="4214813" cy="910829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650"/>
              </a:lnSpc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Фосфор стимулирует осеннее кущение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4314" y="3911205"/>
            <a:ext cx="4214812" cy="910828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>
              <a:lnSpc>
                <a:spcPts val="1650"/>
              </a:lnSpc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Фосфор обеспечивает накопление сахаров</a:t>
            </a:r>
          </a:p>
        </p:txBody>
      </p:sp>
    </p:spTree>
    <p:extLst>
      <p:ext uri="{BB962C8B-B14F-4D97-AF65-F5344CB8AC3E}">
        <p14:creationId xmlns:p14="http://schemas.microsoft.com/office/powerpoint/2010/main" val="82906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6" t="15583" r="39233" b="73811"/>
          <a:stretch/>
        </p:blipFill>
        <p:spPr bwMode="auto">
          <a:xfrm>
            <a:off x="106680" y="137732"/>
            <a:ext cx="1844040" cy="85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8" t="33962" r="19895" b="58107"/>
          <a:stretch/>
        </p:blipFill>
        <p:spPr bwMode="auto">
          <a:xfrm>
            <a:off x="76200" y="990601"/>
            <a:ext cx="4754880" cy="70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97190" y="-18410"/>
            <a:ext cx="7001089" cy="715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рассчитать потребность </a:t>
            </a:r>
            <a:r>
              <a:rPr lang="ru-RU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фосфорсодержащих удобрениях </a:t>
            </a: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год до посева</a:t>
            </a:r>
            <a:endParaRPr lang="ru-RU" sz="2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69502" r="19490" b="20928"/>
          <a:stretch/>
        </p:blipFill>
        <p:spPr bwMode="auto">
          <a:xfrm>
            <a:off x="106680" y="2519498"/>
            <a:ext cx="4754880" cy="84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51053" r="19490" b="39809"/>
          <a:stretch/>
        </p:blipFill>
        <p:spPr bwMode="auto">
          <a:xfrm>
            <a:off x="106680" y="1691641"/>
            <a:ext cx="4754880" cy="80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831080" y="697169"/>
            <a:ext cx="4267200" cy="163891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К потребности под предшественник (подсолнечник) на заданную урожайность прибавляется ½ потребности под озимую </a:t>
            </a:r>
          </a:p>
          <a:p>
            <a:pPr>
              <a:lnSpc>
                <a:spcPct val="85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пшеницу на запланированную урожайность. </a:t>
            </a: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1950720" y="1953442"/>
            <a:ext cx="655320" cy="25635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flipV="1">
            <a:off x="1950720" y="2814229"/>
            <a:ext cx="655320" cy="25635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3383280" y="2814229"/>
            <a:ext cx="777240" cy="25635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3383280" y="1953441"/>
            <a:ext cx="777240" cy="25635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5663040" y="2330044"/>
            <a:ext cx="2812091" cy="32630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 lIns="68580" tIns="34290" rIns="68580" bIns="3429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000"/>
            </a:pP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71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+80 = 1</a:t>
            </a: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5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1 кг/га  д.в.</a:t>
            </a:r>
          </a:p>
          <a:p>
            <a:pPr algn="l" rtl="0">
              <a:defRPr sz="1000"/>
            </a:pPr>
            <a:endParaRPr lang="ru-RU" sz="15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64941" y="2641105"/>
            <a:ext cx="3687484" cy="37702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2. Эта величина делится на три </a:t>
            </a: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5663040" y="3070587"/>
            <a:ext cx="2856120" cy="294731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 lIns="68580" tIns="34290" rIns="68580" bIns="3429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15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1/3= </a:t>
            </a: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50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,3 кг/га в д.в.</a:t>
            </a:r>
            <a:endParaRPr lang="ru-RU" sz="18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l" rtl="0">
              <a:defRPr sz="1000"/>
            </a:pP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21920" y="3378131"/>
            <a:ext cx="3629520" cy="37702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Берется 2/3 от этой величины</a:t>
            </a:r>
          </a:p>
        </p:txBody>
      </p:sp>
      <p:sp>
        <p:nvSpPr>
          <p:cNvPr id="19" name="AutoShape 1"/>
          <p:cNvSpPr>
            <a:spLocks noChangeArrowheads="1"/>
          </p:cNvSpPr>
          <p:nvPr/>
        </p:nvSpPr>
        <p:spPr bwMode="auto">
          <a:xfrm>
            <a:off x="1028700" y="3727655"/>
            <a:ext cx="3131820" cy="33692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 lIns="68580" tIns="34290" rIns="68580" bIns="3429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>
              <a:defRPr sz="1000"/>
            </a:pP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50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,3*2= </a:t>
            </a:r>
            <a:r>
              <a:rPr lang="en-US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100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,6 кг/га  в д.в.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4172831"/>
            <a:ext cx="9022080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dirty="0"/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доза основного внесения под зябь при подготовке почвы под предшественник (подсолнечник)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озимой пшеницы ≈ 100 кг/га в д.в. или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180 кг/га аммофоса в физическом весе</a:t>
            </a:r>
          </a:p>
        </p:txBody>
      </p:sp>
    </p:spTree>
    <p:extLst>
      <p:ext uri="{BB962C8B-B14F-4D97-AF65-F5344CB8AC3E}">
        <p14:creationId xmlns:p14="http://schemas.microsoft.com/office/powerpoint/2010/main" val="346820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179785" y="0"/>
            <a:ext cx="8964215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Постановление Правительства Ростовской области от 07.06.2021 № 426</a:t>
            </a:r>
          </a:p>
        </p:txBody>
      </p:sp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242293" y="346473"/>
            <a:ext cx="8659415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«О Порядке предоставления субсидии сельскохозяйственным товаропроизводителям на возмещение части затрат на приобретение и внесение фосфорсодержащих удобрений под пар и (или)зябь»</a:t>
            </a:r>
            <a:endParaRPr lang="ru-RU" alt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696762"/>
              </p:ext>
            </p:extLst>
          </p:nvPr>
        </p:nvGraphicFramePr>
        <p:xfrm>
          <a:off x="809029" y="1311392"/>
          <a:ext cx="7705725" cy="1427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164"/>
                <a:gridCol w="5073561"/>
              </a:tblGrid>
              <a:tr h="2854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Лимит средств, млн. руб.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8548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8548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8548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8548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7" marR="91477" marT="34157" marB="341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4357" name="TextBox 3"/>
          <p:cNvSpPr txBox="1">
            <a:spLocks noChangeArrowheads="1"/>
          </p:cNvSpPr>
          <p:nvPr/>
        </p:nvSpPr>
        <p:spPr bwMode="auto">
          <a:xfrm>
            <a:off x="-54844" y="2738817"/>
            <a:ext cx="6802041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Требования по способу внесения фосфорсодержащих удобрений</a:t>
            </a:r>
          </a:p>
        </p:txBody>
      </p:sp>
      <p:sp>
        <p:nvSpPr>
          <p:cNvPr id="14358" name="TextBox 4"/>
          <p:cNvSpPr txBox="1">
            <a:spLocks noChangeArrowheads="1"/>
          </p:cNvSpPr>
          <p:nvPr/>
        </p:nvSpPr>
        <p:spPr bwMode="auto">
          <a:xfrm>
            <a:off x="642937" y="3069879"/>
            <a:ext cx="2703241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Только под пар и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зябь</a:t>
            </a:r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411767"/>
            <a:ext cx="9144000" cy="173124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результатам агрохимического обследования выдаются Рекомендации, они действительны</a:t>
            </a:r>
            <a:r>
              <a:rPr lang="en-US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обследования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года- до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года включительно</a:t>
            </a:r>
          </a:p>
          <a:p>
            <a:pPr marL="257175" indent="-257175">
              <a:defRPr/>
            </a:pP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2020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обследования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до 2025 года включительно</a:t>
            </a:r>
          </a:p>
          <a:p>
            <a:pPr marL="257175" indent="-257175"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2021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обследования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до 2026 года включительно</a:t>
            </a:r>
          </a:p>
          <a:p>
            <a:pPr marL="257175" indent="-257175"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2022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обследования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до 2027 года включительно</a:t>
            </a:r>
          </a:p>
          <a:p>
            <a:pPr marL="257175" indent="-257175"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2023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обследования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до 2027 года 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включительно</a:t>
            </a:r>
            <a:endParaRPr lang="ru-RU" alt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29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8410"/>
            <a:ext cx="9098279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Зависимость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урожайности озимой пшеницы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состояния посевов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январе месяце,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внесенных удобрений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выпавших осадков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Куйбышевском  районе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3764595"/>
              </p:ext>
            </p:extLst>
          </p:nvPr>
        </p:nvGraphicFramePr>
        <p:xfrm>
          <a:off x="-1" y="734787"/>
          <a:ext cx="9098279" cy="413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01911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18410"/>
            <a:ext cx="9098279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Зависимость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урожайности озимой пшеницы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состояния посевов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январе месяце,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внесенных удобрений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выпавших осадков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М-Курганском районе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8088446"/>
              </p:ext>
            </p:extLst>
          </p:nvPr>
        </p:nvGraphicFramePr>
        <p:xfrm>
          <a:off x="106136" y="666393"/>
          <a:ext cx="8992143" cy="4477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291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18410"/>
            <a:ext cx="9098279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Зависимость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урожайности озимой пшеницы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состояния посевов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январе месяце,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внесенных удобрений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выпавших осадков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Неклиновском районе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1440010"/>
              </p:ext>
            </p:extLst>
          </p:nvPr>
        </p:nvGraphicFramePr>
        <p:xfrm>
          <a:off x="-4762" y="666393"/>
          <a:ext cx="9153525" cy="4477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053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18410"/>
            <a:ext cx="9098279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Зависимость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урожайности озимой пшеницы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состояния посевов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январе месяце,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внесенных удобрений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выпавших осадков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Р-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есветайском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районе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565031"/>
              </p:ext>
            </p:extLst>
          </p:nvPr>
        </p:nvGraphicFramePr>
        <p:xfrm>
          <a:off x="81643" y="666393"/>
          <a:ext cx="9016636" cy="4477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5932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804"/>
            <a:ext cx="6800200" cy="449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35759" y="4480560"/>
            <a:ext cx="1270001" cy="609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4" t="87050" r="59765" b="1834"/>
          <a:stretch/>
        </p:blipFill>
        <p:spPr bwMode="auto">
          <a:xfrm>
            <a:off x="264362" y="4082927"/>
            <a:ext cx="2356917" cy="100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00200" y="753485"/>
            <a:ext cx="2445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на страже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плодородия почв </a:t>
            </a:r>
          </a:p>
          <a:p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Ростовской области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64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"/>
          <a:stretch/>
        </p:blipFill>
        <p:spPr>
          <a:xfrm>
            <a:off x="0" y="529808"/>
            <a:ext cx="4525266" cy="46136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65986"/>
            <a:ext cx="898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осадков осеннего периода на посевах озимой пшениц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266" y="529808"/>
            <a:ext cx="4528329" cy="45876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7"/>
          <a:stretch/>
        </p:blipFill>
        <p:spPr>
          <a:xfrm>
            <a:off x="3526153" y="529808"/>
            <a:ext cx="1731077" cy="24384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29808"/>
            <a:ext cx="1961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урожая 2024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82181" y="529808"/>
            <a:ext cx="1961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урожая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28443" y="825716"/>
            <a:ext cx="1797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Куйбышевский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районо -30,5 ц/га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82890" y="1461308"/>
            <a:ext cx="1569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М-Курганский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район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35,9 ц/га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86801" y="2362442"/>
            <a:ext cx="1636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Неклиновский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Район  35,4 ц/га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68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7812720"/>
              </p:ext>
            </p:extLst>
          </p:nvPr>
        </p:nvGraphicFramePr>
        <p:xfrm>
          <a:off x="98474" y="604911"/>
          <a:ext cx="8947052" cy="2039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56603" y="184666"/>
            <a:ext cx="7493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Сумма осадков за осенний период  - 3 декада августа - декабрь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4695799"/>
              </p:ext>
            </p:extLst>
          </p:nvPr>
        </p:nvGraphicFramePr>
        <p:xfrm>
          <a:off x="98474" y="2771335"/>
          <a:ext cx="8947052" cy="2372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13397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536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Запасы продуктивной влаги в слое 0-100 см под посевами озимой пшеницы по </a:t>
            </a:r>
          </a:p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паровым предшественникам на тестовых полях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b="23692"/>
          <a:stretch/>
        </p:blipFill>
        <p:spPr>
          <a:xfrm>
            <a:off x="0" y="651692"/>
            <a:ext cx="4542136" cy="4491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811" y="691029"/>
            <a:ext cx="196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екабрь 2023 год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b="22872"/>
          <a:stretch/>
        </p:blipFill>
        <p:spPr>
          <a:xfrm>
            <a:off x="4572001" y="610667"/>
            <a:ext cx="4572000" cy="4573858"/>
          </a:xfrm>
          <a:prstGeom prst="rect">
            <a:avLst/>
          </a:prstGeom>
        </p:spPr>
      </p:pic>
      <p:pic>
        <p:nvPicPr>
          <p:cNvPr id="8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4"/>
          <a:stretch/>
        </p:blipFill>
        <p:spPr bwMode="auto">
          <a:xfrm>
            <a:off x="3262754" y="724448"/>
            <a:ext cx="2399337" cy="148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63398" y="651692"/>
            <a:ext cx="200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Февраль 2023 год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7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Запасы продуктивной влаги в слое 0-100 см под посевами озимой пшеницы по </a:t>
            </a:r>
          </a:p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непаровым предшественникам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3" b="23692"/>
          <a:stretch/>
        </p:blipFill>
        <p:spPr>
          <a:xfrm>
            <a:off x="0" y="646331"/>
            <a:ext cx="4540788" cy="44971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811" y="691029"/>
            <a:ext cx="196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екабрь 2023 год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3" b="22325"/>
          <a:stretch/>
        </p:blipFill>
        <p:spPr>
          <a:xfrm>
            <a:off x="4670474" y="626953"/>
            <a:ext cx="4504739" cy="45480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63398" y="651692"/>
            <a:ext cx="200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Февраль 2023 год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4"/>
          <a:stretch/>
        </p:blipFill>
        <p:spPr bwMode="auto">
          <a:xfrm>
            <a:off x="3262754" y="724448"/>
            <a:ext cx="2399337" cy="148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54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>
            <a:spLocks noChangeArrowheads="1"/>
          </p:cNvSpPr>
          <p:nvPr/>
        </p:nvSpPr>
        <p:spPr bwMode="auto">
          <a:xfrm>
            <a:off x="250826" y="57150"/>
            <a:ext cx="8882063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Запасы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нитратного азота в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слое 0-100 см под посевами озимой пшеницы по 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паровым предшественникам на тестовых полях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2" b="23146"/>
          <a:stretch/>
        </p:blipFill>
        <p:spPr>
          <a:xfrm>
            <a:off x="4570277" y="557287"/>
            <a:ext cx="4575245" cy="4586213"/>
          </a:xfrm>
          <a:prstGeom prst="rect">
            <a:avLst/>
          </a:prstGeom>
        </p:spPr>
      </p:pic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6992281" y="557287"/>
            <a:ext cx="223285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еврале  2023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года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3" b="23419"/>
          <a:stretch/>
        </p:blipFill>
        <p:spPr>
          <a:xfrm>
            <a:off x="-1" y="598130"/>
            <a:ext cx="4570277" cy="45640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9" t="25833" r="18385" b="45883"/>
          <a:stretch/>
        </p:blipFill>
        <p:spPr>
          <a:xfrm>
            <a:off x="3602087" y="1076141"/>
            <a:ext cx="1936377" cy="1454832"/>
          </a:xfrm>
          <a:prstGeom prst="rect">
            <a:avLst/>
          </a:prstGeom>
        </p:spPr>
      </p:pic>
      <p:sp>
        <p:nvSpPr>
          <p:cNvPr id="15" name="Прямоугольник 7"/>
          <p:cNvSpPr>
            <a:spLocks noChangeArrowheads="1"/>
          </p:cNvSpPr>
          <p:nvPr/>
        </p:nvSpPr>
        <p:spPr bwMode="auto">
          <a:xfrm>
            <a:off x="-1" y="631952"/>
            <a:ext cx="208749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Декабрь 2023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года </a:t>
            </a:r>
          </a:p>
        </p:txBody>
      </p:sp>
    </p:spTree>
    <p:extLst>
      <p:ext uri="{BB962C8B-B14F-4D97-AF65-F5344CB8AC3E}">
        <p14:creationId xmlns:p14="http://schemas.microsoft.com/office/powerpoint/2010/main" val="165759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2" b="22872"/>
          <a:stretch/>
        </p:blipFill>
        <p:spPr>
          <a:xfrm>
            <a:off x="4663661" y="631952"/>
            <a:ext cx="4480340" cy="4508409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" y="5464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Запасы продуктивной влаги в слое 0-100 см под посевами озимой пшеницы по </a:t>
            </a:r>
          </a:p>
          <a:p>
            <a:pPr algn="ctr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непаровым предшественникам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6" b="23692"/>
          <a:stretch/>
        </p:blipFill>
        <p:spPr>
          <a:xfrm>
            <a:off x="38184" y="631953"/>
            <a:ext cx="4625476" cy="4511548"/>
          </a:xfrm>
          <a:prstGeom prst="rect">
            <a:avLst/>
          </a:prstGeom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-1" y="631952"/>
            <a:ext cx="208749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Декабрь 2023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года </a:t>
            </a:r>
          </a:p>
        </p:txBody>
      </p:sp>
      <p:sp>
        <p:nvSpPr>
          <p:cNvPr id="8" name="Прямоугольник 8"/>
          <p:cNvSpPr>
            <a:spLocks noChangeArrowheads="1"/>
          </p:cNvSpPr>
          <p:nvPr/>
        </p:nvSpPr>
        <p:spPr bwMode="auto">
          <a:xfrm>
            <a:off x="6992281" y="557287"/>
            <a:ext cx="223285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еврале  2023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года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9" t="25833" r="18385" b="45883"/>
          <a:stretch/>
        </p:blipFill>
        <p:spPr>
          <a:xfrm>
            <a:off x="3602087" y="1076141"/>
            <a:ext cx="1936377" cy="14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6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972051"/>
              </p:ext>
            </p:extLst>
          </p:nvPr>
        </p:nvGraphicFramePr>
        <p:xfrm>
          <a:off x="0" y="0"/>
          <a:ext cx="9092793" cy="1866359"/>
        </p:xfrm>
        <a:graphic>
          <a:graphicData uri="http://schemas.openxmlformats.org/drawingml/2006/table">
            <a:tbl>
              <a:tblPr/>
              <a:tblGrid>
                <a:gridCol w="1111743"/>
                <a:gridCol w="1268867"/>
                <a:gridCol w="523697"/>
                <a:gridCol w="567954"/>
                <a:gridCol w="553202"/>
                <a:gridCol w="508945"/>
                <a:gridCol w="523698"/>
                <a:gridCol w="531073"/>
                <a:gridCol w="575330"/>
                <a:gridCol w="531073"/>
                <a:gridCol w="610588"/>
                <a:gridCol w="578468"/>
                <a:gridCol w="602571"/>
                <a:gridCol w="605584"/>
              </a:tblGrid>
              <a:tr h="1791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района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Предшественник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Запасы продуктивной влаги в слое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почвы,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2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10-20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20-30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30-40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40-50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50-60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60-70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70-80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80-90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90-100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0-20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179100">
                <a:tc row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Неклиновский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Горох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197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9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Подсолнечник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9100">
                <a:tc row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М-Курганский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Оз. рапс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196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9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Оз. пшеница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176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91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Куйбышевский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Оз. пшеница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215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9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Подсолнечник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91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Р-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Несветайский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Оз. рапс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165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00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Нут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176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997613"/>
              </p:ext>
            </p:extLst>
          </p:nvPr>
        </p:nvGraphicFramePr>
        <p:xfrm>
          <a:off x="14630" y="1858303"/>
          <a:ext cx="9078164" cy="1911463"/>
        </p:xfrm>
        <a:graphic>
          <a:graphicData uri="http://schemas.openxmlformats.org/drawingml/2006/table">
            <a:tbl>
              <a:tblPr/>
              <a:tblGrid>
                <a:gridCol w="1082650"/>
                <a:gridCol w="1272845"/>
                <a:gridCol w="519090"/>
                <a:gridCol w="545715"/>
                <a:gridCol w="560466"/>
                <a:gridCol w="523592"/>
                <a:gridCol w="501468"/>
                <a:gridCol w="538342"/>
                <a:gridCol w="575215"/>
                <a:gridCol w="584148"/>
                <a:gridCol w="594736"/>
                <a:gridCol w="594736"/>
                <a:gridCol w="580576"/>
                <a:gridCol w="604585"/>
              </a:tblGrid>
              <a:tr h="1884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района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Предшественник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Запасы нитратного азота в слое почвы, кг/га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9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10-20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20-30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30-40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40-50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50-60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60-70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70-80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80-90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90-100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0-40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4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Неклиновский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Горох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884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Подсолнечник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84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М-Курганский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Оз. рапс</a:t>
                      </a:r>
                    </a:p>
                  </a:txBody>
                  <a:tcPr marL="6444" marR="6444" marT="6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884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Оз. пшеница</a:t>
                      </a:r>
                    </a:p>
                  </a:txBody>
                  <a:tcPr marL="6444" marR="6444" marT="6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884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Куйбышевский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Оз. пшеница</a:t>
                      </a:r>
                    </a:p>
                  </a:txBody>
                  <a:tcPr marL="6444" marR="6444" marT="64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84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Подсолнечник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84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Р-Несветайский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Оз.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рапс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84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Нут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036160"/>
              </p:ext>
            </p:extLst>
          </p:nvPr>
        </p:nvGraphicFramePr>
        <p:xfrm>
          <a:off x="5629101" y="3855111"/>
          <a:ext cx="3463693" cy="1160602"/>
        </p:xfrm>
        <a:graphic>
          <a:graphicData uri="http://schemas.openxmlformats.org/drawingml/2006/table">
            <a:tbl>
              <a:tblPr/>
              <a:tblGrid>
                <a:gridCol w="1119225"/>
                <a:gridCol w="1119226"/>
                <a:gridCol w="1225242"/>
              </a:tblGrid>
              <a:tr h="629107"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Степень обеспеченности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нитратного азота, кг/га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слое 0-40 см)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нитратного азота, кг/га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слое 0-100 см)</a:t>
                      </a:r>
                    </a:p>
                  </a:txBody>
                  <a:tcPr marL="9525" marR="9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574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Высокая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&gt;90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более 180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15574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Средняя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60-90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90-180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15574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Низкая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&lt; 60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менее 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81159"/>
              </p:ext>
            </p:extLst>
          </p:nvPr>
        </p:nvGraphicFramePr>
        <p:xfrm>
          <a:off x="73152" y="3813468"/>
          <a:ext cx="5521145" cy="1267581"/>
        </p:xfrm>
        <a:graphic>
          <a:graphicData uri="http://schemas.openxmlformats.org/drawingml/2006/table">
            <a:tbl>
              <a:tblPr/>
              <a:tblGrid>
                <a:gridCol w="1044243"/>
                <a:gridCol w="1777594"/>
                <a:gridCol w="936346"/>
                <a:gridCol w="1762962"/>
              </a:tblGrid>
              <a:tr h="3555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Степень увлажнения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Запасы продуктивной влаги в метровом слое почвы, мм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Степень увлажнения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Запасы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продуктивной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влаги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в слое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0-20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см, мм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Высокая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160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 более</a:t>
                      </a: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Хорошая</a:t>
                      </a: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более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73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Хорошая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140-160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Удовлетворит.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20-40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73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Средняя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120-140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Недостаточная</a:t>
                      </a: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10-20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40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Низкая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80-120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Плохая</a:t>
                      </a: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менее 10</a:t>
                      </a: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97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Очень низкая</a:t>
                      </a:r>
                    </a:p>
                  </a:txBody>
                  <a:tcPr marL="9340" marR="9340" marT="9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Менее 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40" marR="9340" marT="93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06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34" y="31364"/>
            <a:ext cx="8219717" cy="649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нельзя давать большую дозу сразу в этом году на полях с высоким запасом продуктивной влаги</a:t>
            </a:r>
          </a:p>
        </p:txBody>
      </p:sp>
      <p:pic>
        <p:nvPicPr>
          <p:cNvPr id="5" name="Рисунок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t="26054" r="54393" b="27045"/>
          <a:stretch/>
        </p:blipFill>
        <p:spPr bwMode="auto">
          <a:xfrm>
            <a:off x="77665" y="957101"/>
            <a:ext cx="2932480" cy="401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5" t="50626" r="59108" b="24734"/>
          <a:stretch/>
        </p:blipFill>
        <p:spPr bwMode="auto">
          <a:xfrm rot="10800000">
            <a:off x="3643779" y="957101"/>
            <a:ext cx="1241317" cy="38859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Прямоугольник 1"/>
          <p:cNvSpPr>
            <a:spLocks noChangeArrowheads="1"/>
          </p:cNvSpPr>
          <p:nvPr/>
        </p:nvSpPr>
        <p:spPr bwMode="auto">
          <a:xfrm>
            <a:off x="5236576" y="633981"/>
            <a:ext cx="3842202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r>
              <a:rPr lang="ru-RU" alt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Наименьшая влагоёмкость (НВ)</a:t>
            </a:r>
            <a:r>
              <a:rPr lang="ru-RU" alt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– </a:t>
            </a:r>
          </a:p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наибольшее количество подвешенной влаги, которую тот или иной слой почвы может удерживать после обильного её увлажнения и свободного стекания воды. Синонимы: полевая или предельно полевая влагоёмкость. Наименьшая влагоёмкость уменьшается по профилю почвы вниз. </a:t>
            </a:r>
          </a:p>
        </p:txBody>
      </p:sp>
      <p:pic>
        <p:nvPicPr>
          <p:cNvPr id="24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9" t="56091" r="45563" b="26797"/>
          <a:stretch>
            <a:fillRect/>
          </a:stretch>
        </p:blipFill>
        <p:spPr bwMode="auto">
          <a:xfrm>
            <a:off x="5285406" y="2671490"/>
            <a:ext cx="3744541" cy="167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низ 2"/>
          <p:cNvSpPr/>
          <p:nvPr/>
        </p:nvSpPr>
        <p:spPr>
          <a:xfrm>
            <a:off x="3138716" y="1423475"/>
            <a:ext cx="288032" cy="30783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flipH="1" flipV="1">
            <a:off x="4950580" y="2043407"/>
            <a:ext cx="156374" cy="2052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035921" y="4517171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72126" y="1735630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5387" y="963191"/>
            <a:ext cx="678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59930" y="4234147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3992880" y="925087"/>
            <a:ext cx="342900" cy="3855720"/>
          </a:xfrm>
          <a:custGeom>
            <a:avLst/>
            <a:gdLst>
              <a:gd name="connsiteX0" fmla="*/ 38100 w 342900"/>
              <a:gd name="connsiteY0" fmla="*/ 38100 h 3855720"/>
              <a:gd name="connsiteX1" fmla="*/ 45720 w 342900"/>
              <a:gd name="connsiteY1" fmla="*/ 182880 h 3855720"/>
              <a:gd name="connsiteX2" fmla="*/ 60960 w 342900"/>
              <a:gd name="connsiteY2" fmla="*/ 205740 h 3855720"/>
              <a:gd name="connsiteX3" fmla="*/ 53340 w 342900"/>
              <a:gd name="connsiteY3" fmla="*/ 297180 h 3855720"/>
              <a:gd name="connsiteX4" fmla="*/ 38100 w 342900"/>
              <a:gd name="connsiteY4" fmla="*/ 342900 h 3855720"/>
              <a:gd name="connsiteX5" fmla="*/ 30480 w 342900"/>
              <a:gd name="connsiteY5" fmla="*/ 365760 h 3855720"/>
              <a:gd name="connsiteX6" fmla="*/ 45720 w 342900"/>
              <a:gd name="connsiteY6" fmla="*/ 487680 h 3855720"/>
              <a:gd name="connsiteX7" fmla="*/ 53340 w 342900"/>
              <a:gd name="connsiteY7" fmla="*/ 678180 h 3855720"/>
              <a:gd name="connsiteX8" fmla="*/ 68580 w 342900"/>
              <a:gd name="connsiteY8" fmla="*/ 723900 h 3855720"/>
              <a:gd name="connsiteX9" fmla="*/ 53340 w 342900"/>
              <a:gd name="connsiteY9" fmla="*/ 883920 h 3855720"/>
              <a:gd name="connsiteX10" fmla="*/ 38100 w 342900"/>
              <a:gd name="connsiteY10" fmla="*/ 944880 h 3855720"/>
              <a:gd name="connsiteX11" fmla="*/ 30480 w 342900"/>
              <a:gd name="connsiteY11" fmla="*/ 982980 h 3855720"/>
              <a:gd name="connsiteX12" fmla="*/ 22860 w 342900"/>
              <a:gd name="connsiteY12" fmla="*/ 1074420 h 3855720"/>
              <a:gd name="connsiteX13" fmla="*/ 7620 w 342900"/>
              <a:gd name="connsiteY13" fmla="*/ 1120140 h 3855720"/>
              <a:gd name="connsiteX14" fmla="*/ 0 w 342900"/>
              <a:gd name="connsiteY14" fmla="*/ 1165860 h 3855720"/>
              <a:gd name="connsiteX15" fmla="*/ 7620 w 342900"/>
              <a:gd name="connsiteY15" fmla="*/ 1234440 h 3855720"/>
              <a:gd name="connsiteX16" fmla="*/ 15240 w 342900"/>
              <a:gd name="connsiteY16" fmla="*/ 1257300 h 3855720"/>
              <a:gd name="connsiteX17" fmla="*/ 22860 w 342900"/>
              <a:gd name="connsiteY17" fmla="*/ 1310640 h 3855720"/>
              <a:gd name="connsiteX18" fmla="*/ 38100 w 342900"/>
              <a:gd name="connsiteY18" fmla="*/ 1356360 h 3855720"/>
              <a:gd name="connsiteX19" fmla="*/ 45720 w 342900"/>
              <a:gd name="connsiteY19" fmla="*/ 1379220 h 3855720"/>
              <a:gd name="connsiteX20" fmla="*/ 53340 w 342900"/>
              <a:gd name="connsiteY20" fmla="*/ 1577340 h 3855720"/>
              <a:gd name="connsiteX21" fmla="*/ 60960 w 342900"/>
              <a:gd name="connsiteY21" fmla="*/ 1615440 h 3855720"/>
              <a:gd name="connsiteX22" fmla="*/ 76200 w 342900"/>
              <a:gd name="connsiteY22" fmla="*/ 1661160 h 3855720"/>
              <a:gd name="connsiteX23" fmla="*/ 68580 w 342900"/>
              <a:gd name="connsiteY23" fmla="*/ 1744980 h 3855720"/>
              <a:gd name="connsiteX24" fmla="*/ 53340 w 342900"/>
              <a:gd name="connsiteY24" fmla="*/ 1767840 h 3855720"/>
              <a:gd name="connsiteX25" fmla="*/ 60960 w 342900"/>
              <a:gd name="connsiteY25" fmla="*/ 1828800 h 3855720"/>
              <a:gd name="connsiteX26" fmla="*/ 53340 w 342900"/>
              <a:gd name="connsiteY26" fmla="*/ 1874520 h 3855720"/>
              <a:gd name="connsiteX27" fmla="*/ 45720 w 342900"/>
              <a:gd name="connsiteY27" fmla="*/ 1927860 h 3855720"/>
              <a:gd name="connsiteX28" fmla="*/ 38100 w 342900"/>
              <a:gd name="connsiteY28" fmla="*/ 1950720 h 3855720"/>
              <a:gd name="connsiteX29" fmla="*/ 45720 w 342900"/>
              <a:gd name="connsiteY29" fmla="*/ 2034540 h 3855720"/>
              <a:gd name="connsiteX30" fmla="*/ 76200 w 342900"/>
              <a:gd name="connsiteY30" fmla="*/ 2103120 h 3855720"/>
              <a:gd name="connsiteX31" fmla="*/ 91440 w 342900"/>
              <a:gd name="connsiteY31" fmla="*/ 2148840 h 3855720"/>
              <a:gd name="connsiteX32" fmla="*/ 114300 w 342900"/>
              <a:gd name="connsiteY32" fmla="*/ 2217420 h 3855720"/>
              <a:gd name="connsiteX33" fmla="*/ 121920 w 342900"/>
              <a:gd name="connsiteY33" fmla="*/ 2240280 h 3855720"/>
              <a:gd name="connsiteX34" fmla="*/ 129540 w 342900"/>
              <a:gd name="connsiteY34" fmla="*/ 2324100 h 3855720"/>
              <a:gd name="connsiteX35" fmla="*/ 144780 w 342900"/>
              <a:gd name="connsiteY35" fmla="*/ 2392680 h 3855720"/>
              <a:gd name="connsiteX36" fmla="*/ 167640 w 342900"/>
              <a:gd name="connsiteY36" fmla="*/ 2438400 h 3855720"/>
              <a:gd name="connsiteX37" fmla="*/ 236220 w 342900"/>
              <a:gd name="connsiteY37" fmla="*/ 2446020 h 3855720"/>
              <a:gd name="connsiteX38" fmla="*/ 243840 w 342900"/>
              <a:gd name="connsiteY38" fmla="*/ 2796540 h 3855720"/>
              <a:gd name="connsiteX39" fmla="*/ 259080 w 342900"/>
              <a:gd name="connsiteY39" fmla="*/ 2842260 h 3855720"/>
              <a:gd name="connsiteX40" fmla="*/ 236220 w 342900"/>
              <a:gd name="connsiteY40" fmla="*/ 2926080 h 3855720"/>
              <a:gd name="connsiteX41" fmla="*/ 213360 w 342900"/>
              <a:gd name="connsiteY41" fmla="*/ 2933700 h 3855720"/>
              <a:gd name="connsiteX42" fmla="*/ 182880 w 342900"/>
              <a:gd name="connsiteY42" fmla="*/ 2971800 h 3855720"/>
              <a:gd name="connsiteX43" fmla="*/ 175260 w 342900"/>
              <a:gd name="connsiteY43" fmla="*/ 2994660 h 3855720"/>
              <a:gd name="connsiteX44" fmla="*/ 144780 w 342900"/>
              <a:gd name="connsiteY44" fmla="*/ 3040380 h 3855720"/>
              <a:gd name="connsiteX45" fmla="*/ 129540 w 342900"/>
              <a:gd name="connsiteY45" fmla="*/ 3086100 h 3855720"/>
              <a:gd name="connsiteX46" fmla="*/ 106680 w 342900"/>
              <a:gd name="connsiteY46" fmla="*/ 3147060 h 3855720"/>
              <a:gd name="connsiteX47" fmla="*/ 99060 w 342900"/>
              <a:gd name="connsiteY47" fmla="*/ 3177540 h 3855720"/>
              <a:gd name="connsiteX48" fmla="*/ 83820 w 342900"/>
              <a:gd name="connsiteY48" fmla="*/ 3200400 h 3855720"/>
              <a:gd name="connsiteX49" fmla="*/ 68580 w 342900"/>
              <a:gd name="connsiteY49" fmla="*/ 3230880 h 3855720"/>
              <a:gd name="connsiteX50" fmla="*/ 53340 w 342900"/>
              <a:gd name="connsiteY50" fmla="*/ 3276600 h 3855720"/>
              <a:gd name="connsiteX51" fmla="*/ 76200 w 342900"/>
              <a:gd name="connsiteY51" fmla="*/ 3345180 h 3855720"/>
              <a:gd name="connsiteX52" fmla="*/ 83820 w 342900"/>
              <a:gd name="connsiteY52" fmla="*/ 3368040 h 3855720"/>
              <a:gd name="connsiteX53" fmla="*/ 91440 w 342900"/>
              <a:gd name="connsiteY53" fmla="*/ 3749040 h 3855720"/>
              <a:gd name="connsiteX54" fmla="*/ 114300 w 342900"/>
              <a:gd name="connsiteY54" fmla="*/ 3764280 h 3855720"/>
              <a:gd name="connsiteX55" fmla="*/ 129540 w 342900"/>
              <a:gd name="connsiteY55" fmla="*/ 3787140 h 3855720"/>
              <a:gd name="connsiteX56" fmla="*/ 144780 w 342900"/>
              <a:gd name="connsiteY56" fmla="*/ 3832860 h 3855720"/>
              <a:gd name="connsiteX57" fmla="*/ 152400 w 342900"/>
              <a:gd name="connsiteY57" fmla="*/ 3855720 h 3855720"/>
              <a:gd name="connsiteX58" fmla="*/ 190500 w 342900"/>
              <a:gd name="connsiteY58" fmla="*/ 3848100 h 3855720"/>
              <a:gd name="connsiteX59" fmla="*/ 182880 w 342900"/>
              <a:gd name="connsiteY59" fmla="*/ 3825240 h 3855720"/>
              <a:gd name="connsiteX60" fmla="*/ 175260 w 342900"/>
              <a:gd name="connsiteY60" fmla="*/ 3794760 h 3855720"/>
              <a:gd name="connsiteX61" fmla="*/ 167640 w 342900"/>
              <a:gd name="connsiteY61" fmla="*/ 3771900 h 3855720"/>
              <a:gd name="connsiteX62" fmla="*/ 152400 w 342900"/>
              <a:gd name="connsiteY62" fmla="*/ 3718560 h 3855720"/>
              <a:gd name="connsiteX63" fmla="*/ 144780 w 342900"/>
              <a:gd name="connsiteY63" fmla="*/ 3520440 h 3855720"/>
              <a:gd name="connsiteX64" fmla="*/ 137160 w 342900"/>
              <a:gd name="connsiteY64" fmla="*/ 3489960 h 3855720"/>
              <a:gd name="connsiteX65" fmla="*/ 121920 w 342900"/>
              <a:gd name="connsiteY65" fmla="*/ 3467100 h 3855720"/>
              <a:gd name="connsiteX66" fmla="*/ 106680 w 342900"/>
              <a:gd name="connsiteY66" fmla="*/ 3421380 h 3855720"/>
              <a:gd name="connsiteX67" fmla="*/ 99060 w 342900"/>
              <a:gd name="connsiteY67" fmla="*/ 3398520 h 3855720"/>
              <a:gd name="connsiteX68" fmla="*/ 106680 w 342900"/>
              <a:gd name="connsiteY68" fmla="*/ 3169920 h 3855720"/>
              <a:gd name="connsiteX69" fmla="*/ 114300 w 342900"/>
              <a:gd name="connsiteY69" fmla="*/ 3147060 h 3855720"/>
              <a:gd name="connsiteX70" fmla="*/ 160020 w 342900"/>
              <a:gd name="connsiteY70" fmla="*/ 3116580 h 3855720"/>
              <a:gd name="connsiteX71" fmla="*/ 198120 w 342900"/>
              <a:gd name="connsiteY71" fmla="*/ 3070860 h 3855720"/>
              <a:gd name="connsiteX72" fmla="*/ 220980 w 342900"/>
              <a:gd name="connsiteY72" fmla="*/ 3055620 h 3855720"/>
              <a:gd name="connsiteX73" fmla="*/ 251460 w 342900"/>
              <a:gd name="connsiteY73" fmla="*/ 3009900 h 3855720"/>
              <a:gd name="connsiteX74" fmla="*/ 289560 w 342900"/>
              <a:gd name="connsiteY74" fmla="*/ 2964180 h 3855720"/>
              <a:gd name="connsiteX75" fmla="*/ 304800 w 342900"/>
              <a:gd name="connsiteY75" fmla="*/ 2910840 h 3855720"/>
              <a:gd name="connsiteX76" fmla="*/ 320040 w 342900"/>
              <a:gd name="connsiteY76" fmla="*/ 2865120 h 3855720"/>
              <a:gd name="connsiteX77" fmla="*/ 327660 w 342900"/>
              <a:gd name="connsiteY77" fmla="*/ 2842260 h 3855720"/>
              <a:gd name="connsiteX78" fmla="*/ 342900 w 342900"/>
              <a:gd name="connsiteY78" fmla="*/ 2811780 h 3855720"/>
              <a:gd name="connsiteX79" fmla="*/ 335280 w 342900"/>
              <a:gd name="connsiteY79" fmla="*/ 2727960 h 3855720"/>
              <a:gd name="connsiteX80" fmla="*/ 320040 w 342900"/>
              <a:gd name="connsiteY80" fmla="*/ 2682240 h 3855720"/>
              <a:gd name="connsiteX81" fmla="*/ 297180 w 342900"/>
              <a:gd name="connsiteY81" fmla="*/ 2636520 h 3855720"/>
              <a:gd name="connsiteX82" fmla="*/ 281940 w 342900"/>
              <a:gd name="connsiteY82" fmla="*/ 2514600 h 3855720"/>
              <a:gd name="connsiteX83" fmla="*/ 266700 w 342900"/>
              <a:gd name="connsiteY83" fmla="*/ 2453640 h 3855720"/>
              <a:gd name="connsiteX84" fmla="*/ 259080 w 342900"/>
              <a:gd name="connsiteY84" fmla="*/ 2423160 h 3855720"/>
              <a:gd name="connsiteX85" fmla="*/ 251460 w 342900"/>
              <a:gd name="connsiteY85" fmla="*/ 2400300 h 3855720"/>
              <a:gd name="connsiteX86" fmla="*/ 205740 w 342900"/>
              <a:gd name="connsiteY86" fmla="*/ 2369820 h 3855720"/>
              <a:gd name="connsiteX87" fmla="*/ 198120 w 342900"/>
              <a:gd name="connsiteY87" fmla="*/ 2346960 h 3855720"/>
              <a:gd name="connsiteX88" fmla="*/ 167640 w 342900"/>
              <a:gd name="connsiteY88" fmla="*/ 2301240 h 3855720"/>
              <a:gd name="connsiteX89" fmla="*/ 152400 w 342900"/>
              <a:gd name="connsiteY89" fmla="*/ 2255520 h 3855720"/>
              <a:gd name="connsiteX90" fmla="*/ 144780 w 342900"/>
              <a:gd name="connsiteY90" fmla="*/ 2232660 h 3855720"/>
              <a:gd name="connsiteX91" fmla="*/ 137160 w 342900"/>
              <a:gd name="connsiteY91" fmla="*/ 2209800 h 3855720"/>
              <a:gd name="connsiteX92" fmla="*/ 129540 w 342900"/>
              <a:gd name="connsiteY92" fmla="*/ 2087880 h 3855720"/>
              <a:gd name="connsiteX93" fmla="*/ 99060 w 342900"/>
              <a:gd name="connsiteY93" fmla="*/ 2019300 h 3855720"/>
              <a:gd name="connsiteX94" fmla="*/ 91440 w 342900"/>
              <a:gd name="connsiteY94" fmla="*/ 1996440 h 3855720"/>
              <a:gd name="connsiteX95" fmla="*/ 114300 w 342900"/>
              <a:gd name="connsiteY95" fmla="*/ 1836420 h 3855720"/>
              <a:gd name="connsiteX96" fmla="*/ 144780 w 342900"/>
              <a:gd name="connsiteY96" fmla="*/ 1767840 h 3855720"/>
              <a:gd name="connsiteX97" fmla="*/ 152400 w 342900"/>
              <a:gd name="connsiteY97" fmla="*/ 1744980 h 3855720"/>
              <a:gd name="connsiteX98" fmla="*/ 129540 w 342900"/>
              <a:gd name="connsiteY98" fmla="*/ 1661160 h 3855720"/>
              <a:gd name="connsiteX99" fmla="*/ 121920 w 342900"/>
              <a:gd name="connsiteY99" fmla="*/ 1638300 h 3855720"/>
              <a:gd name="connsiteX100" fmla="*/ 91440 w 342900"/>
              <a:gd name="connsiteY100" fmla="*/ 1623060 h 3855720"/>
              <a:gd name="connsiteX101" fmla="*/ 91440 w 342900"/>
              <a:gd name="connsiteY101" fmla="*/ 1325880 h 3855720"/>
              <a:gd name="connsiteX102" fmla="*/ 106680 w 342900"/>
              <a:gd name="connsiteY102" fmla="*/ 952500 h 3855720"/>
              <a:gd name="connsiteX103" fmla="*/ 114300 w 342900"/>
              <a:gd name="connsiteY103" fmla="*/ 929640 h 3855720"/>
              <a:gd name="connsiteX104" fmla="*/ 129540 w 342900"/>
              <a:gd name="connsiteY104" fmla="*/ 868680 h 3855720"/>
              <a:gd name="connsiteX105" fmla="*/ 121920 w 342900"/>
              <a:gd name="connsiteY105" fmla="*/ 769620 h 3855720"/>
              <a:gd name="connsiteX106" fmla="*/ 106680 w 342900"/>
              <a:gd name="connsiteY106" fmla="*/ 746760 h 3855720"/>
              <a:gd name="connsiteX107" fmla="*/ 99060 w 342900"/>
              <a:gd name="connsiteY107" fmla="*/ 716280 h 3855720"/>
              <a:gd name="connsiteX108" fmla="*/ 83820 w 342900"/>
              <a:gd name="connsiteY108" fmla="*/ 609600 h 3855720"/>
              <a:gd name="connsiteX109" fmla="*/ 76200 w 342900"/>
              <a:gd name="connsiteY109" fmla="*/ 586740 h 3855720"/>
              <a:gd name="connsiteX110" fmla="*/ 99060 w 342900"/>
              <a:gd name="connsiteY110" fmla="*/ 487680 h 3855720"/>
              <a:gd name="connsiteX111" fmla="*/ 106680 w 342900"/>
              <a:gd name="connsiteY111" fmla="*/ 464820 h 3855720"/>
              <a:gd name="connsiteX112" fmla="*/ 114300 w 342900"/>
              <a:gd name="connsiteY112" fmla="*/ 441960 h 3855720"/>
              <a:gd name="connsiteX113" fmla="*/ 129540 w 342900"/>
              <a:gd name="connsiteY113" fmla="*/ 312420 h 3855720"/>
              <a:gd name="connsiteX114" fmla="*/ 137160 w 342900"/>
              <a:gd name="connsiteY114" fmla="*/ 259080 h 3855720"/>
              <a:gd name="connsiteX115" fmla="*/ 152400 w 342900"/>
              <a:gd name="connsiteY115" fmla="*/ 236220 h 3855720"/>
              <a:gd name="connsiteX116" fmla="*/ 160020 w 342900"/>
              <a:gd name="connsiteY116" fmla="*/ 190500 h 3855720"/>
              <a:gd name="connsiteX117" fmla="*/ 182880 w 342900"/>
              <a:gd name="connsiteY117" fmla="*/ 121920 h 3855720"/>
              <a:gd name="connsiteX118" fmla="*/ 152400 w 342900"/>
              <a:gd name="connsiteY118" fmla="*/ 60960 h 3855720"/>
              <a:gd name="connsiteX119" fmla="*/ 129540 w 342900"/>
              <a:gd name="connsiteY119" fmla="*/ 76200 h 3855720"/>
              <a:gd name="connsiteX120" fmla="*/ 99060 w 342900"/>
              <a:gd name="connsiteY120" fmla="*/ 38100 h 3855720"/>
              <a:gd name="connsiteX121" fmla="*/ 60960 w 342900"/>
              <a:gd name="connsiteY121" fmla="*/ 0 h 3855720"/>
              <a:gd name="connsiteX122" fmla="*/ 30480 w 342900"/>
              <a:gd name="connsiteY122" fmla="*/ 30480 h 3855720"/>
              <a:gd name="connsiteX123" fmla="*/ 38100 w 342900"/>
              <a:gd name="connsiteY123" fmla="*/ 38100 h 385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342900" h="3855720">
                <a:moveTo>
                  <a:pt x="38100" y="38100"/>
                </a:moveTo>
                <a:cubicBezTo>
                  <a:pt x="40640" y="63500"/>
                  <a:pt x="39190" y="134996"/>
                  <a:pt x="45720" y="182880"/>
                </a:cubicBezTo>
                <a:cubicBezTo>
                  <a:pt x="46957" y="191954"/>
                  <a:pt x="60351" y="196602"/>
                  <a:pt x="60960" y="205740"/>
                </a:cubicBezTo>
                <a:cubicBezTo>
                  <a:pt x="62995" y="236258"/>
                  <a:pt x="58368" y="267011"/>
                  <a:pt x="53340" y="297180"/>
                </a:cubicBezTo>
                <a:cubicBezTo>
                  <a:pt x="50699" y="313026"/>
                  <a:pt x="43180" y="327660"/>
                  <a:pt x="38100" y="342900"/>
                </a:cubicBezTo>
                <a:lnTo>
                  <a:pt x="30480" y="365760"/>
                </a:lnTo>
                <a:cubicBezTo>
                  <a:pt x="35354" y="399875"/>
                  <a:pt x="43799" y="455028"/>
                  <a:pt x="45720" y="487680"/>
                </a:cubicBezTo>
                <a:cubicBezTo>
                  <a:pt x="49452" y="551121"/>
                  <a:pt x="47219" y="614925"/>
                  <a:pt x="53340" y="678180"/>
                </a:cubicBezTo>
                <a:cubicBezTo>
                  <a:pt x="54887" y="694170"/>
                  <a:pt x="68580" y="723900"/>
                  <a:pt x="68580" y="723900"/>
                </a:cubicBezTo>
                <a:cubicBezTo>
                  <a:pt x="63500" y="777240"/>
                  <a:pt x="59482" y="830692"/>
                  <a:pt x="53340" y="883920"/>
                </a:cubicBezTo>
                <a:cubicBezTo>
                  <a:pt x="47322" y="936080"/>
                  <a:pt x="47845" y="905898"/>
                  <a:pt x="38100" y="944880"/>
                </a:cubicBezTo>
                <a:cubicBezTo>
                  <a:pt x="34959" y="957445"/>
                  <a:pt x="33020" y="970280"/>
                  <a:pt x="30480" y="982980"/>
                </a:cubicBezTo>
                <a:cubicBezTo>
                  <a:pt x="27940" y="1013460"/>
                  <a:pt x="27888" y="1044251"/>
                  <a:pt x="22860" y="1074420"/>
                </a:cubicBezTo>
                <a:cubicBezTo>
                  <a:pt x="20219" y="1090266"/>
                  <a:pt x="10261" y="1104294"/>
                  <a:pt x="7620" y="1120140"/>
                </a:cubicBezTo>
                <a:lnTo>
                  <a:pt x="0" y="1165860"/>
                </a:lnTo>
                <a:cubicBezTo>
                  <a:pt x="2540" y="1188720"/>
                  <a:pt x="3839" y="1211752"/>
                  <a:pt x="7620" y="1234440"/>
                </a:cubicBezTo>
                <a:cubicBezTo>
                  <a:pt x="8940" y="1242363"/>
                  <a:pt x="13665" y="1249424"/>
                  <a:pt x="15240" y="1257300"/>
                </a:cubicBezTo>
                <a:cubicBezTo>
                  <a:pt x="18762" y="1274912"/>
                  <a:pt x="18821" y="1293139"/>
                  <a:pt x="22860" y="1310640"/>
                </a:cubicBezTo>
                <a:cubicBezTo>
                  <a:pt x="26472" y="1326293"/>
                  <a:pt x="33020" y="1341120"/>
                  <a:pt x="38100" y="1356360"/>
                </a:cubicBezTo>
                <a:lnTo>
                  <a:pt x="45720" y="1379220"/>
                </a:lnTo>
                <a:cubicBezTo>
                  <a:pt x="48260" y="1445260"/>
                  <a:pt x="49085" y="1511388"/>
                  <a:pt x="53340" y="1577340"/>
                </a:cubicBezTo>
                <a:cubicBezTo>
                  <a:pt x="54174" y="1590265"/>
                  <a:pt x="57552" y="1602945"/>
                  <a:pt x="60960" y="1615440"/>
                </a:cubicBezTo>
                <a:cubicBezTo>
                  <a:pt x="65187" y="1630938"/>
                  <a:pt x="76200" y="1661160"/>
                  <a:pt x="76200" y="1661160"/>
                </a:cubicBezTo>
                <a:cubicBezTo>
                  <a:pt x="73660" y="1689100"/>
                  <a:pt x="74458" y="1717548"/>
                  <a:pt x="68580" y="1744980"/>
                </a:cubicBezTo>
                <a:cubicBezTo>
                  <a:pt x="66661" y="1753935"/>
                  <a:pt x="54169" y="1758720"/>
                  <a:pt x="53340" y="1767840"/>
                </a:cubicBezTo>
                <a:cubicBezTo>
                  <a:pt x="51486" y="1788234"/>
                  <a:pt x="58420" y="1808480"/>
                  <a:pt x="60960" y="1828800"/>
                </a:cubicBezTo>
                <a:cubicBezTo>
                  <a:pt x="58420" y="1844040"/>
                  <a:pt x="55689" y="1859249"/>
                  <a:pt x="53340" y="1874520"/>
                </a:cubicBezTo>
                <a:cubicBezTo>
                  <a:pt x="50609" y="1892272"/>
                  <a:pt x="49242" y="1910248"/>
                  <a:pt x="45720" y="1927860"/>
                </a:cubicBezTo>
                <a:cubicBezTo>
                  <a:pt x="44145" y="1935736"/>
                  <a:pt x="40640" y="1943100"/>
                  <a:pt x="38100" y="1950720"/>
                </a:cubicBezTo>
                <a:cubicBezTo>
                  <a:pt x="40640" y="1978660"/>
                  <a:pt x="40844" y="2006912"/>
                  <a:pt x="45720" y="2034540"/>
                </a:cubicBezTo>
                <a:cubicBezTo>
                  <a:pt x="59000" y="2109796"/>
                  <a:pt x="54817" y="2055009"/>
                  <a:pt x="76200" y="2103120"/>
                </a:cubicBezTo>
                <a:cubicBezTo>
                  <a:pt x="82724" y="2117800"/>
                  <a:pt x="86360" y="2133600"/>
                  <a:pt x="91440" y="2148840"/>
                </a:cubicBezTo>
                <a:lnTo>
                  <a:pt x="114300" y="2217420"/>
                </a:lnTo>
                <a:lnTo>
                  <a:pt x="121920" y="2240280"/>
                </a:lnTo>
                <a:cubicBezTo>
                  <a:pt x="124460" y="2268220"/>
                  <a:pt x="126060" y="2296261"/>
                  <a:pt x="129540" y="2324100"/>
                </a:cubicBezTo>
                <a:cubicBezTo>
                  <a:pt x="131286" y="2338067"/>
                  <a:pt x="140429" y="2377453"/>
                  <a:pt x="144780" y="2392680"/>
                </a:cubicBezTo>
                <a:cubicBezTo>
                  <a:pt x="147361" y="2401713"/>
                  <a:pt x="156992" y="2434528"/>
                  <a:pt x="167640" y="2438400"/>
                </a:cubicBezTo>
                <a:cubicBezTo>
                  <a:pt x="189256" y="2446260"/>
                  <a:pt x="213360" y="2443480"/>
                  <a:pt x="236220" y="2446020"/>
                </a:cubicBezTo>
                <a:cubicBezTo>
                  <a:pt x="238760" y="2562860"/>
                  <a:pt x="237109" y="2679866"/>
                  <a:pt x="243840" y="2796540"/>
                </a:cubicBezTo>
                <a:cubicBezTo>
                  <a:pt x="244765" y="2812578"/>
                  <a:pt x="259080" y="2842260"/>
                  <a:pt x="259080" y="2842260"/>
                </a:cubicBezTo>
                <a:cubicBezTo>
                  <a:pt x="256107" y="2866047"/>
                  <a:pt x="260233" y="2906869"/>
                  <a:pt x="236220" y="2926080"/>
                </a:cubicBezTo>
                <a:cubicBezTo>
                  <a:pt x="229948" y="2931098"/>
                  <a:pt x="220980" y="2931160"/>
                  <a:pt x="213360" y="2933700"/>
                </a:cubicBezTo>
                <a:cubicBezTo>
                  <a:pt x="194207" y="2991159"/>
                  <a:pt x="222271" y="2922561"/>
                  <a:pt x="182880" y="2971800"/>
                </a:cubicBezTo>
                <a:cubicBezTo>
                  <a:pt x="177862" y="2978072"/>
                  <a:pt x="179161" y="2987639"/>
                  <a:pt x="175260" y="2994660"/>
                </a:cubicBezTo>
                <a:cubicBezTo>
                  <a:pt x="166365" y="3010671"/>
                  <a:pt x="150572" y="3023004"/>
                  <a:pt x="144780" y="3040380"/>
                </a:cubicBezTo>
                <a:cubicBezTo>
                  <a:pt x="139700" y="3055620"/>
                  <a:pt x="135506" y="3071185"/>
                  <a:pt x="129540" y="3086100"/>
                </a:cubicBezTo>
                <a:cubicBezTo>
                  <a:pt x="121488" y="3106230"/>
                  <a:pt x="112653" y="3126155"/>
                  <a:pt x="106680" y="3147060"/>
                </a:cubicBezTo>
                <a:cubicBezTo>
                  <a:pt x="103803" y="3157130"/>
                  <a:pt x="103185" y="3167914"/>
                  <a:pt x="99060" y="3177540"/>
                </a:cubicBezTo>
                <a:cubicBezTo>
                  <a:pt x="95452" y="3185958"/>
                  <a:pt x="88364" y="3192449"/>
                  <a:pt x="83820" y="3200400"/>
                </a:cubicBezTo>
                <a:cubicBezTo>
                  <a:pt x="78184" y="3210263"/>
                  <a:pt x="72799" y="3220333"/>
                  <a:pt x="68580" y="3230880"/>
                </a:cubicBezTo>
                <a:cubicBezTo>
                  <a:pt x="62614" y="3245795"/>
                  <a:pt x="53340" y="3276600"/>
                  <a:pt x="53340" y="3276600"/>
                </a:cubicBezTo>
                <a:lnTo>
                  <a:pt x="76200" y="3345180"/>
                </a:lnTo>
                <a:lnTo>
                  <a:pt x="83820" y="3368040"/>
                </a:lnTo>
                <a:cubicBezTo>
                  <a:pt x="86360" y="3495040"/>
                  <a:pt x="81698" y="3622389"/>
                  <a:pt x="91440" y="3749040"/>
                </a:cubicBezTo>
                <a:cubicBezTo>
                  <a:pt x="92142" y="3758171"/>
                  <a:pt x="107824" y="3757804"/>
                  <a:pt x="114300" y="3764280"/>
                </a:cubicBezTo>
                <a:cubicBezTo>
                  <a:pt x="120776" y="3770756"/>
                  <a:pt x="125821" y="3778771"/>
                  <a:pt x="129540" y="3787140"/>
                </a:cubicBezTo>
                <a:cubicBezTo>
                  <a:pt x="136064" y="3801820"/>
                  <a:pt x="139700" y="3817620"/>
                  <a:pt x="144780" y="3832860"/>
                </a:cubicBezTo>
                <a:lnTo>
                  <a:pt x="152400" y="3855720"/>
                </a:lnTo>
                <a:cubicBezTo>
                  <a:pt x="165100" y="3853180"/>
                  <a:pt x="181342" y="3857258"/>
                  <a:pt x="190500" y="3848100"/>
                </a:cubicBezTo>
                <a:cubicBezTo>
                  <a:pt x="196180" y="3842420"/>
                  <a:pt x="185087" y="3832963"/>
                  <a:pt x="182880" y="3825240"/>
                </a:cubicBezTo>
                <a:cubicBezTo>
                  <a:pt x="180003" y="3815170"/>
                  <a:pt x="178137" y="3804830"/>
                  <a:pt x="175260" y="3794760"/>
                </a:cubicBezTo>
                <a:cubicBezTo>
                  <a:pt x="173053" y="3787037"/>
                  <a:pt x="169847" y="3779623"/>
                  <a:pt x="167640" y="3771900"/>
                </a:cubicBezTo>
                <a:cubicBezTo>
                  <a:pt x="148504" y="3704923"/>
                  <a:pt x="170670" y="3773370"/>
                  <a:pt x="152400" y="3718560"/>
                </a:cubicBezTo>
                <a:cubicBezTo>
                  <a:pt x="149860" y="3652520"/>
                  <a:pt x="149176" y="3586382"/>
                  <a:pt x="144780" y="3520440"/>
                </a:cubicBezTo>
                <a:cubicBezTo>
                  <a:pt x="144083" y="3509991"/>
                  <a:pt x="141285" y="3499586"/>
                  <a:pt x="137160" y="3489960"/>
                </a:cubicBezTo>
                <a:cubicBezTo>
                  <a:pt x="133552" y="3481542"/>
                  <a:pt x="125639" y="3475469"/>
                  <a:pt x="121920" y="3467100"/>
                </a:cubicBezTo>
                <a:cubicBezTo>
                  <a:pt x="115396" y="3452420"/>
                  <a:pt x="111760" y="3436620"/>
                  <a:pt x="106680" y="3421380"/>
                </a:cubicBezTo>
                <a:lnTo>
                  <a:pt x="99060" y="3398520"/>
                </a:lnTo>
                <a:cubicBezTo>
                  <a:pt x="101600" y="3322320"/>
                  <a:pt x="102068" y="3246023"/>
                  <a:pt x="106680" y="3169920"/>
                </a:cubicBezTo>
                <a:cubicBezTo>
                  <a:pt x="107166" y="3161903"/>
                  <a:pt x="108620" y="3152740"/>
                  <a:pt x="114300" y="3147060"/>
                </a:cubicBezTo>
                <a:cubicBezTo>
                  <a:pt x="127252" y="3134108"/>
                  <a:pt x="160020" y="3116580"/>
                  <a:pt x="160020" y="3116580"/>
                </a:cubicBezTo>
                <a:cubicBezTo>
                  <a:pt x="175005" y="3094103"/>
                  <a:pt x="176118" y="3089195"/>
                  <a:pt x="198120" y="3070860"/>
                </a:cubicBezTo>
                <a:cubicBezTo>
                  <a:pt x="205155" y="3064997"/>
                  <a:pt x="213360" y="3060700"/>
                  <a:pt x="220980" y="3055620"/>
                </a:cubicBezTo>
                <a:cubicBezTo>
                  <a:pt x="231140" y="3040380"/>
                  <a:pt x="238508" y="3022852"/>
                  <a:pt x="251460" y="3009900"/>
                </a:cubicBezTo>
                <a:cubicBezTo>
                  <a:pt x="268312" y="2993048"/>
                  <a:pt x="278951" y="2985398"/>
                  <a:pt x="289560" y="2964180"/>
                </a:cubicBezTo>
                <a:cubicBezTo>
                  <a:pt x="295962" y="2951376"/>
                  <a:pt x="301138" y="2923047"/>
                  <a:pt x="304800" y="2910840"/>
                </a:cubicBezTo>
                <a:cubicBezTo>
                  <a:pt x="309416" y="2895453"/>
                  <a:pt x="314960" y="2880360"/>
                  <a:pt x="320040" y="2865120"/>
                </a:cubicBezTo>
                <a:cubicBezTo>
                  <a:pt x="322580" y="2857500"/>
                  <a:pt x="324068" y="2849444"/>
                  <a:pt x="327660" y="2842260"/>
                </a:cubicBezTo>
                <a:lnTo>
                  <a:pt x="342900" y="2811780"/>
                </a:lnTo>
                <a:cubicBezTo>
                  <a:pt x="340360" y="2783840"/>
                  <a:pt x="340156" y="2755588"/>
                  <a:pt x="335280" y="2727960"/>
                </a:cubicBezTo>
                <a:cubicBezTo>
                  <a:pt x="332488" y="2712140"/>
                  <a:pt x="325120" y="2697480"/>
                  <a:pt x="320040" y="2682240"/>
                </a:cubicBezTo>
                <a:cubicBezTo>
                  <a:pt x="309524" y="2650692"/>
                  <a:pt x="316875" y="2666063"/>
                  <a:pt x="297180" y="2636520"/>
                </a:cubicBezTo>
                <a:cubicBezTo>
                  <a:pt x="279881" y="2567324"/>
                  <a:pt x="297033" y="2642889"/>
                  <a:pt x="281940" y="2514600"/>
                </a:cubicBezTo>
                <a:cubicBezTo>
                  <a:pt x="277292" y="2475095"/>
                  <a:pt x="275595" y="2484774"/>
                  <a:pt x="266700" y="2453640"/>
                </a:cubicBezTo>
                <a:cubicBezTo>
                  <a:pt x="263823" y="2443570"/>
                  <a:pt x="261957" y="2433230"/>
                  <a:pt x="259080" y="2423160"/>
                </a:cubicBezTo>
                <a:cubicBezTo>
                  <a:pt x="256873" y="2415437"/>
                  <a:pt x="257140" y="2405980"/>
                  <a:pt x="251460" y="2400300"/>
                </a:cubicBezTo>
                <a:cubicBezTo>
                  <a:pt x="238508" y="2387348"/>
                  <a:pt x="205740" y="2369820"/>
                  <a:pt x="205740" y="2369820"/>
                </a:cubicBezTo>
                <a:cubicBezTo>
                  <a:pt x="203200" y="2362200"/>
                  <a:pt x="202021" y="2353981"/>
                  <a:pt x="198120" y="2346960"/>
                </a:cubicBezTo>
                <a:cubicBezTo>
                  <a:pt x="189225" y="2330949"/>
                  <a:pt x="173432" y="2318616"/>
                  <a:pt x="167640" y="2301240"/>
                </a:cubicBezTo>
                <a:lnTo>
                  <a:pt x="152400" y="2255520"/>
                </a:lnTo>
                <a:lnTo>
                  <a:pt x="144780" y="2232660"/>
                </a:lnTo>
                <a:lnTo>
                  <a:pt x="137160" y="2209800"/>
                </a:lnTo>
                <a:cubicBezTo>
                  <a:pt x="134620" y="2169160"/>
                  <a:pt x="135042" y="2128226"/>
                  <a:pt x="129540" y="2087880"/>
                </a:cubicBezTo>
                <a:cubicBezTo>
                  <a:pt x="122168" y="2033818"/>
                  <a:pt x="117075" y="2055329"/>
                  <a:pt x="99060" y="2019300"/>
                </a:cubicBezTo>
                <a:cubicBezTo>
                  <a:pt x="95468" y="2012116"/>
                  <a:pt x="93980" y="2004060"/>
                  <a:pt x="91440" y="1996440"/>
                </a:cubicBezTo>
                <a:cubicBezTo>
                  <a:pt x="92914" y="1974323"/>
                  <a:pt x="90020" y="1872840"/>
                  <a:pt x="114300" y="1836420"/>
                </a:cubicBezTo>
                <a:cubicBezTo>
                  <a:pt x="138451" y="1800194"/>
                  <a:pt x="126644" y="1822248"/>
                  <a:pt x="144780" y="1767840"/>
                </a:cubicBezTo>
                <a:lnTo>
                  <a:pt x="152400" y="1744980"/>
                </a:lnTo>
                <a:cubicBezTo>
                  <a:pt x="141630" y="1691128"/>
                  <a:pt x="148876" y="1719167"/>
                  <a:pt x="129540" y="1661160"/>
                </a:cubicBezTo>
                <a:cubicBezTo>
                  <a:pt x="127000" y="1653540"/>
                  <a:pt x="129104" y="1641892"/>
                  <a:pt x="121920" y="1638300"/>
                </a:cubicBezTo>
                <a:lnTo>
                  <a:pt x="91440" y="1623060"/>
                </a:lnTo>
                <a:cubicBezTo>
                  <a:pt x="67109" y="1501403"/>
                  <a:pt x="81888" y="1590150"/>
                  <a:pt x="91440" y="1325880"/>
                </a:cubicBezTo>
                <a:cubicBezTo>
                  <a:pt x="95939" y="1201398"/>
                  <a:pt x="99506" y="1076857"/>
                  <a:pt x="106680" y="952500"/>
                </a:cubicBezTo>
                <a:cubicBezTo>
                  <a:pt x="107143" y="944481"/>
                  <a:pt x="112187" y="937389"/>
                  <a:pt x="114300" y="929640"/>
                </a:cubicBezTo>
                <a:cubicBezTo>
                  <a:pt x="119811" y="909433"/>
                  <a:pt x="124460" y="889000"/>
                  <a:pt x="129540" y="868680"/>
                </a:cubicBezTo>
                <a:cubicBezTo>
                  <a:pt x="127000" y="835660"/>
                  <a:pt x="128023" y="802170"/>
                  <a:pt x="121920" y="769620"/>
                </a:cubicBezTo>
                <a:cubicBezTo>
                  <a:pt x="120232" y="760619"/>
                  <a:pt x="110288" y="755178"/>
                  <a:pt x="106680" y="746760"/>
                </a:cubicBezTo>
                <a:cubicBezTo>
                  <a:pt x="102555" y="737134"/>
                  <a:pt x="101600" y="726440"/>
                  <a:pt x="99060" y="716280"/>
                </a:cubicBezTo>
                <a:cubicBezTo>
                  <a:pt x="94318" y="673605"/>
                  <a:pt x="93525" y="648419"/>
                  <a:pt x="83820" y="609600"/>
                </a:cubicBezTo>
                <a:cubicBezTo>
                  <a:pt x="81872" y="601808"/>
                  <a:pt x="78740" y="594360"/>
                  <a:pt x="76200" y="586740"/>
                </a:cubicBezTo>
                <a:cubicBezTo>
                  <a:pt x="86092" y="517497"/>
                  <a:pt x="78140" y="550439"/>
                  <a:pt x="99060" y="487680"/>
                </a:cubicBezTo>
                <a:lnTo>
                  <a:pt x="106680" y="464820"/>
                </a:lnTo>
                <a:lnTo>
                  <a:pt x="114300" y="441960"/>
                </a:lnTo>
                <a:cubicBezTo>
                  <a:pt x="119380" y="398780"/>
                  <a:pt x="124147" y="355562"/>
                  <a:pt x="129540" y="312420"/>
                </a:cubicBezTo>
                <a:cubicBezTo>
                  <a:pt x="131768" y="294598"/>
                  <a:pt x="131999" y="276283"/>
                  <a:pt x="137160" y="259080"/>
                </a:cubicBezTo>
                <a:cubicBezTo>
                  <a:pt x="139792" y="250308"/>
                  <a:pt x="147320" y="243840"/>
                  <a:pt x="152400" y="236220"/>
                </a:cubicBezTo>
                <a:cubicBezTo>
                  <a:pt x="154940" y="220980"/>
                  <a:pt x="156039" y="205429"/>
                  <a:pt x="160020" y="190500"/>
                </a:cubicBezTo>
                <a:cubicBezTo>
                  <a:pt x="166229" y="167217"/>
                  <a:pt x="182880" y="121920"/>
                  <a:pt x="182880" y="121920"/>
                </a:cubicBezTo>
                <a:cubicBezTo>
                  <a:pt x="180348" y="104199"/>
                  <a:pt x="189515" y="54774"/>
                  <a:pt x="152400" y="60960"/>
                </a:cubicBezTo>
                <a:cubicBezTo>
                  <a:pt x="143367" y="62466"/>
                  <a:pt x="137160" y="71120"/>
                  <a:pt x="129540" y="76200"/>
                </a:cubicBezTo>
                <a:cubicBezTo>
                  <a:pt x="114705" y="31696"/>
                  <a:pt x="133527" y="72567"/>
                  <a:pt x="99060" y="38100"/>
                </a:cubicBezTo>
                <a:cubicBezTo>
                  <a:pt x="48260" y="-12700"/>
                  <a:pt x="121920" y="40640"/>
                  <a:pt x="60960" y="0"/>
                </a:cubicBezTo>
                <a:cubicBezTo>
                  <a:pt x="7718" y="10648"/>
                  <a:pt x="23270" y="-5568"/>
                  <a:pt x="30480" y="30480"/>
                </a:cubicBezTo>
                <a:cubicBezTo>
                  <a:pt x="31476" y="35461"/>
                  <a:pt x="35560" y="12700"/>
                  <a:pt x="38100" y="3810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635497"/>
            <a:ext cx="3162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 продуктивной влаги в мм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787897"/>
            <a:ext cx="3162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 продуктивной влаги в мм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21470" y="2398784"/>
            <a:ext cx="367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 НВ по двум глубинам, мм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1470" y="4414305"/>
            <a:ext cx="38270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 возможность оценить наличие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гравитационной влаги в пределах метровой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толщи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042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244916"/>
              </p:ext>
            </p:extLst>
          </p:nvPr>
        </p:nvGraphicFramePr>
        <p:xfrm>
          <a:off x="1287780" y="452232"/>
          <a:ext cx="7856220" cy="4500972"/>
        </p:xfrm>
        <a:graphic>
          <a:graphicData uri="http://schemas.openxmlformats.org/drawingml/2006/table">
            <a:tbl>
              <a:tblPr/>
              <a:tblGrid>
                <a:gridCol w="807966"/>
                <a:gridCol w="807966"/>
                <a:gridCol w="520299"/>
                <a:gridCol w="1090125"/>
                <a:gridCol w="658964"/>
                <a:gridCol w="804449"/>
                <a:gridCol w="859349"/>
                <a:gridCol w="963480"/>
                <a:gridCol w="729395"/>
                <a:gridCol w="614227"/>
              </a:tblGrid>
              <a:tr h="203292"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Глубина, см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Содержание влаги и наименьшая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влагоемкость почв,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75000"/>
                        </a:lnSpc>
                      </a:pP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292"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Наименьшая влагоемкость, НВ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75000"/>
                        </a:lnSpc>
                      </a:pPr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Неклиновский</a:t>
                      </a:r>
                      <a:endParaRPr lang="ru-RU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М-Курганский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Куйбышевский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Р-</a:t>
                      </a:r>
                      <a:r>
                        <a:rPr lang="ru-RU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Несветайский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92"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Горох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Подсолнечник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Оз. рапс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Оз. пшеница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Оз. пшеница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Подсолнечник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Оз. рапс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Нут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92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0-10</a:t>
                      </a: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19,5-29,6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10-20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18,0-28,9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20-30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17,6-28,4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30-40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17,3-28,0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40-50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17,0-27,6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50-60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16,7-27,2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60-70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16,4-26,8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1791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70-80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16,1-26,4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00027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80-90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15,8-26,0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00027"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90-100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15,5-25,6</a:t>
                      </a:r>
                    </a:p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444" marR="64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75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5" t="50626" r="59108" b="24734"/>
          <a:stretch/>
        </p:blipFill>
        <p:spPr bwMode="auto">
          <a:xfrm rot="10800000">
            <a:off x="15982" y="464876"/>
            <a:ext cx="1241317" cy="4678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олилиния 8"/>
          <p:cNvSpPr/>
          <p:nvPr/>
        </p:nvSpPr>
        <p:spPr>
          <a:xfrm>
            <a:off x="7620" y="891540"/>
            <a:ext cx="213360" cy="822960"/>
          </a:xfrm>
          <a:custGeom>
            <a:avLst/>
            <a:gdLst>
              <a:gd name="connsiteX0" fmla="*/ 0 w 213360"/>
              <a:gd name="connsiteY0" fmla="*/ 15240 h 822960"/>
              <a:gd name="connsiteX1" fmla="*/ 30480 w 213360"/>
              <a:gd name="connsiteY1" fmla="*/ 76200 h 822960"/>
              <a:gd name="connsiteX2" fmla="*/ 45720 w 213360"/>
              <a:gd name="connsiteY2" fmla="*/ 152400 h 822960"/>
              <a:gd name="connsiteX3" fmla="*/ 45720 w 213360"/>
              <a:gd name="connsiteY3" fmla="*/ 594360 h 822960"/>
              <a:gd name="connsiteX4" fmla="*/ 38100 w 213360"/>
              <a:gd name="connsiteY4" fmla="*/ 617220 h 822960"/>
              <a:gd name="connsiteX5" fmla="*/ 30480 w 213360"/>
              <a:gd name="connsiteY5" fmla="*/ 655320 h 822960"/>
              <a:gd name="connsiteX6" fmla="*/ 38100 w 213360"/>
              <a:gd name="connsiteY6" fmla="*/ 777240 h 822960"/>
              <a:gd name="connsiteX7" fmla="*/ 45720 w 213360"/>
              <a:gd name="connsiteY7" fmla="*/ 800100 h 822960"/>
              <a:gd name="connsiteX8" fmla="*/ 91440 w 213360"/>
              <a:gd name="connsiteY8" fmla="*/ 815340 h 822960"/>
              <a:gd name="connsiteX9" fmla="*/ 114300 w 213360"/>
              <a:gd name="connsiteY9" fmla="*/ 822960 h 822960"/>
              <a:gd name="connsiteX10" fmla="*/ 137160 w 213360"/>
              <a:gd name="connsiteY10" fmla="*/ 807720 h 822960"/>
              <a:gd name="connsiteX11" fmla="*/ 160020 w 213360"/>
              <a:gd name="connsiteY11" fmla="*/ 800100 h 822960"/>
              <a:gd name="connsiteX12" fmla="*/ 167640 w 213360"/>
              <a:gd name="connsiteY12" fmla="*/ 777240 h 822960"/>
              <a:gd name="connsiteX13" fmla="*/ 182880 w 213360"/>
              <a:gd name="connsiteY13" fmla="*/ 754380 h 822960"/>
              <a:gd name="connsiteX14" fmla="*/ 175260 w 213360"/>
              <a:gd name="connsiteY14" fmla="*/ 662940 h 822960"/>
              <a:gd name="connsiteX15" fmla="*/ 167640 w 213360"/>
              <a:gd name="connsiteY15" fmla="*/ 586740 h 822960"/>
              <a:gd name="connsiteX16" fmla="*/ 190500 w 213360"/>
              <a:gd name="connsiteY16" fmla="*/ 518160 h 822960"/>
              <a:gd name="connsiteX17" fmla="*/ 198120 w 213360"/>
              <a:gd name="connsiteY17" fmla="*/ 495300 h 822960"/>
              <a:gd name="connsiteX18" fmla="*/ 205740 w 213360"/>
              <a:gd name="connsiteY18" fmla="*/ 472440 h 822960"/>
              <a:gd name="connsiteX19" fmla="*/ 198120 w 213360"/>
              <a:gd name="connsiteY19" fmla="*/ 411480 h 822960"/>
              <a:gd name="connsiteX20" fmla="*/ 213360 w 213360"/>
              <a:gd name="connsiteY20" fmla="*/ 320040 h 822960"/>
              <a:gd name="connsiteX21" fmla="*/ 190500 w 213360"/>
              <a:gd name="connsiteY21" fmla="*/ 213360 h 822960"/>
              <a:gd name="connsiteX22" fmla="*/ 160020 w 213360"/>
              <a:gd name="connsiteY22" fmla="*/ 160020 h 822960"/>
              <a:gd name="connsiteX23" fmla="*/ 144780 w 213360"/>
              <a:gd name="connsiteY23" fmla="*/ 114300 h 822960"/>
              <a:gd name="connsiteX24" fmla="*/ 129540 w 213360"/>
              <a:gd name="connsiteY24" fmla="*/ 68580 h 822960"/>
              <a:gd name="connsiteX25" fmla="*/ 121920 w 213360"/>
              <a:gd name="connsiteY25" fmla="*/ 45720 h 822960"/>
              <a:gd name="connsiteX26" fmla="*/ 114300 w 213360"/>
              <a:gd name="connsiteY26" fmla="*/ 15240 h 822960"/>
              <a:gd name="connsiteX27" fmla="*/ 99060 w 213360"/>
              <a:gd name="connsiteY27" fmla="*/ 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3360" h="822960">
                <a:moveTo>
                  <a:pt x="0" y="15240"/>
                </a:moveTo>
                <a:cubicBezTo>
                  <a:pt x="15649" y="41322"/>
                  <a:pt x="24328" y="49542"/>
                  <a:pt x="30480" y="76200"/>
                </a:cubicBezTo>
                <a:cubicBezTo>
                  <a:pt x="36305" y="101440"/>
                  <a:pt x="45720" y="152400"/>
                  <a:pt x="45720" y="152400"/>
                </a:cubicBezTo>
                <a:cubicBezTo>
                  <a:pt x="57702" y="356100"/>
                  <a:pt x="58621" y="310542"/>
                  <a:pt x="45720" y="594360"/>
                </a:cubicBezTo>
                <a:cubicBezTo>
                  <a:pt x="45355" y="602384"/>
                  <a:pt x="40048" y="609428"/>
                  <a:pt x="38100" y="617220"/>
                </a:cubicBezTo>
                <a:cubicBezTo>
                  <a:pt x="34959" y="629785"/>
                  <a:pt x="33020" y="642620"/>
                  <a:pt x="30480" y="655320"/>
                </a:cubicBezTo>
                <a:cubicBezTo>
                  <a:pt x="33020" y="695960"/>
                  <a:pt x="33837" y="736744"/>
                  <a:pt x="38100" y="777240"/>
                </a:cubicBezTo>
                <a:cubicBezTo>
                  <a:pt x="38941" y="785228"/>
                  <a:pt x="39184" y="795431"/>
                  <a:pt x="45720" y="800100"/>
                </a:cubicBezTo>
                <a:cubicBezTo>
                  <a:pt x="58792" y="809437"/>
                  <a:pt x="76200" y="810260"/>
                  <a:pt x="91440" y="815340"/>
                </a:cubicBezTo>
                <a:lnTo>
                  <a:pt x="114300" y="822960"/>
                </a:lnTo>
                <a:cubicBezTo>
                  <a:pt x="121920" y="817880"/>
                  <a:pt x="128969" y="811816"/>
                  <a:pt x="137160" y="807720"/>
                </a:cubicBezTo>
                <a:cubicBezTo>
                  <a:pt x="144344" y="804128"/>
                  <a:pt x="154340" y="805780"/>
                  <a:pt x="160020" y="800100"/>
                </a:cubicBezTo>
                <a:cubicBezTo>
                  <a:pt x="165700" y="794420"/>
                  <a:pt x="164048" y="784424"/>
                  <a:pt x="167640" y="777240"/>
                </a:cubicBezTo>
                <a:cubicBezTo>
                  <a:pt x="171736" y="769049"/>
                  <a:pt x="177800" y="762000"/>
                  <a:pt x="182880" y="754380"/>
                </a:cubicBezTo>
                <a:cubicBezTo>
                  <a:pt x="180340" y="723900"/>
                  <a:pt x="181258" y="692932"/>
                  <a:pt x="175260" y="662940"/>
                </a:cubicBezTo>
                <a:cubicBezTo>
                  <a:pt x="160807" y="590676"/>
                  <a:pt x="137643" y="716728"/>
                  <a:pt x="167640" y="586740"/>
                </a:cubicBezTo>
                <a:lnTo>
                  <a:pt x="190500" y="518160"/>
                </a:lnTo>
                <a:lnTo>
                  <a:pt x="198120" y="495300"/>
                </a:lnTo>
                <a:lnTo>
                  <a:pt x="205740" y="472440"/>
                </a:lnTo>
                <a:cubicBezTo>
                  <a:pt x="203200" y="452120"/>
                  <a:pt x="198120" y="431958"/>
                  <a:pt x="198120" y="411480"/>
                </a:cubicBezTo>
                <a:cubicBezTo>
                  <a:pt x="198120" y="360438"/>
                  <a:pt x="201437" y="355808"/>
                  <a:pt x="213360" y="320040"/>
                </a:cubicBezTo>
                <a:cubicBezTo>
                  <a:pt x="210136" y="294245"/>
                  <a:pt x="207204" y="238417"/>
                  <a:pt x="190500" y="213360"/>
                </a:cubicBezTo>
                <a:cubicBezTo>
                  <a:pt x="176753" y="192740"/>
                  <a:pt x="169688" y="184190"/>
                  <a:pt x="160020" y="160020"/>
                </a:cubicBezTo>
                <a:cubicBezTo>
                  <a:pt x="154054" y="145105"/>
                  <a:pt x="149860" y="129540"/>
                  <a:pt x="144780" y="114300"/>
                </a:cubicBezTo>
                <a:lnTo>
                  <a:pt x="129540" y="68580"/>
                </a:lnTo>
                <a:cubicBezTo>
                  <a:pt x="127000" y="60960"/>
                  <a:pt x="123868" y="53512"/>
                  <a:pt x="121920" y="45720"/>
                </a:cubicBezTo>
                <a:cubicBezTo>
                  <a:pt x="119380" y="35560"/>
                  <a:pt x="118984" y="24607"/>
                  <a:pt x="114300" y="15240"/>
                </a:cubicBezTo>
                <a:cubicBezTo>
                  <a:pt x="111087" y="8814"/>
                  <a:pt x="104140" y="5080"/>
                  <a:pt x="99060" y="0"/>
                </a:cubicBezTo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335280" y="899160"/>
            <a:ext cx="152400" cy="2080260"/>
          </a:xfrm>
          <a:custGeom>
            <a:avLst/>
            <a:gdLst>
              <a:gd name="connsiteX0" fmla="*/ 91440 w 152400"/>
              <a:gd name="connsiteY0" fmla="*/ 1874520 h 1874520"/>
              <a:gd name="connsiteX1" fmla="*/ 129540 w 152400"/>
              <a:gd name="connsiteY1" fmla="*/ 1844040 h 1874520"/>
              <a:gd name="connsiteX2" fmla="*/ 121920 w 152400"/>
              <a:gd name="connsiteY2" fmla="*/ 1775460 h 1874520"/>
              <a:gd name="connsiteX3" fmla="*/ 137160 w 152400"/>
              <a:gd name="connsiteY3" fmla="*/ 1699260 h 1874520"/>
              <a:gd name="connsiteX4" fmla="*/ 129540 w 152400"/>
              <a:gd name="connsiteY4" fmla="*/ 1584960 h 1874520"/>
              <a:gd name="connsiteX5" fmla="*/ 114300 w 152400"/>
              <a:gd name="connsiteY5" fmla="*/ 1562100 h 1874520"/>
              <a:gd name="connsiteX6" fmla="*/ 99060 w 152400"/>
              <a:gd name="connsiteY6" fmla="*/ 1508760 h 1874520"/>
              <a:gd name="connsiteX7" fmla="*/ 99060 w 152400"/>
              <a:gd name="connsiteY7" fmla="*/ 1264920 h 1874520"/>
              <a:gd name="connsiteX8" fmla="*/ 91440 w 152400"/>
              <a:gd name="connsiteY8" fmla="*/ 1242060 h 1874520"/>
              <a:gd name="connsiteX9" fmla="*/ 83820 w 152400"/>
              <a:gd name="connsiteY9" fmla="*/ 1211580 h 1874520"/>
              <a:gd name="connsiteX10" fmla="*/ 91440 w 152400"/>
              <a:gd name="connsiteY10" fmla="*/ 1165860 h 1874520"/>
              <a:gd name="connsiteX11" fmla="*/ 99060 w 152400"/>
              <a:gd name="connsiteY11" fmla="*/ 1112520 h 1874520"/>
              <a:gd name="connsiteX12" fmla="*/ 114300 w 152400"/>
              <a:gd name="connsiteY12" fmla="*/ 1066800 h 1874520"/>
              <a:gd name="connsiteX13" fmla="*/ 137160 w 152400"/>
              <a:gd name="connsiteY13" fmla="*/ 1013460 h 1874520"/>
              <a:gd name="connsiteX14" fmla="*/ 129540 w 152400"/>
              <a:gd name="connsiteY14" fmla="*/ 990600 h 1874520"/>
              <a:gd name="connsiteX15" fmla="*/ 129540 w 152400"/>
              <a:gd name="connsiteY15" fmla="*/ 944880 h 1874520"/>
              <a:gd name="connsiteX16" fmla="*/ 121920 w 152400"/>
              <a:gd name="connsiteY16" fmla="*/ 830580 h 1874520"/>
              <a:gd name="connsiteX17" fmla="*/ 137160 w 152400"/>
              <a:gd name="connsiteY17" fmla="*/ 807720 h 1874520"/>
              <a:gd name="connsiteX18" fmla="*/ 144780 w 152400"/>
              <a:gd name="connsiteY18" fmla="*/ 784860 h 1874520"/>
              <a:gd name="connsiteX19" fmla="*/ 137160 w 152400"/>
              <a:gd name="connsiteY19" fmla="*/ 685800 h 1874520"/>
              <a:gd name="connsiteX20" fmla="*/ 114300 w 152400"/>
              <a:gd name="connsiteY20" fmla="*/ 640080 h 1874520"/>
              <a:gd name="connsiteX21" fmla="*/ 99060 w 152400"/>
              <a:gd name="connsiteY21" fmla="*/ 594360 h 1874520"/>
              <a:gd name="connsiteX22" fmla="*/ 83820 w 152400"/>
              <a:gd name="connsiteY22" fmla="*/ 541020 h 1874520"/>
              <a:gd name="connsiteX23" fmla="*/ 106680 w 152400"/>
              <a:gd name="connsiteY23" fmla="*/ 335280 h 1874520"/>
              <a:gd name="connsiteX24" fmla="*/ 114300 w 152400"/>
              <a:gd name="connsiteY24" fmla="*/ 297180 h 1874520"/>
              <a:gd name="connsiteX25" fmla="*/ 129540 w 152400"/>
              <a:gd name="connsiteY25" fmla="*/ 251460 h 1874520"/>
              <a:gd name="connsiteX26" fmla="*/ 152400 w 152400"/>
              <a:gd name="connsiteY26" fmla="*/ 205740 h 1874520"/>
              <a:gd name="connsiteX27" fmla="*/ 137160 w 152400"/>
              <a:gd name="connsiteY27" fmla="*/ 83820 h 1874520"/>
              <a:gd name="connsiteX28" fmla="*/ 121920 w 152400"/>
              <a:gd name="connsiteY28" fmla="*/ 38100 h 1874520"/>
              <a:gd name="connsiteX29" fmla="*/ 114300 w 152400"/>
              <a:gd name="connsiteY29" fmla="*/ 15240 h 1874520"/>
              <a:gd name="connsiteX30" fmla="*/ 83820 w 152400"/>
              <a:gd name="connsiteY30" fmla="*/ 0 h 1874520"/>
              <a:gd name="connsiteX31" fmla="*/ 45720 w 152400"/>
              <a:gd name="connsiteY31" fmla="*/ 7620 h 1874520"/>
              <a:gd name="connsiteX32" fmla="*/ 53340 w 152400"/>
              <a:gd name="connsiteY32" fmla="*/ 45720 h 1874520"/>
              <a:gd name="connsiteX33" fmla="*/ 68580 w 152400"/>
              <a:gd name="connsiteY33" fmla="*/ 220980 h 1874520"/>
              <a:gd name="connsiteX34" fmla="*/ 45720 w 152400"/>
              <a:gd name="connsiteY34" fmla="*/ 289560 h 1874520"/>
              <a:gd name="connsiteX35" fmla="*/ 38100 w 152400"/>
              <a:gd name="connsiteY35" fmla="*/ 312420 h 1874520"/>
              <a:gd name="connsiteX36" fmla="*/ 22860 w 152400"/>
              <a:gd name="connsiteY36" fmla="*/ 403860 h 1874520"/>
              <a:gd name="connsiteX37" fmla="*/ 7620 w 152400"/>
              <a:gd name="connsiteY37" fmla="*/ 426720 h 1874520"/>
              <a:gd name="connsiteX38" fmla="*/ 15240 w 152400"/>
              <a:gd name="connsiteY38" fmla="*/ 487680 h 1874520"/>
              <a:gd name="connsiteX39" fmla="*/ 38100 w 152400"/>
              <a:gd name="connsiteY39" fmla="*/ 502920 h 1874520"/>
              <a:gd name="connsiteX40" fmla="*/ 53340 w 152400"/>
              <a:gd name="connsiteY40" fmla="*/ 525780 h 1874520"/>
              <a:gd name="connsiteX41" fmla="*/ 76200 w 152400"/>
              <a:gd name="connsiteY41" fmla="*/ 579120 h 1874520"/>
              <a:gd name="connsiteX42" fmla="*/ 38100 w 152400"/>
              <a:gd name="connsiteY42" fmla="*/ 655320 h 1874520"/>
              <a:gd name="connsiteX43" fmla="*/ 22860 w 152400"/>
              <a:gd name="connsiteY43" fmla="*/ 678180 h 1874520"/>
              <a:gd name="connsiteX44" fmla="*/ 30480 w 152400"/>
              <a:gd name="connsiteY44" fmla="*/ 708660 h 1874520"/>
              <a:gd name="connsiteX45" fmla="*/ 68580 w 152400"/>
              <a:gd name="connsiteY45" fmla="*/ 754380 h 1874520"/>
              <a:gd name="connsiteX46" fmla="*/ 83820 w 152400"/>
              <a:gd name="connsiteY46" fmla="*/ 876300 h 1874520"/>
              <a:gd name="connsiteX47" fmla="*/ 60960 w 152400"/>
              <a:gd name="connsiteY47" fmla="*/ 883920 h 1874520"/>
              <a:gd name="connsiteX48" fmla="*/ 45720 w 152400"/>
              <a:gd name="connsiteY48" fmla="*/ 937260 h 1874520"/>
              <a:gd name="connsiteX49" fmla="*/ 22860 w 152400"/>
              <a:gd name="connsiteY49" fmla="*/ 982980 h 1874520"/>
              <a:gd name="connsiteX50" fmla="*/ 7620 w 152400"/>
              <a:gd name="connsiteY50" fmla="*/ 1165860 h 1874520"/>
              <a:gd name="connsiteX51" fmla="*/ 0 w 152400"/>
              <a:gd name="connsiteY51" fmla="*/ 1188720 h 1874520"/>
              <a:gd name="connsiteX52" fmla="*/ 15240 w 152400"/>
              <a:gd name="connsiteY52" fmla="*/ 1242060 h 1874520"/>
              <a:gd name="connsiteX53" fmla="*/ 22860 w 152400"/>
              <a:gd name="connsiteY53" fmla="*/ 1272540 h 1874520"/>
              <a:gd name="connsiteX54" fmla="*/ 38100 w 152400"/>
              <a:gd name="connsiteY54" fmla="*/ 1318260 h 1874520"/>
              <a:gd name="connsiteX55" fmla="*/ 53340 w 152400"/>
              <a:gd name="connsiteY55" fmla="*/ 1371600 h 1874520"/>
              <a:gd name="connsiteX56" fmla="*/ 60960 w 152400"/>
              <a:gd name="connsiteY56" fmla="*/ 1729740 h 1874520"/>
              <a:gd name="connsiteX57" fmla="*/ 83820 w 152400"/>
              <a:gd name="connsiteY57" fmla="*/ 1775460 h 1874520"/>
              <a:gd name="connsiteX58" fmla="*/ 106680 w 152400"/>
              <a:gd name="connsiteY58" fmla="*/ 1783080 h 1874520"/>
              <a:gd name="connsiteX59" fmla="*/ 114300 w 152400"/>
              <a:gd name="connsiteY59" fmla="*/ 1760220 h 1874520"/>
              <a:gd name="connsiteX60" fmla="*/ 137160 w 152400"/>
              <a:gd name="connsiteY60" fmla="*/ 1752600 h 1874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52400" h="1874520">
                <a:moveTo>
                  <a:pt x="91440" y="1874520"/>
                </a:moveTo>
                <a:cubicBezTo>
                  <a:pt x="104140" y="1864360"/>
                  <a:pt x="124757" y="1859585"/>
                  <a:pt x="129540" y="1844040"/>
                </a:cubicBezTo>
                <a:cubicBezTo>
                  <a:pt x="136304" y="1822056"/>
                  <a:pt x="121920" y="1798461"/>
                  <a:pt x="121920" y="1775460"/>
                </a:cubicBezTo>
                <a:cubicBezTo>
                  <a:pt x="121920" y="1740436"/>
                  <a:pt x="127776" y="1727412"/>
                  <a:pt x="137160" y="1699260"/>
                </a:cubicBezTo>
                <a:cubicBezTo>
                  <a:pt x="134620" y="1661160"/>
                  <a:pt x="135818" y="1622625"/>
                  <a:pt x="129540" y="1584960"/>
                </a:cubicBezTo>
                <a:cubicBezTo>
                  <a:pt x="128034" y="1575927"/>
                  <a:pt x="118396" y="1570291"/>
                  <a:pt x="114300" y="1562100"/>
                </a:cubicBezTo>
                <a:cubicBezTo>
                  <a:pt x="108834" y="1551168"/>
                  <a:pt x="101501" y="1518526"/>
                  <a:pt x="99060" y="1508760"/>
                </a:cubicBezTo>
                <a:cubicBezTo>
                  <a:pt x="104628" y="1391835"/>
                  <a:pt x="113294" y="1364557"/>
                  <a:pt x="99060" y="1264920"/>
                </a:cubicBezTo>
                <a:cubicBezTo>
                  <a:pt x="97924" y="1256969"/>
                  <a:pt x="93647" y="1249783"/>
                  <a:pt x="91440" y="1242060"/>
                </a:cubicBezTo>
                <a:cubicBezTo>
                  <a:pt x="88563" y="1231990"/>
                  <a:pt x="86360" y="1221740"/>
                  <a:pt x="83820" y="1211580"/>
                </a:cubicBezTo>
                <a:cubicBezTo>
                  <a:pt x="86360" y="1196340"/>
                  <a:pt x="89091" y="1181131"/>
                  <a:pt x="91440" y="1165860"/>
                </a:cubicBezTo>
                <a:cubicBezTo>
                  <a:pt x="94171" y="1148108"/>
                  <a:pt x="95021" y="1130021"/>
                  <a:pt x="99060" y="1112520"/>
                </a:cubicBezTo>
                <a:cubicBezTo>
                  <a:pt x="102672" y="1096867"/>
                  <a:pt x="109220" y="1082040"/>
                  <a:pt x="114300" y="1066800"/>
                </a:cubicBezTo>
                <a:cubicBezTo>
                  <a:pt x="125512" y="1033164"/>
                  <a:pt x="118328" y="1051124"/>
                  <a:pt x="137160" y="1013460"/>
                </a:cubicBezTo>
                <a:cubicBezTo>
                  <a:pt x="134620" y="1005840"/>
                  <a:pt x="129540" y="998632"/>
                  <a:pt x="129540" y="990600"/>
                </a:cubicBezTo>
                <a:cubicBezTo>
                  <a:pt x="129540" y="929640"/>
                  <a:pt x="149860" y="1005840"/>
                  <a:pt x="129540" y="944880"/>
                </a:cubicBezTo>
                <a:cubicBezTo>
                  <a:pt x="127000" y="906780"/>
                  <a:pt x="119802" y="868706"/>
                  <a:pt x="121920" y="830580"/>
                </a:cubicBezTo>
                <a:cubicBezTo>
                  <a:pt x="122428" y="821436"/>
                  <a:pt x="133064" y="815911"/>
                  <a:pt x="137160" y="807720"/>
                </a:cubicBezTo>
                <a:cubicBezTo>
                  <a:pt x="140752" y="800536"/>
                  <a:pt x="142240" y="792480"/>
                  <a:pt x="144780" y="784860"/>
                </a:cubicBezTo>
                <a:cubicBezTo>
                  <a:pt x="142240" y="751840"/>
                  <a:pt x="141268" y="718662"/>
                  <a:pt x="137160" y="685800"/>
                </a:cubicBezTo>
                <a:cubicBezTo>
                  <a:pt x="133535" y="656802"/>
                  <a:pt x="126138" y="666716"/>
                  <a:pt x="114300" y="640080"/>
                </a:cubicBezTo>
                <a:cubicBezTo>
                  <a:pt x="107776" y="625400"/>
                  <a:pt x="104140" y="609600"/>
                  <a:pt x="99060" y="594360"/>
                </a:cubicBezTo>
                <a:cubicBezTo>
                  <a:pt x="88128" y="561565"/>
                  <a:pt x="93388" y="579292"/>
                  <a:pt x="83820" y="541020"/>
                </a:cubicBezTo>
                <a:cubicBezTo>
                  <a:pt x="94827" y="425443"/>
                  <a:pt x="91894" y="416602"/>
                  <a:pt x="106680" y="335280"/>
                </a:cubicBezTo>
                <a:cubicBezTo>
                  <a:pt x="108997" y="322537"/>
                  <a:pt x="110892" y="309675"/>
                  <a:pt x="114300" y="297180"/>
                </a:cubicBezTo>
                <a:cubicBezTo>
                  <a:pt x="118527" y="281682"/>
                  <a:pt x="120629" y="264826"/>
                  <a:pt x="129540" y="251460"/>
                </a:cubicBezTo>
                <a:cubicBezTo>
                  <a:pt x="149235" y="221917"/>
                  <a:pt x="141884" y="237288"/>
                  <a:pt x="152400" y="205740"/>
                </a:cubicBezTo>
                <a:cubicBezTo>
                  <a:pt x="148776" y="165871"/>
                  <a:pt x="147896" y="123186"/>
                  <a:pt x="137160" y="83820"/>
                </a:cubicBezTo>
                <a:cubicBezTo>
                  <a:pt x="132933" y="68322"/>
                  <a:pt x="127000" y="53340"/>
                  <a:pt x="121920" y="38100"/>
                </a:cubicBezTo>
                <a:cubicBezTo>
                  <a:pt x="119380" y="30480"/>
                  <a:pt x="121484" y="18832"/>
                  <a:pt x="114300" y="15240"/>
                </a:cubicBezTo>
                <a:lnTo>
                  <a:pt x="83820" y="0"/>
                </a:lnTo>
                <a:cubicBezTo>
                  <a:pt x="71120" y="2540"/>
                  <a:pt x="52904" y="-3156"/>
                  <a:pt x="45720" y="7620"/>
                </a:cubicBezTo>
                <a:cubicBezTo>
                  <a:pt x="38536" y="18396"/>
                  <a:pt x="52264" y="32813"/>
                  <a:pt x="53340" y="45720"/>
                </a:cubicBezTo>
                <a:cubicBezTo>
                  <a:pt x="68660" y="229555"/>
                  <a:pt x="47690" y="137419"/>
                  <a:pt x="68580" y="220980"/>
                </a:cubicBezTo>
                <a:lnTo>
                  <a:pt x="45720" y="289560"/>
                </a:lnTo>
                <a:lnTo>
                  <a:pt x="38100" y="312420"/>
                </a:lnTo>
                <a:cubicBezTo>
                  <a:pt x="35686" y="334149"/>
                  <a:pt x="35626" y="378328"/>
                  <a:pt x="22860" y="403860"/>
                </a:cubicBezTo>
                <a:cubicBezTo>
                  <a:pt x="18764" y="412051"/>
                  <a:pt x="12700" y="419100"/>
                  <a:pt x="7620" y="426720"/>
                </a:cubicBezTo>
                <a:cubicBezTo>
                  <a:pt x="10160" y="447040"/>
                  <a:pt x="7635" y="468667"/>
                  <a:pt x="15240" y="487680"/>
                </a:cubicBezTo>
                <a:cubicBezTo>
                  <a:pt x="18641" y="496183"/>
                  <a:pt x="31624" y="496444"/>
                  <a:pt x="38100" y="502920"/>
                </a:cubicBezTo>
                <a:cubicBezTo>
                  <a:pt x="44576" y="509396"/>
                  <a:pt x="48796" y="517829"/>
                  <a:pt x="53340" y="525780"/>
                </a:cubicBezTo>
                <a:cubicBezTo>
                  <a:pt x="68406" y="552145"/>
                  <a:pt x="67651" y="553473"/>
                  <a:pt x="76200" y="579120"/>
                </a:cubicBezTo>
                <a:cubicBezTo>
                  <a:pt x="64138" y="627369"/>
                  <a:pt x="74389" y="600886"/>
                  <a:pt x="38100" y="655320"/>
                </a:cubicBezTo>
                <a:lnTo>
                  <a:pt x="22860" y="678180"/>
                </a:lnTo>
                <a:cubicBezTo>
                  <a:pt x="25400" y="688340"/>
                  <a:pt x="26355" y="699034"/>
                  <a:pt x="30480" y="708660"/>
                </a:cubicBezTo>
                <a:cubicBezTo>
                  <a:pt x="38437" y="727225"/>
                  <a:pt x="54848" y="740648"/>
                  <a:pt x="68580" y="754380"/>
                </a:cubicBezTo>
                <a:cubicBezTo>
                  <a:pt x="82678" y="796673"/>
                  <a:pt x="92056" y="818648"/>
                  <a:pt x="83820" y="876300"/>
                </a:cubicBezTo>
                <a:cubicBezTo>
                  <a:pt x="82684" y="884251"/>
                  <a:pt x="68580" y="881380"/>
                  <a:pt x="60960" y="883920"/>
                </a:cubicBezTo>
                <a:cubicBezTo>
                  <a:pt x="58519" y="893686"/>
                  <a:pt x="51186" y="926328"/>
                  <a:pt x="45720" y="937260"/>
                </a:cubicBezTo>
                <a:cubicBezTo>
                  <a:pt x="16177" y="996346"/>
                  <a:pt x="42013" y="925521"/>
                  <a:pt x="22860" y="982980"/>
                </a:cubicBezTo>
                <a:cubicBezTo>
                  <a:pt x="19371" y="1045777"/>
                  <a:pt x="21085" y="1105268"/>
                  <a:pt x="7620" y="1165860"/>
                </a:cubicBezTo>
                <a:cubicBezTo>
                  <a:pt x="5878" y="1173701"/>
                  <a:pt x="2540" y="1181100"/>
                  <a:pt x="0" y="1188720"/>
                </a:cubicBezTo>
                <a:cubicBezTo>
                  <a:pt x="23821" y="1284005"/>
                  <a:pt x="-6624" y="1165538"/>
                  <a:pt x="15240" y="1242060"/>
                </a:cubicBezTo>
                <a:cubicBezTo>
                  <a:pt x="18117" y="1252130"/>
                  <a:pt x="19851" y="1262509"/>
                  <a:pt x="22860" y="1272540"/>
                </a:cubicBezTo>
                <a:cubicBezTo>
                  <a:pt x="27476" y="1287927"/>
                  <a:pt x="34204" y="1302675"/>
                  <a:pt x="38100" y="1318260"/>
                </a:cubicBezTo>
                <a:cubicBezTo>
                  <a:pt x="47668" y="1356532"/>
                  <a:pt x="42408" y="1338805"/>
                  <a:pt x="53340" y="1371600"/>
                </a:cubicBezTo>
                <a:cubicBezTo>
                  <a:pt x="55880" y="1490980"/>
                  <a:pt x="56188" y="1610428"/>
                  <a:pt x="60960" y="1729740"/>
                </a:cubicBezTo>
                <a:cubicBezTo>
                  <a:pt x="61416" y="1741149"/>
                  <a:pt x="75594" y="1768879"/>
                  <a:pt x="83820" y="1775460"/>
                </a:cubicBezTo>
                <a:cubicBezTo>
                  <a:pt x="90092" y="1780478"/>
                  <a:pt x="99060" y="1780540"/>
                  <a:pt x="106680" y="1783080"/>
                </a:cubicBezTo>
                <a:cubicBezTo>
                  <a:pt x="109220" y="1775460"/>
                  <a:pt x="108620" y="1765900"/>
                  <a:pt x="114300" y="1760220"/>
                </a:cubicBezTo>
                <a:cubicBezTo>
                  <a:pt x="119980" y="1754540"/>
                  <a:pt x="137160" y="1752600"/>
                  <a:pt x="137160" y="1752600"/>
                </a:cubicBezTo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754380" y="891540"/>
            <a:ext cx="190972" cy="2468880"/>
          </a:xfrm>
          <a:custGeom>
            <a:avLst/>
            <a:gdLst>
              <a:gd name="connsiteX0" fmla="*/ 68580 w 190972"/>
              <a:gd name="connsiteY0" fmla="*/ 15240 h 2468880"/>
              <a:gd name="connsiteX1" fmla="*/ 83820 w 190972"/>
              <a:gd name="connsiteY1" fmla="*/ 53340 h 2468880"/>
              <a:gd name="connsiteX2" fmla="*/ 68580 w 190972"/>
              <a:gd name="connsiteY2" fmla="*/ 213360 h 2468880"/>
              <a:gd name="connsiteX3" fmla="*/ 45720 w 190972"/>
              <a:gd name="connsiteY3" fmla="*/ 297180 h 2468880"/>
              <a:gd name="connsiteX4" fmla="*/ 30480 w 190972"/>
              <a:gd name="connsiteY4" fmla="*/ 320040 h 2468880"/>
              <a:gd name="connsiteX5" fmla="*/ 15240 w 190972"/>
              <a:gd name="connsiteY5" fmla="*/ 373380 h 2468880"/>
              <a:gd name="connsiteX6" fmla="*/ 30480 w 190972"/>
              <a:gd name="connsiteY6" fmla="*/ 525780 h 2468880"/>
              <a:gd name="connsiteX7" fmla="*/ 45720 w 190972"/>
              <a:gd name="connsiteY7" fmla="*/ 548640 h 2468880"/>
              <a:gd name="connsiteX8" fmla="*/ 53340 w 190972"/>
              <a:gd name="connsiteY8" fmla="*/ 601980 h 2468880"/>
              <a:gd name="connsiteX9" fmla="*/ 60960 w 190972"/>
              <a:gd name="connsiteY9" fmla="*/ 815340 h 2468880"/>
              <a:gd name="connsiteX10" fmla="*/ 76200 w 190972"/>
              <a:gd name="connsiteY10" fmla="*/ 861060 h 2468880"/>
              <a:gd name="connsiteX11" fmla="*/ 83820 w 190972"/>
              <a:gd name="connsiteY11" fmla="*/ 883920 h 2468880"/>
              <a:gd name="connsiteX12" fmla="*/ 91440 w 190972"/>
              <a:gd name="connsiteY12" fmla="*/ 937260 h 2468880"/>
              <a:gd name="connsiteX13" fmla="*/ 99060 w 190972"/>
              <a:gd name="connsiteY13" fmla="*/ 975360 h 2468880"/>
              <a:gd name="connsiteX14" fmla="*/ 114300 w 190972"/>
              <a:gd name="connsiteY14" fmla="*/ 1143000 h 2468880"/>
              <a:gd name="connsiteX15" fmla="*/ 91440 w 190972"/>
              <a:gd name="connsiteY15" fmla="*/ 1226820 h 2468880"/>
              <a:gd name="connsiteX16" fmla="*/ 83820 w 190972"/>
              <a:gd name="connsiteY16" fmla="*/ 1341120 h 2468880"/>
              <a:gd name="connsiteX17" fmla="*/ 76200 w 190972"/>
              <a:gd name="connsiteY17" fmla="*/ 1386840 h 2468880"/>
              <a:gd name="connsiteX18" fmla="*/ 60960 w 190972"/>
              <a:gd name="connsiteY18" fmla="*/ 1470660 h 2468880"/>
              <a:gd name="connsiteX19" fmla="*/ 53340 w 190972"/>
              <a:gd name="connsiteY19" fmla="*/ 1920240 h 2468880"/>
              <a:gd name="connsiteX20" fmla="*/ 45720 w 190972"/>
              <a:gd name="connsiteY20" fmla="*/ 1943100 h 2468880"/>
              <a:gd name="connsiteX21" fmla="*/ 38100 w 190972"/>
              <a:gd name="connsiteY21" fmla="*/ 1973580 h 2468880"/>
              <a:gd name="connsiteX22" fmla="*/ 22860 w 190972"/>
              <a:gd name="connsiteY22" fmla="*/ 1996440 h 2468880"/>
              <a:gd name="connsiteX23" fmla="*/ 7620 w 190972"/>
              <a:gd name="connsiteY23" fmla="*/ 2042160 h 2468880"/>
              <a:gd name="connsiteX24" fmla="*/ 0 w 190972"/>
              <a:gd name="connsiteY24" fmla="*/ 2065020 h 2468880"/>
              <a:gd name="connsiteX25" fmla="*/ 22860 w 190972"/>
              <a:gd name="connsiteY25" fmla="*/ 2080260 h 2468880"/>
              <a:gd name="connsiteX26" fmla="*/ 30480 w 190972"/>
              <a:gd name="connsiteY26" fmla="*/ 2141220 h 2468880"/>
              <a:gd name="connsiteX27" fmla="*/ 45720 w 190972"/>
              <a:gd name="connsiteY27" fmla="*/ 2164080 h 2468880"/>
              <a:gd name="connsiteX28" fmla="*/ 53340 w 190972"/>
              <a:gd name="connsiteY28" fmla="*/ 2217420 h 2468880"/>
              <a:gd name="connsiteX29" fmla="*/ 60960 w 190972"/>
              <a:gd name="connsiteY29" fmla="*/ 2240280 h 2468880"/>
              <a:gd name="connsiteX30" fmla="*/ 68580 w 190972"/>
              <a:gd name="connsiteY30" fmla="*/ 2293620 h 2468880"/>
              <a:gd name="connsiteX31" fmla="*/ 91440 w 190972"/>
              <a:gd name="connsiteY31" fmla="*/ 2308860 h 2468880"/>
              <a:gd name="connsiteX32" fmla="*/ 60960 w 190972"/>
              <a:gd name="connsiteY32" fmla="*/ 2354580 h 2468880"/>
              <a:gd name="connsiteX33" fmla="*/ 76200 w 190972"/>
              <a:gd name="connsiteY33" fmla="*/ 2415540 h 2468880"/>
              <a:gd name="connsiteX34" fmla="*/ 83820 w 190972"/>
              <a:gd name="connsiteY34" fmla="*/ 2446020 h 2468880"/>
              <a:gd name="connsiteX35" fmla="*/ 99060 w 190972"/>
              <a:gd name="connsiteY35" fmla="*/ 2468880 h 2468880"/>
              <a:gd name="connsiteX36" fmla="*/ 114300 w 190972"/>
              <a:gd name="connsiteY36" fmla="*/ 2377440 h 2468880"/>
              <a:gd name="connsiteX37" fmla="*/ 129540 w 190972"/>
              <a:gd name="connsiteY37" fmla="*/ 2354580 h 2468880"/>
              <a:gd name="connsiteX38" fmla="*/ 121920 w 190972"/>
              <a:gd name="connsiteY38" fmla="*/ 2125980 h 2468880"/>
              <a:gd name="connsiteX39" fmla="*/ 114300 w 190972"/>
              <a:gd name="connsiteY39" fmla="*/ 2103120 h 2468880"/>
              <a:gd name="connsiteX40" fmla="*/ 91440 w 190972"/>
              <a:gd name="connsiteY40" fmla="*/ 2087880 h 2468880"/>
              <a:gd name="connsiteX41" fmla="*/ 83820 w 190972"/>
              <a:gd name="connsiteY41" fmla="*/ 2057400 h 2468880"/>
              <a:gd name="connsiteX42" fmla="*/ 76200 w 190972"/>
              <a:gd name="connsiteY42" fmla="*/ 2019300 h 2468880"/>
              <a:gd name="connsiteX43" fmla="*/ 68580 w 190972"/>
              <a:gd name="connsiteY43" fmla="*/ 1996440 h 2468880"/>
              <a:gd name="connsiteX44" fmla="*/ 83820 w 190972"/>
              <a:gd name="connsiteY44" fmla="*/ 1905000 h 2468880"/>
              <a:gd name="connsiteX45" fmla="*/ 106680 w 190972"/>
              <a:gd name="connsiteY45" fmla="*/ 1882140 h 2468880"/>
              <a:gd name="connsiteX46" fmla="*/ 121920 w 190972"/>
              <a:gd name="connsiteY46" fmla="*/ 1836420 h 2468880"/>
              <a:gd name="connsiteX47" fmla="*/ 99060 w 190972"/>
              <a:gd name="connsiteY47" fmla="*/ 1531620 h 2468880"/>
              <a:gd name="connsiteX48" fmla="*/ 114300 w 190972"/>
              <a:gd name="connsiteY48" fmla="*/ 1440180 h 2468880"/>
              <a:gd name="connsiteX49" fmla="*/ 129540 w 190972"/>
              <a:gd name="connsiteY49" fmla="*/ 1394460 h 2468880"/>
              <a:gd name="connsiteX50" fmla="*/ 144780 w 190972"/>
              <a:gd name="connsiteY50" fmla="*/ 1371600 h 2468880"/>
              <a:gd name="connsiteX51" fmla="*/ 167640 w 190972"/>
              <a:gd name="connsiteY51" fmla="*/ 1325880 h 2468880"/>
              <a:gd name="connsiteX52" fmla="*/ 182880 w 190972"/>
              <a:gd name="connsiteY52" fmla="*/ 1211580 h 2468880"/>
              <a:gd name="connsiteX53" fmla="*/ 175260 w 190972"/>
              <a:gd name="connsiteY53" fmla="*/ 1043940 h 2468880"/>
              <a:gd name="connsiteX54" fmla="*/ 160020 w 190972"/>
              <a:gd name="connsiteY54" fmla="*/ 998220 h 2468880"/>
              <a:gd name="connsiteX55" fmla="*/ 152400 w 190972"/>
              <a:gd name="connsiteY55" fmla="*/ 975360 h 2468880"/>
              <a:gd name="connsiteX56" fmla="*/ 144780 w 190972"/>
              <a:gd name="connsiteY56" fmla="*/ 952500 h 2468880"/>
              <a:gd name="connsiteX57" fmla="*/ 137160 w 190972"/>
              <a:gd name="connsiteY57" fmla="*/ 929640 h 2468880"/>
              <a:gd name="connsiteX58" fmla="*/ 121920 w 190972"/>
              <a:gd name="connsiteY58" fmla="*/ 815340 h 2468880"/>
              <a:gd name="connsiteX59" fmla="*/ 114300 w 190972"/>
              <a:gd name="connsiteY59" fmla="*/ 792480 h 2468880"/>
              <a:gd name="connsiteX60" fmla="*/ 99060 w 190972"/>
              <a:gd name="connsiteY60" fmla="*/ 769620 h 2468880"/>
              <a:gd name="connsiteX61" fmla="*/ 121920 w 190972"/>
              <a:gd name="connsiteY61" fmla="*/ 693420 h 2468880"/>
              <a:gd name="connsiteX62" fmla="*/ 137160 w 190972"/>
              <a:gd name="connsiteY62" fmla="*/ 670560 h 2468880"/>
              <a:gd name="connsiteX63" fmla="*/ 129540 w 190972"/>
              <a:gd name="connsiteY63" fmla="*/ 487680 h 2468880"/>
              <a:gd name="connsiteX64" fmla="*/ 114300 w 190972"/>
              <a:gd name="connsiteY64" fmla="*/ 464820 h 2468880"/>
              <a:gd name="connsiteX65" fmla="*/ 129540 w 190972"/>
              <a:gd name="connsiteY65" fmla="*/ 350520 h 2468880"/>
              <a:gd name="connsiteX66" fmla="*/ 144780 w 190972"/>
              <a:gd name="connsiteY66" fmla="*/ 304800 h 2468880"/>
              <a:gd name="connsiteX67" fmla="*/ 160020 w 190972"/>
              <a:gd name="connsiteY67" fmla="*/ 228600 h 2468880"/>
              <a:gd name="connsiteX68" fmla="*/ 175260 w 190972"/>
              <a:gd name="connsiteY68" fmla="*/ 205740 h 2468880"/>
              <a:gd name="connsiteX69" fmla="*/ 182880 w 190972"/>
              <a:gd name="connsiteY69" fmla="*/ 129540 h 2468880"/>
              <a:gd name="connsiteX70" fmla="*/ 190500 w 190972"/>
              <a:gd name="connsiteY70" fmla="*/ 91440 h 2468880"/>
              <a:gd name="connsiteX71" fmla="*/ 144780 w 190972"/>
              <a:gd name="connsiteY71" fmla="*/ 45720 h 2468880"/>
              <a:gd name="connsiteX72" fmla="*/ 129540 w 190972"/>
              <a:gd name="connsiteY72" fmla="*/ 22860 h 2468880"/>
              <a:gd name="connsiteX73" fmla="*/ 121920 w 190972"/>
              <a:gd name="connsiteY73" fmla="*/ 0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90972" h="2468880">
                <a:moveTo>
                  <a:pt x="68580" y="15240"/>
                </a:moveTo>
                <a:cubicBezTo>
                  <a:pt x="73660" y="27940"/>
                  <a:pt x="83226" y="39675"/>
                  <a:pt x="83820" y="53340"/>
                </a:cubicBezTo>
                <a:cubicBezTo>
                  <a:pt x="92668" y="256854"/>
                  <a:pt x="87713" y="136827"/>
                  <a:pt x="68580" y="213360"/>
                </a:cubicBezTo>
                <a:cubicBezTo>
                  <a:pt x="62855" y="236261"/>
                  <a:pt x="58798" y="277563"/>
                  <a:pt x="45720" y="297180"/>
                </a:cubicBezTo>
                <a:lnTo>
                  <a:pt x="30480" y="320040"/>
                </a:lnTo>
                <a:cubicBezTo>
                  <a:pt x="25400" y="337820"/>
                  <a:pt x="16010" y="354905"/>
                  <a:pt x="15240" y="373380"/>
                </a:cubicBezTo>
                <a:cubicBezTo>
                  <a:pt x="14983" y="379546"/>
                  <a:pt x="10732" y="486284"/>
                  <a:pt x="30480" y="525780"/>
                </a:cubicBezTo>
                <a:cubicBezTo>
                  <a:pt x="34576" y="533971"/>
                  <a:pt x="40640" y="541020"/>
                  <a:pt x="45720" y="548640"/>
                </a:cubicBezTo>
                <a:cubicBezTo>
                  <a:pt x="48260" y="566420"/>
                  <a:pt x="52315" y="584049"/>
                  <a:pt x="53340" y="601980"/>
                </a:cubicBezTo>
                <a:cubicBezTo>
                  <a:pt x="57400" y="673029"/>
                  <a:pt x="54705" y="744450"/>
                  <a:pt x="60960" y="815340"/>
                </a:cubicBezTo>
                <a:cubicBezTo>
                  <a:pt x="62372" y="831342"/>
                  <a:pt x="71120" y="845820"/>
                  <a:pt x="76200" y="861060"/>
                </a:cubicBezTo>
                <a:lnTo>
                  <a:pt x="83820" y="883920"/>
                </a:lnTo>
                <a:cubicBezTo>
                  <a:pt x="86360" y="901700"/>
                  <a:pt x="88487" y="919544"/>
                  <a:pt x="91440" y="937260"/>
                </a:cubicBezTo>
                <a:cubicBezTo>
                  <a:pt x="93569" y="950035"/>
                  <a:pt x="97984" y="962453"/>
                  <a:pt x="99060" y="975360"/>
                </a:cubicBezTo>
                <a:cubicBezTo>
                  <a:pt x="113357" y="1146926"/>
                  <a:pt x="90358" y="1071174"/>
                  <a:pt x="114300" y="1143000"/>
                </a:cubicBezTo>
                <a:cubicBezTo>
                  <a:pt x="89071" y="1180843"/>
                  <a:pt x="97131" y="1161369"/>
                  <a:pt x="91440" y="1226820"/>
                </a:cubicBezTo>
                <a:cubicBezTo>
                  <a:pt x="88132" y="1264861"/>
                  <a:pt x="87440" y="1303107"/>
                  <a:pt x="83820" y="1341120"/>
                </a:cubicBezTo>
                <a:cubicBezTo>
                  <a:pt x="82355" y="1356501"/>
                  <a:pt x="78385" y="1371545"/>
                  <a:pt x="76200" y="1386840"/>
                </a:cubicBezTo>
                <a:cubicBezTo>
                  <a:pt x="65430" y="1462232"/>
                  <a:pt x="75901" y="1425838"/>
                  <a:pt x="60960" y="1470660"/>
                </a:cubicBezTo>
                <a:cubicBezTo>
                  <a:pt x="58420" y="1620520"/>
                  <a:pt x="58172" y="1770436"/>
                  <a:pt x="53340" y="1920240"/>
                </a:cubicBezTo>
                <a:cubicBezTo>
                  <a:pt x="53081" y="1928268"/>
                  <a:pt x="47927" y="1935377"/>
                  <a:pt x="45720" y="1943100"/>
                </a:cubicBezTo>
                <a:cubicBezTo>
                  <a:pt x="42843" y="1953170"/>
                  <a:pt x="42225" y="1963954"/>
                  <a:pt x="38100" y="1973580"/>
                </a:cubicBezTo>
                <a:cubicBezTo>
                  <a:pt x="34492" y="1981998"/>
                  <a:pt x="26579" y="1988071"/>
                  <a:pt x="22860" y="1996440"/>
                </a:cubicBezTo>
                <a:cubicBezTo>
                  <a:pt x="16336" y="2011120"/>
                  <a:pt x="12700" y="2026920"/>
                  <a:pt x="7620" y="2042160"/>
                </a:cubicBezTo>
                <a:lnTo>
                  <a:pt x="0" y="2065020"/>
                </a:lnTo>
                <a:cubicBezTo>
                  <a:pt x="7620" y="2070100"/>
                  <a:pt x="19459" y="2071757"/>
                  <a:pt x="22860" y="2080260"/>
                </a:cubicBezTo>
                <a:cubicBezTo>
                  <a:pt x="30465" y="2099273"/>
                  <a:pt x="25092" y="2121463"/>
                  <a:pt x="30480" y="2141220"/>
                </a:cubicBezTo>
                <a:cubicBezTo>
                  <a:pt x="32890" y="2150055"/>
                  <a:pt x="40640" y="2156460"/>
                  <a:pt x="45720" y="2164080"/>
                </a:cubicBezTo>
                <a:cubicBezTo>
                  <a:pt x="48260" y="2181860"/>
                  <a:pt x="49818" y="2199808"/>
                  <a:pt x="53340" y="2217420"/>
                </a:cubicBezTo>
                <a:cubicBezTo>
                  <a:pt x="54915" y="2225296"/>
                  <a:pt x="59385" y="2232404"/>
                  <a:pt x="60960" y="2240280"/>
                </a:cubicBezTo>
                <a:cubicBezTo>
                  <a:pt x="64482" y="2257892"/>
                  <a:pt x="61286" y="2277207"/>
                  <a:pt x="68580" y="2293620"/>
                </a:cubicBezTo>
                <a:cubicBezTo>
                  <a:pt x="72299" y="2301989"/>
                  <a:pt x="83820" y="2303780"/>
                  <a:pt x="91440" y="2308860"/>
                </a:cubicBezTo>
                <a:cubicBezTo>
                  <a:pt x="81280" y="2324100"/>
                  <a:pt x="57368" y="2336619"/>
                  <a:pt x="60960" y="2354580"/>
                </a:cubicBezTo>
                <a:cubicBezTo>
                  <a:pt x="76452" y="2432041"/>
                  <a:pt x="60579" y="2360867"/>
                  <a:pt x="76200" y="2415540"/>
                </a:cubicBezTo>
                <a:cubicBezTo>
                  <a:pt x="79077" y="2425610"/>
                  <a:pt x="79695" y="2436394"/>
                  <a:pt x="83820" y="2446020"/>
                </a:cubicBezTo>
                <a:cubicBezTo>
                  <a:pt x="87428" y="2454438"/>
                  <a:pt x="93980" y="2461260"/>
                  <a:pt x="99060" y="2468880"/>
                </a:cubicBezTo>
                <a:cubicBezTo>
                  <a:pt x="101474" y="2447151"/>
                  <a:pt x="101534" y="2402972"/>
                  <a:pt x="114300" y="2377440"/>
                </a:cubicBezTo>
                <a:cubicBezTo>
                  <a:pt x="118396" y="2369249"/>
                  <a:pt x="124460" y="2362200"/>
                  <a:pt x="129540" y="2354580"/>
                </a:cubicBezTo>
                <a:cubicBezTo>
                  <a:pt x="127000" y="2278380"/>
                  <a:pt x="126532" y="2202083"/>
                  <a:pt x="121920" y="2125980"/>
                </a:cubicBezTo>
                <a:cubicBezTo>
                  <a:pt x="121434" y="2117963"/>
                  <a:pt x="119318" y="2109392"/>
                  <a:pt x="114300" y="2103120"/>
                </a:cubicBezTo>
                <a:cubicBezTo>
                  <a:pt x="108579" y="2095969"/>
                  <a:pt x="99060" y="2092960"/>
                  <a:pt x="91440" y="2087880"/>
                </a:cubicBezTo>
                <a:cubicBezTo>
                  <a:pt x="88900" y="2077720"/>
                  <a:pt x="86092" y="2067623"/>
                  <a:pt x="83820" y="2057400"/>
                </a:cubicBezTo>
                <a:cubicBezTo>
                  <a:pt x="81010" y="2044757"/>
                  <a:pt x="79341" y="2031865"/>
                  <a:pt x="76200" y="2019300"/>
                </a:cubicBezTo>
                <a:cubicBezTo>
                  <a:pt x="74252" y="2011508"/>
                  <a:pt x="71120" y="2004060"/>
                  <a:pt x="68580" y="1996440"/>
                </a:cubicBezTo>
                <a:cubicBezTo>
                  <a:pt x="68639" y="1995970"/>
                  <a:pt x="75765" y="1919097"/>
                  <a:pt x="83820" y="1905000"/>
                </a:cubicBezTo>
                <a:cubicBezTo>
                  <a:pt x="89167" y="1895644"/>
                  <a:pt x="99060" y="1889760"/>
                  <a:pt x="106680" y="1882140"/>
                </a:cubicBezTo>
                <a:cubicBezTo>
                  <a:pt x="111760" y="1866900"/>
                  <a:pt x="122922" y="1852453"/>
                  <a:pt x="121920" y="1836420"/>
                </a:cubicBezTo>
                <a:cubicBezTo>
                  <a:pt x="105403" y="1572142"/>
                  <a:pt x="116781" y="1673390"/>
                  <a:pt x="99060" y="1531620"/>
                </a:cubicBezTo>
                <a:cubicBezTo>
                  <a:pt x="104463" y="1488396"/>
                  <a:pt x="103511" y="1476142"/>
                  <a:pt x="114300" y="1440180"/>
                </a:cubicBezTo>
                <a:cubicBezTo>
                  <a:pt x="118916" y="1424793"/>
                  <a:pt x="120629" y="1407826"/>
                  <a:pt x="129540" y="1394460"/>
                </a:cubicBezTo>
                <a:cubicBezTo>
                  <a:pt x="134620" y="1386840"/>
                  <a:pt x="140684" y="1379791"/>
                  <a:pt x="144780" y="1371600"/>
                </a:cubicBezTo>
                <a:cubicBezTo>
                  <a:pt x="176328" y="1308504"/>
                  <a:pt x="123964" y="1391394"/>
                  <a:pt x="167640" y="1325880"/>
                </a:cubicBezTo>
                <a:cubicBezTo>
                  <a:pt x="172777" y="1295060"/>
                  <a:pt x="182880" y="1239559"/>
                  <a:pt x="182880" y="1211580"/>
                </a:cubicBezTo>
                <a:cubicBezTo>
                  <a:pt x="182880" y="1155642"/>
                  <a:pt x="181219" y="1099559"/>
                  <a:pt x="175260" y="1043940"/>
                </a:cubicBezTo>
                <a:cubicBezTo>
                  <a:pt x="173549" y="1027967"/>
                  <a:pt x="165100" y="1013460"/>
                  <a:pt x="160020" y="998220"/>
                </a:cubicBezTo>
                <a:lnTo>
                  <a:pt x="152400" y="975360"/>
                </a:lnTo>
                <a:lnTo>
                  <a:pt x="144780" y="952500"/>
                </a:lnTo>
                <a:lnTo>
                  <a:pt x="137160" y="929640"/>
                </a:lnTo>
                <a:cubicBezTo>
                  <a:pt x="131168" y="863727"/>
                  <a:pt x="135383" y="862460"/>
                  <a:pt x="121920" y="815340"/>
                </a:cubicBezTo>
                <a:cubicBezTo>
                  <a:pt x="119713" y="807617"/>
                  <a:pt x="117892" y="799664"/>
                  <a:pt x="114300" y="792480"/>
                </a:cubicBezTo>
                <a:cubicBezTo>
                  <a:pt x="110204" y="784289"/>
                  <a:pt x="104140" y="777240"/>
                  <a:pt x="99060" y="769620"/>
                </a:cubicBezTo>
                <a:cubicBezTo>
                  <a:pt x="103320" y="752582"/>
                  <a:pt x="114499" y="704551"/>
                  <a:pt x="121920" y="693420"/>
                </a:cubicBezTo>
                <a:lnTo>
                  <a:pt x="137160" y="670560"/>
                </a:lnTo>
                <a:cubicBezTo>
                  <a:pt x="134620" y="609600"/>
                  <a:pt x="136278" y="548320"/>
                  <a:pt x="129540" y="487680"/>
                </a:cubicBezTo>
                <a:cubicBezTo>
                  <a:pt x="128529" y="478578"/>
                  <a:pt x="115061" y="473946"/>
                  <a:pt x="114300" y="464820"/>
                </a:cubicBezTo>
                <a:cubicBezTo>
                  <a:pt x="113507" y="455306"/>
                  <a:pt x="124936" y="368936"/>
                  <a:pt x="129540" y="350520"/>
                </a:cubicBezTo>
                <a:cubicBezTo>
                  <a:pt x="133436" y="334935"/>
                  <a:pt x="144780" y="304800"/>
                  <a:pt x="144780" y="304800"/>
                </a:cubicBezTo>
                <a:cubicBezTo>
                  <a:pt x="147588" y="285143"/>
                  <a:pt x="149380" y="249879"/>
                  <a:pt x="160020" y="228600"/>
                </a:cubicBezTo>
                <a:cubicBezTo>
                  <a:pt x="164116" y="220409"/>
                  <a:pt x="170180" y="213360"/>
                  <a:pt x="175260" y="205740"/>
                </a:cubicBezTo>
                <a:cubicBezTo>
                  <a:pt x="177800" y="180340"/>
                  <a:pt x="179506" y="154843"/>
                  <a:pt x="182880" y="129540"/>
                </a:cubicBezTo>
                <a:cubicBezTo>
                  <a:pt x="184592" y="116702"/>
                  <a:pt x="193040" y="104140"/>
                  <a:pt x="190500" y="91440"/>
                </a:cubicBezTo>
                <a:cubicBezTo>
                  <a:pt x="182788" y="52879"/>
                  <a:pt x="171234" y="54538"/>
                  <a:pt x="144780" y="45720"/>
                </a:cubicBezTo>
                <a:cubicBezTo>
                  <a:pt x="139700" y="38100"/>
                  <a:pt x="133636" y="31051"/>
                  <a:pt x="129540" y="22860"/>
                </a:cubicBezTo>
                <a:cubicBezTo>
                  <a:pt x="125948" y="15676"/>
                  <a:pt x="121920" y="0"/>
                  <a:pt x="121920" y="0"/>
                </a:cubicBezTo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754380" y="883920"/>
            <a:ext cx="502920" cy="3421380"/>
          </a:xfrm>
          <a:custGeom>
            <a:avLst/>
            <a:gdLst>
              <a:gd name="connsiteX0" fmla="*/ 358140 w 502920"/>
              <a:gd name="connsiteY0" fmla="*/ 22860 h 3421380"/>
              <a:gd name="connsiteX1" fmla="*/ 381000 w 502920"/>
              <a:gd name="connsiteY1" fmla="*/ 60960 h 3421380"/>
              <a:gd name="connsiteX2" fmla="*/ 396240 w 502920"/>
              <a:gd name="connsiteY2" fmla="*/ 106680 h 3421380"/>
              <a:gd name="connsiteX3" fmla="*/ 381000 w 502920"/>
              <a:gd name="connsiteY3" fmla="*/ 167640 h 3421380"/>
              <a:gd name="connsiteX4" fmla="*/ 373380 w 502920"/>
              <a:gd name="connsiteY4" fmla="*/ 190500 h 3421380"/>
              <a:gd name="connsiteX5" fmla="*/ 381000 w 502920"/>
              <a:gd name="connsiteY5" fmla="*/ 243840 h 3421380"/>
              <a:gd name="connsiteX6" fmla="*/ 403860 w 502920"/>
              <a:gd name="connsiteY6" fmla="*/ 304800 h 3421380"/>
              <a:gd name="connsiteX7" fmla="*/ 411480 w 502920"/>
              <a:gd name="connsiteY7" fmla="*/ 342900 h 3421380"/>
              <a:gd name="connsiteX8" fmla="*/ 419100 w 502920"/>
              <a:gd name="connsiteY8" fmla="*/ 495300 h 3421380"/>
              <a:gd name="connsiteX9" fmla="*/ 434340 w 502920"/>
              <a:gd name="connsiteY9" fmla="*/ 541020 h 3421380"/>
              <a:gd name="connsiteX10" fmla="*/ 441960 w 502920"/>
              <a:gd name="connsiteY10" fmla="*/ 563880 h 3421380"/>
              <a:gd name="connsiteX11" fmla="*/ 434340 w 502920"/>
              <a:gd name="connsiteY11" fmla="*/ 640080 h 3421380"/>
              <a:gd name="connsiteX12" fmla="*/ 419100 w 502920"/>
              <a:gd name="connsiteY12" fmla="*/ 685800 h 3421380"/>
              <a:gd name="connsiteX13" fmla="*/ 411480 w 502920"/>
              <a:gd name="connsiteY13" fmla="*/ 731520 h 3421380"/>
              <a:gd name="connsiteX14" fmla="*/ 419100 w 502920"/>
              <a:gd name="connsiteY14" fmla="*/ 1021080 h 3421380"/>
              <a:gd name="connsiteX15" fmla="*/ 419100 w 502920"/>
              <a:gd name="connsiteY15" fmla="*/ 1089660 h 3421380"/>
              <a:gd name="connsiteX16" fmla="*/ 426720 w 502920"/>
              <a:gd name="connsiteY16" fmla="*/ 1112520 h 3421380"/>
              <a:gd name="connsiteX17" fmla="*/ 411480 w 502920"/>
              <a:gd name="connsiteY17" fmla="*/ 1440180 h 3421380"/>
              <a:gd name="connsiteX18" fmla="*/ 388620 w 502920"/>
              <a:gd name="connsiteY18" fmla="*/ 1554480 h 3421380"/>
              <a:gd name="connsiteX19" fmla="*/ 365760 w 502920"/>
              <a:gd name="connsiteY19" fmla="*/ 1584960 h 3421380"/>
              <a:gd name="connsiteX20" fmla="*/ 342900 w 502920"/>
              <a:gd name="connsiteY20" fmla="*/ 1592580 h 3421380"/>
              <a:gd name="connsiteX21" fmla="*/ 320040 w 502920"/>
              <a:gd name="connsiteY21" fmla="*/ 1607820 h 3421380"/>
              <a:gd name="connsiteX22" fmla="*/ 312420 w 502920"/>
              <a:gd name="connsiteY22" fmla="*/ 1630680 h 3421380"/>
              <a:gd name="connsiteX23" fmla="*/ 274320 w 502920"/>
              <a:gd name="connsiteY23" fmla="*/ 1668780 h 3421380"/>
              <a:gd name="connsiteX24" fmla="*/ 266700 w 502920"/>
              <a:gd name="connsiteY24" fmla="*/ 1691640 h 3421380"/>
              <a:gd name="connsiteX25" fmla="*/ 228600 w 502920"/>
              <a:gd name="connsiteY25" fmla="*/ 1760220 h 3421380"/>
              <a:gd name="connsiteX26" fmla="*/ 220980 w 502920"/>
              <a:gd name="connsiteY26" fmla="*/ 1798320 h 3421380"/>
              <a:gd name="connsiteX27" fmla="*/ 228600 w 502920"/>
              <a:gd name="connsiteY27" fmla="*/ 1988820 h 3421380"/>
              <a:gd name="connsiteX28" fmla="*/ 220980 w 502920"/>
              <a:gd name="connsiteY28" fmla="*/ 2446020 h 3421380"/>
              <a:gd name="connsiteX29" fmla="*/ 198120 w 502920"/>
              <a:gd name="connsiteY29" fmla="*/ 2529840 h 3421380"/>
              <a:gd name="connsiteX30" fmla="*/ 213360 w 502920"/>
              <a:gd name="connsiteY30" fmla="*/ 2552700 h 3421380"/>
              <a:gd name="connsiteX31" fmla="*/ 236220 w 502920"/>
              <a:gd name="connsiteY31" fmla="*/ 2621280 h 3421380"/>
              <a:gd name="connsiteX32" fmla="*/ 243840 w 502920"/>
              <a:gd name="connsiteY32" fmla="*/ 2644140 h 3421380"/>
              <a:gd name="connsiteX33" fmla="*/ 251460 w 502920"/>
              <a:gd name="connsiteY33" fmla="*/ 2667000 h 3421380"/>
              <a:gd name="connsiteX34" fmla="*/ 236220 w 502920"/>
              <a:gd name="connsiteY34" fmla="*/ 2842260 h 3421380"/>
              <a:gd name="connsiteX35" fmla="*/ 243840 w 502920"/>
              <a:gd name="connsiteY35" fmla="*/ 2880360 h 3421380"/>
              <a:gd name="connsiteX36" fmla="*/ 274320 w 502920"/>
              <a:gd name="connsiteY36" fmla="*/ 2948940 h 3421380"/>
              <a:gd name="connsiteX37" fmla="*/ 266700 w 502920"/>
              <a:gd name="connsiteY37" fmla="*/ 2987040 h 3421380"/>
              <a:gd name="connsiteX38" fmla="*/ 213360 w 502920"/>
              <a:gd name="connsiteY38" fmla="*/ 2987040 h 3421380"/>
              <a:gd name="connsiteX39" fmla="*/ 114300 w 502920"/>
              <a:gd name="connsiteY39" fmla="*/ 3002280 h 3421380"/>
              <a:gd name="connsiteX40" fmla="*/ 68580 w 502920"/>
              <a:gd name="connsiteY40" fmla="*/ 3017520 h 3421380"/>
              <a:gd name="connsiteX41" fmla="*/ 45720 w 502920"/>
              <a:gd name="connsiteY41" fmla="*/ 3025140 h 3421380"/>
              <a:gd name="connsiteX42" fmla="*/ 30480 w 502920"/>
              <a:gd name="connsiteY42" fmla="*/ 3048000 h 3421380"/>
              <a:gd name="connsiteX43" fmla="*/ 7620 w 502920"/>
              <a:gd name="connsiteY43" fmla="*/ 3078480 h 3421380"/>
              <a:gd name="connsiteX44" fmla="*/ 0 w 502920"/>
              <a:gd name="connsiteY44" fmla="*/ 3108960 h 3421380"/>
              <a:gd name="connsiteX45" fmla="*/ 7620 w 502920"/>
              <a:gd name="connsiteY45" fmla="*/ 3192780 h 3421380"/>
              <a:gd name="connsiteX46" fmla="*/ 22860 w 502920"/>
              <a:gd name="connsiteY46" fmla="*/ 3215640 h 3421380"/>
              <a:gd name="connsiteX47" fmla="*/ 38100 w 502920"/>
              <a:gd name="connsiteY47" fmla="*/ 3261360 h 3421380"/>
              <a:gd name="connsiteX48" fmla="*/ 45720 w 502920"/>
              <a:gd name="connsiteY48" fmla="*/ 3314700 h 3421380"/>
              <a:gd name="connsiteX49" fmla="*/ 83820 w 502920"/>
              <a:gd name="connsiteY49" fmla="*/ 3360420 h 3421380"/>
              <a:gd name="connsiteX50" fmla="*/ 91440 w 502920"/>
              <a:gd name="connsiteY50" fmla="*/ 3383280 h 3421380"/>
              <a:gd name="connsiteX51" fmla="*/ 121920 w 502920"/>
              <a:gd name="connsiteY51" fmla="*/ 3421380 h 3421380"/>
              <a:gd name="connsiteX52" fmla="*/ 129540 w 502920"/>
              <a:gd name="connsiteY52" fmla="*/ 3398520 h 3421380"/>
              <a:gd name="connsiteX53" fmla="*/ 99060 w 502920"/>
              <a:gd name="connsiteY53" fmla="*/ 3314700 h 3421380"/>
              <a:gd name="connsiteX54" fmla="*/ 68580 w 502920"/>
              <a:gd name="connsiteY54" fmla="*/ 3169920 h 3421380"/>
              <a:gd name="connsiteX55" fmla="*/ 45720 w 502920"/>
              <a:gd name="connsiteY55" fmla="*/ 3116580 h 3421380"/>
              <a:gd name="connsiteX56" fmla="*/ 83820 w 502920"/>
              <a:gd name="connsiteY56" fmla="*/ 3070860 h 3421380"/>
              <a:gd name="connsiteX57" fmla="*/ 106680 w 502920"/>
              <a:gd name="connsiteY57" fmla="*/ 3055620 h 3421380"/>
              <a:gd name="connsiteX58" fmla="*/ 259080 w 502920"/>
              <a:gd name="connsiteY58" fmla="*/ 3032760 h 3421380"/>
              <a:gd name="connsiteX59" fmla="*/ 274320 w 502920"/>
              <a:gd name="connsiteY59" fmla="*/ 3009900 h 3421380"/>
              <a:gd name="connsiteX60" fmla="*/ 312420 w 502920"/>
              <a:gd name="connsiteY60" fmla="*/ 2964180 h 3421380"/>
              <a:gd name="connsiteX61" fmla="*/ 297180 w 502920"/>
              <a:gd name="connsiteY61" fmla="*/ 2895600 h 3421380"/>
              <a:gd name="connsiteX62" fmla="*/ 281940 w 502920"/>
              <a:gd name="connsiteY62" fmla="*/ 2872740 h 3421380"/>
              <a:gd name="connsiteX63" fmla="*/ 266700 w 502920"/>
              <a:gd name="connsiteY63" fmla="*/ 2827020 h 3421380"/>
              <a:gd name="connsiteX64" fmla="*/ 281940 w 502920"/>
              <a:gd name="connsiteY64" fmla="*/ 2689860 h 3421380"/>
              <a:gd name="connsiteX65" fmla="*/ 289560 w 502920"/>
              <a:gd name="connsiteY65" fmla="*/ 2659380 h 3421380"/>
              <a:gd name="connsiteX66" fmla="*/ 304800 w 502920"/>
              <a:gd name="connsiteY66" fmla="*/ 2636520 h 3421380"/>
              <a:gd name="connsiteX67" fmla="*/ 289560 w 502920"/>
              <a:gd name="connsiteY67" fmla="*/ 2590800 h 3421380"/>
              <a:gd name="connsiteX68" fmla="*/ 281940 w 502920"/>
              <a:gd name="connsiteY68" fmla="*/ 2567940 h 3421380"/>
              <a:gd name="connsiteX69" fmla="*/ 289560 w 502920"/>
              <a:gd name="connsiteY69" fmla="*/ 2522220 h 3421380"/>
              <a:gd name="connsiteX70" fmla="*/ 289560 w 502920"/>
              <a:gd name="connsiteY70" fmla="*/ 2438400 h 3421380"/>
              <a:gd name="connsiteX71" fmla="*/ 281940 w 502920"/>
              <a:gd name="connsiteY71" fmla="*/ 2209800 h 3421380"/>
              <a:gd name="connsiteX72" fmla="*/ 266700 w 502920"/>
              <a:gd name="connsiteY72" fmla="*/ 2186940 h 3421380"/>
              <a:gd name="connsiteX73" fmla="*/ 259080 w 502920"/>
              <a:gd name="connsiteY73" fmla="*/ 2148840 h 3421380"/>
              <a:gd name="connsiteX74" fmla="*/ 274320 w 502920"/>
              <a:gd name="connsiteY74" fmla="*/ 2103120 h 3421380"/>
              <a:gd name="connsiteX75" fmla="*/ 281940 w 502920"/>
              <a:gd name="connsiteY75" fmla="*/ 2080260 h 3421380"/>
              <a:gd name="connsiteX76" fmla="*/ 304800 w 502920"/>
              <a:gd name="connsiteY76" fmla="*/ 2034540 h 3421380"/>
              <a:gd name="connsiteX77" fmla="*/ 289560 w 502920"/>
              <a:gd name="connsiteY77" fmla="*/ 1981200 h 3421380"/>
              <a:gd name="connsiteX78" fmla="*/ 274320 w 502920"/>
              <a:gd name="connsiteY78" fmla="*/ 1920240 h 3421380"/>
              <a:gd name="connsiteX79" fmla="*/ 281940 w 502920"/>
              <a:gd name="connsiteY79" fmla="*/ 1821180 h 3421380"/>
              <a:gd name="connsiteX80" fmla="*/ 289560 w 502920"/>
              <a:gd name="connsiteY80" fmla="*/ 1798320 h 3421380"/>
              <a:gd name="connsiteX81" fmla="*/ 304800 w 502920"/>
              <a:gd name="connsiteY81" fmla="*/ 1737360 h 3421380"/>
              <a:gd name="connsiteX82" fmla="*/ 335280 w 502920"/>
              <a:gd name="connsiteY82" fmla="*/ 1691640 h 3421380"/>
              <a:gd name="connsiteX83" fmla="*/ 350520 w 502920"/>
              <a:gd name="connsiteY83" fmla="*/ 1668780 h 3421380"/>
              <a:gd name="connsiteX84" fmla="*/ 373380 w 502920"/>
              <a:gd name="connsiteY84" fmla="*/ 1653540 h 3421380"/>
              <a:gd name="connsiteX85" fmla="*/ 419100 w 502920"/>
              <a:gd name="connsiteY85" fmla="*/ 1584960 h 3421380"/>
              <a:gd name="connsiteX86" fmla="*/ 434340 w 502920"/>
              <a:gd name="connsiteY86" fmla="*/ 1562100 h 3421380"/>
              <a:gd name="connsiteX87" fmla="*/ 449580 w 502920"/>
              <a:gd name="connsiteY87" fmla="*/ 1516380 h 3421380"/>
              <a:gd name="connsiteX88" fmla="*/ 464820 w 502920"/>
              <a:gd name="connsiteY88" fmla="*/ 1493520 h 3421380"/>
              <a:gd name="connsiteX89" fmla="*/ 487680 w 502920"/>
              <a:gd name="connsiteY89" fmla="*/ 1417320 h 3421380"/>
              <a:gd name="connsiteX90" fmla="*/ 502920 w 502920"/>
              <a:gd name="connsiteY90" fmla="*/ 1371600 h 3421380"/>
              <a:gd name="connsiteX91" fmla="*/ 495300 w 502920"/>
              <a:gd name="connsiteY91" fmla="*/ 1272540 h 3421380"/>
              <a:gd name="connsiteX92" fmla="*/ 480060 w 502920"/>
              <a:gd name="connsiteY92" fmla="*/ 1226820 h 3421380"/>
              <a:gd name="connsiteX93" fmla="*/ 457200 w 502920"/>
              <a:gd name="connsiteY93" fmla="*/ 1181100 h 3421380"/>
              <a:gd name="connsiteX94" fmla="*/ 464820 w 502920"/>
              <a:gd name="connsiteY94" fmla="*/ 1135380 h 3421380"/>
              <a:gd name="connsiteX95" fmla="*/ 472440 w 502920"/>
              <a:gd name="connsiteY95" fmla="*/ 891540 h 3421380"/>
              <a:gd name="connsiteX96" fmla="*/ 495300 w 502920"/>
              <a:gd name="connsiteY96" fmla="*/ 822960 h 3421380"/>
              <a:gd name="connsiteX97" fmla="*/ 502920 w 502920"/>
              <a:gd name="connsiteY97" fmla="*/ 800100 h 3421380"/>
              <a:gd name="connsiteX98" fmla="*/ 487680 w 502920"/>
              <a:gd name="connsiteY98" fmla="*/ 586740 h 3421380"/>
              <a:gd name="connsiteX99" fmla="*/ 457200 w 502920"/>
              <a:gd name="connsiteY99" fmla="*/ 525780 h 3421380"/>
              <a:gd name="connsiteX100" fmla="*/ 449580 w 502920"/>
              <a:gd name="connsiteY100" fmla="*/ 502920 h 3421380"/>
              <a:gd name="connsiteX101" fmla="*/ 434340 w 502920"/>
              <a:gd name="connsiteY101" fmla="*/ 220980 h 3421380"/>
              <a:gd name="connsiteX102" fmla="*/ 449580 w 502920"/>
              <a:gd name="connsiteY102" fmla="*/ 68580 h 3421380"/>
              <a:gd name="connsiteX103" fmla="*/ 441960 w 502920"/>
              <a:gd name="connsiteY103" fmla="*/ 30480 h 3421380"/>
              <a:gd name="connsiteX104" fmla="*/ 396240 w 502920"/>
              <a:gd name="connsiteY104" fmla="*/ 0 h 3421380"/>
              <a:gd name="connsiteX105" fmla="*/ 381000 w 502920"/>
              <a:gd name="connsiteY105" fmla="*/ 22860 h 3421380"/>
              <a:gd name="connsiteX106" fmla="*/ 358140 w 502920"/>
              <a:gd name="connsiteY106" fmla="*/ 22860 h 342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502920" h="3421380">
                <a:moveTo>
                  <a:pt x="358140" y="22860"/>
                </a:moveTo>
                <a:cubicBezTo>
                  <a:pt x="358140" y="29210"/>
                  <a:pt x="374871" y="47477"/>
                  <a:pt x="381000" y="60960"/>
                </a:cubicBezTo>
                <a:cubicBezTo>
                  <a:pt x="387647" y="75584"/>
                  <a:pt x="396240" y="106680"/>
                  <a:pt x="396240" y="106680"/>
                </a:cubicBezTo>
                <a:cubicBezTo>
                  <a:pt x="378822" y="158935"/>
                  <a:pt x="399390" y="94078"/>
                  <a:pt x="381000" y="167640"/>
                </a:cubicBezTo>
                <a:cubicBezTo>
                  <a:pt x="379052" y="175432"/>
                  <a:pt x="375920" y="182880"/>
                  <a:pt x="373380" y="190500"/>
                </a:cubicBezTo>
                <a:cubicBezTo>
                  <a:pt x="375920" y="208280"/>
                  <a:pt x="377478" y="226228"/>
                  <a:pt x="381000" y="243840"/>
                </a:cubicBezTo>
                <a:cubicBezTo>
                  <a:pt x="383961" y="258647"/>
                  <a:pt x="400936" y="295054"/>
                  <a:pt x="403860" y="304800"/>
                </a:cubicBezTo>
                <a:cubicBezTo>
                  <a:pt x="407582" y="317205"/>
                  <a:pt x="408940" y="330200"/>
                  <a:pt x="411480" y="342900"/>
                </a:cubicBezTo>
                <a:cubicBezTo>
                  <a:pt x="414020" y="393700"/>
                  <a:pt x="413270" y="444772"/>
                  <a:pt x="419100" y="495300"/>
                </a:cubicBezTo>
                <a:cubicBezTo>
                  <a:pt x="420941" y="511258"/>
                  <a:pt x="429260" y="525780"/>
                  <a:pt x="434340" y="541020"/>
                </a:cubicBezTo>
                <a:lnTo>
                  <a:pt x="441960" y="563880"/>
                </a:lnTo>
                <a:cubicBezTo>
                  <a:pt x="439420" y="589280"/>
                  <a:pt x="439044" y="614991"/>
                  <a:pt x="434340" y="640080"/>
                </a:cubicBezTo>
                <a:cubicBezTo>
                  <a:pt x="431380" y="655869"/>
                  <a:pt x="421741" y="669954"/>
                  <a:pt x="419100" y="685800"/>
                </a:cubicBezTo>
                <a:lnTo>
                  <a:pt x="411480" y="731520"/>
                </a:lnTo>
                <a:cubicBezTo>
                  <a:pt x="414020" y="828040"/>
                  <a:pt x="414396" y="924641"/>
                  <a:pt x="419100" y="1021080"/>
                </a:cubicBezTo>
                <a:cubicBezTo>
                  <a:pt x="423347" y="1108149"/>
                  <a:pt x="443926" y="940703"/>
                  <a:pt x="419100" y="1089660"/>
                </a:cubicBezTo>
                <a:cubicBezTo>
                  <a:pt x="421640" y="1097280"/>
                  <a:pt x="426720" y="1104488"/>
                  <a:pt x="426720" y="1112520"/>
                </a:cubicBezTo>
                <a:cubicBezTo>
                  <a:pt x="426720" y="1388615"/>
                  <a:pt x="442300" y="1316901"/>
                  <a:pt x="411480" y="1440180"/>
                </a:cubicBezTo>
                <a:cubicBezTo>
                  <a:pt x="404114" y="1528570"/>
                  <a:pt x="420522" y="1509817"/>
                  <a:pt x="388620" y="1554480"/>
                </a:cubicBezTo>
                <a:cubicBezTo>
                  <a:pt x="381238" y="1564814"/>
                  <a:pt x="375516" y="1576830"/>
                  <a:pt x="365760" y="1584960"/>
                </a:cubicBezTo>
                <a:cubicBezTo>
                  <a:pt x="359590" y="1590102"/>
                  <a:pt x="350084" y="1588988"/>
                  <a:pt x="342900" y="1592580"/>
                </a:cubicBezTo>
                <a:cubicBezTo>
                  <a:pt x="334709" y="1596676"/>
                  <a:pt x="327660" y="1602740"/>
                  <a:pt x="320040" y="1607820"/>
                </a:cubicBezTo>
                <a:cubicBezTo>
                  <a:pt x="317500" y="1615440"/>
                  <a:pt x="317438" y="1624408"/>
                  <a:pt x="312420" y="1630680"/>
                </a:cubicBezTo>
                <a:cubicBezTo>
                  <a:pt x="271780" y="1681480"/>
                  <a:pt x="304800" y="1607820"/>
                  <a:pt x="274320" y="1668780"/>
                </a:cubicBezTo>
                <a:cubicBezTo>
                  <a:pt x="270728" y="1675964"/>
                  <a:pt x="270601" y="1684619"/>
                  <a:pt x="266700" y="1691640"/>
                </a:cubicBezTo>
                <a:cubicBezTo>
                  <a:pt x="240903" y="1738075"/>
                  <a:pt x="238005" y="1722601"/>
                  <a:pt x="228600" y="1760220"/>
                </a:cubicBezTo>
                <a:cubicBezTo>
                  <a:pt x="225459" y="1772785"/>
                  <a:pt x="223520" y="1785620"/>
                  <a:pt x="220980" y="1798320"/>
                </a:cubicBezTo>
                <a:cubicBezTo>
                  <a:pt x="223520" y="1861820"/>
                  <a:pt x="228600" y="1925269"/>
                  <a:pt x="228600" y="1988820"/>
                </a:cubicBezTo>
                <a:cubicBezTo>
                  <a:pt x="228600" y="2141241"/>
                  <a:pt x="227698" y="2293747"/>
                  <a:pt x="220980" y="2446020"/>
                </a:cubicBezTo>
                <a:cubicBezTo>
                  <a:pt x="220106" y="2465830"/>
                  <a:pt x="206107" y="2505878"/>
                  <a:pt x="198120" y="2529840"/>
                </a:cubicBezTo>
                <a:cubicBezTo>
                  <a:pt x="203200" y="2537460"/>
                  <a:pt x="209641" y="2544331"/>
                  <a:pt x="213360" y="2552700"/>
                </a:cubicBezTo>
                <a:lnTo>
                  <a:pt x="236220" y="2621280"/>
                </a:lnTo>
                <a:lnTo>
                  <a:pt x="243840" y="2644140"/>
                </a:lnTo>
                <a:lnTo>
                  <a:pt x="251460" y="2667000"/>
                </a:lnTo>
                <a:cubicBezTo>
                  <a:pt x="246380" y="2725420"/>
                  <a:pt x="238313" y="2783657"/>
                  <a:pt x="236220" y="2842260"/>
                </a:cubicBezTo>
                <a:cubicBezTo>
                  <a:pt x="235758" y="2855203"/>
                  <a:pt x="240432" y="2867865"/>
                  <a:pt x="243840" y="2880360"/>
                </a:cubicBezTo>
                <a:cubicBezTo>
                  <a:pt x="256396" y="2926398"/>
                  <a:pt x="253350" y="2917486"/>
                  <a:pt x="274320" y="2948940"/>
                </a:cubicBezTo>
                <a:cubicBezTo>
                  <a:pt x="271780" y="2961640"/>
                  <a:pt x="274991" y="2977090"/>
                  <a:pt x="266700" y="2987040"/>
                </a:cubicBezTo>
                <a:cubicBezTo>
                  <a:pt x="252140" y="3004512"/>
                  <a:pt x="227969" y="2991910"/>
                  <a:pt x="213360" y="2987040"/>
                </a:cubicBezTo>
                <a:cubicBezTo>
                  <a:pt x="165064" y="2992406"/>
                  <a:pt x="153119" y="2990634"/>
                  <a:pt x="114300" y="3002280"/>
                </a:cubicBezTo>
                <a:cubicBezTo>
                  <a:pt x="98913" y="3006896"/>
                  <a:pt x="83820" y="3012440"/>
                  <a:pt x="68580" y="3017520"/>
                </a:cubicBezTo>
                <a:lnTo>
                  <a:pt x="45720" y="3025140"/>
                </a:lnTo>
                <a:cubicBezTo>
                  <a:pt x="40640" y="3032760"/>
                  <a:pt x="35803" y="3040548"/>
                  <a:pt x="30480" y="3048000"/>
                </a:cubicBezTo>
                <a:cubicBezTo>
                  <a:pt x="23098" y="3058334"/>
                  <a:pt x="13300" y="3067121"/>
                  <a:pt x="7620" y="3078480"/>
                </a:cubicBezTo>
                <a:cubicBezTo>
                  <a:pt x="2936" y="3087847"/>
                  <a:pt x="2540" y="3098800"/>
                  <a:pt x="0" y="3108960"/>
                </a:cubicBezTo>
                <a:cubicBezTo>
                  <a:pt x="2540" y="3136900"/>
                  <a:pt x="1742" y="3165348"/>
                  <a:pt x="7620" y="3192780"/>
                </a:cubicBezTo>
                <a:cubicBezTo>
                  <a:pt x="9539" y="3201735"/>
                  <a:pt x="19141" y="3207271"/>
                  <a:pt x="22860" y="3215640"/>
                </a:cubicBezTo>
                <a:cubicBezTo>
                  <a:pt x="29384" y="3230320"/>
                  <a:pt x="38100" y="3261360"/>
                  <a:pt x="38100" y="3261360"/>
                </a:cubicBezTo>
                <a:cubicBezTo>
                  <a:pt x="40640" y="3279140"/>
                  <a:pt x="40559" y="3297497"/>
                  <a:pt x="45720" y="3314700"/>
                </a:cubicBezTo>
                <a:cubicBezTo>
                  <a:pt x="50267" y="3329855"/>
                  <a:pt x="74101" y="3350701"/>
                  <a:pt x="83820" y="3360420"/>
                </a:cubicBezTo>
                <a:cubicBezTo>
                  <a:pt x="86360" y="3368040"/>
                  <a:pt x="86422" y="3377008"/>
                  <a:pt x="91440" y="3383280"/>
                </a:cubicBezTo>
                <a:cubicBezTo>
                  <a:pt x="130831" y="3432519"/>
                  <a:pt x="102767" y="3363921"/>
                  <a:pt x="121920" y="3421380"/>
                </a:cubicBezTo>
                <a:cubicBezTo>
                  <a:pt x="124460" y="3413760"/>
                  <a:pt x="130267" y="3406519"/>
                  <a:pt x="129540" y="3398520"/>
                </a:cubicBezTo>
                <a:cubicBezTo>
                  <a:pt x="124945" y="3347975"/>
                  <a:pt x="120293" y="3346549"/>
                  <a:pt x="99060" y="3314700"/>
                </a:cubicBezTo>
                <a:cubicBezTo>
                  <a:pt x="80073" y="3210272"/>
                  <a:pt x="90708" y="3258430"/>
                  <a:pt x="68580" y="3169920"/>
                </a:cubicBezTo>
                <a:cubicBezTo>
                  <a:pt x="58739" y="3130555"/>
                  <a:pt x="66769" y="3148154"/>
                  <a:pt x="45720" y="3116580"/>
                </a:cubicBezTo>
                <a:cubicBezTo>
                  <a:pt x="60705" y="3094103"/>
                  <a:pt x="61818" y="3089195"/>
                  <a:pt x="83820" y="3070860"/>
                </a:cubicBezTo>
                <a:cubicBezTo>
                  <a:pt x="90855" y="3064997"/>
                  <a:pt x="98311" y="3059339"/>
                  <a:pt x="106680" y="3055620"/>
                </a:cubicBezTo>
                <a:cubicBezTo>
                  <a:pt x="162528" y="3030799"/>
                  <a:pt x="188957" y="3037769"/>
                  <a:pt x="259080" y="3032760"/>
                </a:cubicBezTo>
                <a:cubicBezTo>
                  <a:pt x="264160" y="3025140"/>
                  <a:pt x="268457" y="3016935"/>
                  <a:pt x="274320" y="3009900"/>
                </a:cubicBezTo>
                <a:cubicBezTo>
                  <a:pt x="323213" y="2951228"/>
                  <a:pt x="274582" y="3020937"/>
                  <a:pt x="312420" y="2964180"/>
                </a:cubicBezTo>
                <a:cubicBezTo>
                  <a:pt x="309493" y="2946620"/>
                  <a:pt x="306559" y="2914359"/>
                  <a:pt x="297180" y="2895600"/>
                </a:cubicBezTo>
                <a:cubicBezTo>
                  <a:pt x="293084" y="2887409"/>
                  <a:pt x="285659" y="2881109"/>
                  <a:pt x="281940" y="2872740"/>
                </a:cubicBezTo>
                <a:cubicBezTo>
                  <a:pt x="275416" y="2858060"/>
                  <a:pt x="266700" y="2827020"/>
                  <a:pt x="266700" y="2827020"/>
                </a:cubicBezTo>
                <a:cubicBezTo>
                  <a:pt x="278925" y="2643643"/>
                  <a:pt x="261389" y="2761790"/>
                  <a:pt x="281940" y="2689860"/>
                </a:cubicBezTo>
                <a:cubicBezTo>
                  <a:pt x="284817" y="2679790"/>
                  <a:pt x="285435" y="2669006"/>
                  <a:pt x="289560" y="2659380"/>
                </a:cubicBezTo>
                <a:cubicBezTo>
                  <a:pt x="293168" y="2650962"/>
                  <a:pt x="299720" y="2644140"/>
                  <a:pt x="304800" y="2636520"/>
                </a:cubicBezTo>
                <a:lnTo>
                  <a:pt x="289560" y="2590800"/>
                </a:lnTo>
                <a:lnTo>
                  <a:pt x="281940" y="2567940"/>
                </a:lnTo>
                <a:cubicBezTo>
                  <a:pt x="284480" y="2552700"/>
                  <a:pt x="289560" y="2537670"/>
                  <a:pt x="289560" y="2522220"/>
                </a:cubicBezTo>
                <a:cubicBezTo>
                  <a:pt x="289560" y="2427441"/>
                  <a:pt x="272085" y="2490826"/>
                  <a:pt x="289560" y="2438400"/>
                </a:cubicBezTo>
                <a:cubicBezTo>
                  <a:pt x="287020" y="2362200"/>
                  <a:pt x="288843" y="2285729"/>
                  <a:pt x="281940" y="2209800"/>
                </a:cubicBezTo>
                <a:cubicBezTo>
                  <a:pt x="281111" y="2200680"/>
                  <a:pt x="269916" y="2195515"/>
                  <a:pt x="266700" y="2186940"/>
                </a:cubicBezTo>
                <a:cubicBezTo>
                  <a:pt x="262152" y="2174813"/>
                  <a:pt x="261620" y="2161540"/>
                  <a:pt x="259080" y="2148840"/>
                </a:cubicBezTo>
                <a:lnTo>
                  <a:pt x="274320" y="2103120"/>
                </a:lnTo>
                <a:cubicBezTo>
                  <a:pt x="276860" y="2095500"/>
                  <a:pt x="277485" y="2086943"/>
                  <a:pt x="281940" y="2080260"/>
                </a:cubicBezTo>
                <a:cubicBezTo>
                  <a:pt x="301635" y="2050717"/>
                  <a:pt x="294284" y="2066088"/>
                  <a:pt x="304800" y="2034540"/>
                </a:cubicBezTo>
                <a:cubicBezTo>
                  <a:pt x="286530" y="1979730"/>
                  <a:pt x="308696" y="2048177"/>
                  <a:pt x="289560" y="1981200"/>
                </a:cubicBezTo>
                <a:cubicBezTo>
                  <a:pt x="273939" y="1926527"/>
                  <a:pt x="289812" y="1997701"/>
                  <a:pt x="274320" y="1920240"/>
                </a:cubicBezTo>
                <a:cubicBezTo>
                  <a:pt x="276860" y="1887220"/>
                  <a:pt x="277832" y="1854042"/>
                  <a:pt x="281940" y="1821180"/>
                </a:cubicBezTo>
                <a:cubicBezTo>
                  <a:pt x="282936" y="1813210"/>
                  <a:pt x="287612" y="1806112"/>
                  <a:pt x="289560" y="1798320"/>
                </a:cubicBezTo>
                <a:cubicBezTo>
                  <a:pt x="292631" y="1786037"/>
                  <a:pt x="296883" y="1751611"/>
                  <a:pt x="304800" y="1737360"/>
                </a:cubicBezTo>
                <a:cubicBezTo>
                  <a:pt x="313695" y="1721349"/>
                  <a:pt x="325120" y="1706880"/>
                  <a:pt x="335280" y="1691640"/>
                </a:cubicBezTo>
                <a:cubicBezTo>
                  <a:pt x="340360" y="1684020"/>
                  <a:pt x="342900" y="1673860"/>
                  <a:pt x="350520" y="1668780"/>
                </a:cubicBezTo>
                <a:lnTo>
                  <a:pt x="373380" y="1653540"/>
                </a:lnTo>
                <a:lnTo>
                  <a:pt x="419100" y="1584960"/>
                </a:lnTo>
                <a:cubicBezTo>
                  <a:pt x="424180" y="1577340"/>
                  <a:pt x="431444" y="1570788"/>
                  <a:pt x="434340" y="1562100"/>
                </a:cubicBezTo>
                <a:cubicBezTo>
                  <a:pt x="439420" y="1546860"/>
                  <a:pt x="440669" y="1529746"/>
                  <a:pt x="449580" y="1516380"/>
                </a:cubicBezTo>
                <a:cubicBezTo>
                  <a:pt x="454660" y="1508760"/>
                  <a:pt x="461101" y="1501889"/>
                  <a:pt x="464820" y="1493520"/>
                </a:cubicBezTo>
                <a:cubicBezTo>
                  <a:pt x="481399" y="1456217"/>
                  <a:pt x="477450" y="1451420"/>
                  <a:pt x="487680" y="1417320"/>
                </a:cubicBezTo>
                <a:cubicBezTo>
                  <a:pt x="492296" y="1401933"/>
                  <a:pt x="502920" y="1371600"/>
                  <a:pt x="502920" y="1371600"/>
                </a:cubicBezTo>
                <a:cubicBezTo>
                  <a:pt x="500380" y="1338580"/>
                  <a:pt x="500465" y="1305252"/>
                  <a:pt x="495300" y="1272540"/>
                </a:cubicBezTo>
                <a:cubicBezTo>
                  <a:pt x="492795" y="1256672"/>
                  <a:pt x="485140" y="1242060"/>
                  <a:pt x="480060" y="1226820"/>
                </a:cubicBezTo>
                <a:cubicBezTo>
                  <a:pt x="469544" y="1195272"/>
                  <a:pt x="476895" y="1210643"/>
                  <a:pt x="457200" y="1181100"/>
                </a:cubicBezTo>
                <a:cubicBezTo>
                  <a:pt x="459740" y="1165860"/>
                  <a:pt x="464008" y="1150809"/>
                  <a:pt x="464820" y="1135380"/>
                </a:cubicBezTo>
                <a:cubicBezTo>
                  <a:pt x="469094" y="1054173"/>
                  <a:pt x="466040" y="972607"/>
                  <a:pt x="472440" y="891540"/>
                </a:cubicBezTo>
                <a:lnTo>
                  <a:pt x="495300" y="822960"/>
                </a:lnTo>
                <a:lnTo>
                  <a:pt x="502920" y="800100"/>
                </a:lnTo>
                <a:cubicBezTo>
                  <a:pt x="502406" y="789310"/>
                  <a:pt x="500175" y="636718"/>
                  <a:pt x="487680" y="586740"/>
                </a:cubicBezTo>
                <a:cubicBezTo>
                  <a:pt x="474496" y="534004"/>
                  <a:pt x="476374" y="564127"/>
                  <a:pt x="457200" y="525780"/>
                </a:cubicBezTo>
                <a:cubicBezTo>
                  <a:pt x="453608" y="518596"/>
                  <a:pt x="452120" y="510540"/>
                  <a:pt x="449580" y="502920"/>
                </a:cubicBezTo>
                <a:cubicBezTo>
                  <a:pt x="444500" y="408940"/>
                  <a:pt x="422666" y="314370"/>
                  <a:pt x="434340" y="220980"/>
                </a:cubicBezTo>
                <a:cubicBezTo>
                  <a:pt x="445754" y="129671"/>
                  <a:pt x="440259" y="180427"/>
                  <a:pt x="449580" y="68580"/>
                </a:cubicBezTo>
                <a:cubicBezTo>
                  <a:pt x="447040" y="55880"/>
                  <a:pt x="449911" y="40703"/>
                  <a:pt x="441960" y="30480"/>
                </a:cubicBezTo>
                <a:cubicBezTo>
                  <a:pt x="430715" y="16022"/>
                  <a:pt x="396240" y="0"/>
                  <a:pt x="396240" y="0"/>
                </a:cubicBezTo>
                <a:cubicBezTo>
                  <a:pt x="391160" y="7620"/>
                  <a:pt x="385096" y="14669"/>
                  <a:pt x="381000" y="22860"/>
                </a:cubicBezTo>
                <a:cubicBezTo>
                  <a:pt x="377408" y="30044"/>
                  <a:pt x="358140" y="16510"/>
                  <a:pt x="358140" y="2286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-2" y="0"/>
            <a:ext cx="9136380" cy="5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влаги и величина наименьшей влагоемкости по профилю </a:t>
            </a:r>
          </a:p>
          <a:p>
            <a:pPr algn="ctr">
              <a:lnSpc>
                <a:spcPct val="75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чернозема среднесуглинистого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33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239713" y="2606651"/>
            <a:ext cx="28408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CC3300"/>
                </a:solidFill>
              </a:rPr>
              <a:t>Нельзя проводить подкормку</a:t>
            </a:r>
          </a:p>
        </p:txBody>
      </p:sp>
      <p:sp>
        <p:nvSpPr>
          <p:cNvPr id="39940" name="TextBox 7"/>
          <p:cNvSpPr txBox="1">
            <a:spLocks noChangeArrowheads="1"/>
          </p:cNvSpPr>
          <p:nvPr/>
        </p:nvSpPr>
        <p:spPr bwMode="auto">
          <a:xfrm>
            <a:off x="4959350" y="2619237"/>
            <a:ext cx="406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CC3300"/>
                </a:solidFill>
              </a:rPr>
              <a:t>Можно проводить подкормку</a:t>
            </a:r>
          </a:p>
        </p:txBody>
      </p:sp>
      <p:pic>
        <p:nvPicPr>
          <p:cNvPr id="39941" name="Picture 7" descr="http://kherson.life/wp-content/uploads/2015/12/ozimyie-v-snegu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0"/>
            <a:ext cx="4650468" cy="26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02" y="3027618"/>
            <a:ext cx="3659641" cy="205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4" y="2905125"/>
            <a:ext cx="3877340" cy="218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https://latifundist.com/media/minigallery/o-o-w/00/02/2515/latifundist-com-agropoligon-kws-ukraina-tetirskoe-10-843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922" y="7937"/>
            <a:ext cx="4078536" cy="259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381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428625" y="1739265"/>
            <a:ext cx="87153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sz="2800" dirty="0"/>
          </a:p>
          <a:p>
            <a:pPr eaLnBrk="1" hangingPunct="1"/>
            <a:endParaRPr lang="ru-RU" altLang="ru-RU" sz="2800" dirty="0" smtClean="0"/>
          </a:p>
          <a:p>
            <a:pPr eaLnBrk="1" hangingPunct="1"/>
            <a:r>
              <a:rPr lang="ru-RU" altLang="ru-RU" sz="2800" dirty="0" smtClean="0"/>
              <a:t>(), </a:t>
            </a:r>
            <a:r>
              <a:rPr lang="ru-RU" altLang="ru-RU" sz="2800" b="1" dirty="0">
                <a:solidFill>
                  <a:srgbClr val="FF0000"/>
                </a:solidFill>
              </a:rPr>
              <a:t>свойств удобрений, сочетания органических </a:t>
            </a:r>
            <a:r>
              <a:rPr lang="ru-RU" altLang="ru-RU" sz="2800" b="1" dirty="0" smtClean="0">
                <a:solidFill>
                  <a:srgbClr val="FF0000"/>
                </a:solidFill>
              </a:rPr>
              <a:t>и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199213"/>
              </p:ext>
            </p:extLst>
          </p:nvPr>
        </p:nvGraphicFramePr>
        <p:xfrm>
          <a:off x="165781" y="736600"/>
          <a:ext cx="8808720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6368"/>
                <a:gridCol w="5812352"/>
              </a:tblGrid>
              <a:tr h="816849">
                <a:tc grid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altLang="ru-RU" sz="20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удобрения отдельных культур при их чередовании в севообороте</a:t>
                      </a:r>
                      <a:r>
                        <a:rPr lang="ru-RU" alt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это </a:t>
                      </a:r>
                      <a:r>
                        <a:rPr lang="ru-RU" alt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применения органических и минеральных удобрений</a:t>
                      </a:r>
                      <a:r>
                        <a:rPr lang="ru-RU" altLang="ru-RU" sz="2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alt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котором предусматриваются</a:t>
                      </a:r>
                      <a:r>
                        <a:rPr lang="en-US" alt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altLang="ru-RU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8714">
                <a:tc rowSpan="4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дозы,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и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способы их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внесения </a:t>
                      </a:r>
                      <a:endParaRPr lang="ru-RU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учетом следующих условий: </a:t>
                      </a:r>
                      <a:endParaRPr lang="ru-RU" sz="1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779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alt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планируемого урожая, </a:t>
                      </a:r>
                    </a:p>
                    <a:p>
                      <a:r>
                        <a:rPr lang="ru-RU" alt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биологических особенностей питания культуры, </a:t>
                      </a:r>
                    </a:p>
                    <a:p>
                      <a:r>
                        <a:rPr lang="ru-RU" alt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чередования культур в севообороте и особенностей их агротехники,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779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alt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Почвенно-­климатических условий </a:t>
                      </a:r>
                    </a:p>
                    <a:p>
                      <a:r>
                        <a:rPr lang="ru-RU" alt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агрохимической характеристики почв, </a:t>
                      </a:r>
                    </a:p>
                    <a:p>
                      <a:r>
                        <a:rPr lang="ru-RU" alt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их естественного плодородия и </a:t>
                      </a:r>
                    </a:p>
                    <a:p>
                      <a:r>
                        <a:rPr lang="ru-RU" alt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состояния погоды конкретного года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88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минеральных удобрений,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экономических условий в хозяйстве.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9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555447"/>
              </p:ext>
            </p:extLst>
          </p:nvPr>
        </p:nvGraphicFramePr>
        <p:xfrm>
          <a:off x="73232" y="276999"/>
          <a:ext cx="8803481" cy="50879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8741"/>
                <a:gridCol w="203111"/>
                <a:gridCol w="425028"/>
                <a:gridCol w="888177"/>
                <a:gridCol w="1041009"/>
                <a:gridCol w="787791"/>
                <a:gridCol w="886265"/>
                <a:gridCol w="2337894"/>
                <a:gridCol w="1685465"/>
              </a:tblGrid>
              <a:tr h="162592">
                <a:tc rowSpan="2"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Слой почвы, см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Влажность почвы, %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Запасы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влаги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слое почвы, мм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 азота, кг/га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ru-RU" sz="16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51,2 мм</a:t>
                      </a:r>
                    </a:p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хороший запас продуктивной влаги в слое 0-20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 кг/га</a:t>
                      </a:r>
                    </a:p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запас нитратного азота в слое 0-40см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479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Нитратный</a:t>
                      </a:r>
                      <a:r>
                        <a:rPr lang="en-US" sz="12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Аммонийный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6,6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4,8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16" gridSpan="2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16" h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4,1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4,5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3,5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4,2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2,1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8,7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4,2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26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2,7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24,7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2,4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4,2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3,6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17,4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3,4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23,2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16,7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>
                          <a:effectLst/>
                          <a:latin typeface="Times New Roman"/>
                        </a:rPr>
                        <a:t>3,2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запас продуктивной влаги в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метровой</a:t>
                      </a: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толще </a:t>
                      </a:r>
                      <a:endParaRPr lang="ru-RU" sz="13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запас нитратного азота в метровой толще </a:t>
                      </a:r>
                    </a:p>
                  </a:txBody>
                  <a:tcPr marL="9525" marR="9525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23,1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16,6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2,9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baseline="0" dirty="0">
                          <a:effectLst/>
                          <a:latin typeface="Times New Roman"/>
                        </a:rPr>
                        <a:t>3,8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944">
                <a:tc>
                  <a:txBody>
                    <a:bodyPr/>
                    <a:lstStyle/>
                    <a:p>
                      <a:pPr algn="ctr"/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300" b="1" i="0" u="none" strike="noStrike" baseline="0" dirty="0">
                        <a:latin typeface="Times New Roman"/>
                      </a:endParaRPr>
                    </a:p>
                  </a:txBody>
                  <a:tcPr marL="7144" marR="7144" marT="714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 smtClean="0">
                          <a:latin typeface="Times New Roman"/>
                        </a:rPr>
                        <a:t>204,2</a:t>
                      </a:r>
                      <a:endParaRPr lang="ru-RU" sz="1300" b="1" i="0" u="none" strike="noStrike" baseline="0" dirty="0">
                        <a:latin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baseline="0" dirty="0" smtClean="0">
                          <a:latin typeface="Times New Roman"/>
                        </a:rPr>
                        <a:t>41,9</a:t>
                      </a:r>
                      <a:endParaRPr lang="ru-RU" sz="1300" b="1" i="0" u="none" strike="noStrike" baseline="0" dirty="0">
                        <a:latin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3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300" b="1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300" b="1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380,0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80,0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82550" indent="104775" algn="l" fontAlgn="b">
                        <a:lnSpc>
                          <a:spcPct val="85000"/>
                        </a:lnSpc>
                      </a:pPr>
                      <a:r>
                        <a:rPr lang="ru-RU" sz="13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74,3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2550" marR="0" indent="104775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0"/>
            <a:ext cx="914400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Запасы продуктивной влаги минерального,  Аксайский район, предшественник подсолнечник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31" y="1236197"/>
            <a:ext cx="3840480" cy="288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5265" r="12500" b="11436"/>
          <a:stretch/>
        </p:blipFill>
        <p:spPr>
          <a:xfrm rot="5400000">
            <a:off x="4276796" y="1841011"/>
            <a:ext cx="3361863" cy="215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3"/>
          <p:cNvSpPr txBox="1">
            <a:spLocks noChangeArrowheads="1"/>
          </p:cNvSpPr>
          <p:nvPr/>
        </p:nvSpPr>
        <p:spPr bwMode="auto">
          <a:xfrm>
            <a:off x="0" y="94060"/>
            <a:ext cx="9144000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/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Стратегия ранневесенних подкормок на озимой пшенице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0176" y="440531"/>
            <a:ext cx="8745538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Отслеживать изменение температурного режима путем анализа прогнозов на разных Интернет ресурсах.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1789" y="1190625"/>
            <a:ext cx="8353425" cy="1057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 разным предшественникам  и на разных элементах рельефа, провести определение запасов продуктивной влаги и нитратного азота до глубины 100 см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3900" y="2356249"/>
            <a:ext cx="7696200" cy="640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 раскустившихся посевах определить запасы сахаров в узлах кущения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4264" y="3138488"/>
            <a:ext cx="7056437" cy="675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Провести инвентаризацию посевов, определив густоту стояния растений и степень их развития</a:t>
            </a:r>
            <a:endParaRPr lang="ru-RU" altLang="ru-RU" sz="15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5088" y="3975497"/>
            <a:ext cx="6553200" cy="917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 картограммам агрохимического обследования определить обеспеченность полей подвижным фосфором</a:t>
            </a:r>
            <a:endParaRPr lang="ru-RU" altLang="ru-RU" sz="16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60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2086171" y="1191"/>
            <a:ext cx="4798622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eaLnBrk="0" fontAlgn="base" hangingPunct="0"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/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Тактика агрохимических работы на посевах</a:t>
            </a:r>
          </a:p>
          <a:p>
            <a:pPr algn="ctr" eaLnBrk="1" hangingPunct="1"/>
            <a:r>
              <a:rPr lang="ru-RU" altLang="ru-RU" sz="1800" b="1">
                <a:latin typeface="Times New Roman" pitchFamily="18" charset="0"/>
                <a:cs typeface="Times New Roman" pitchFamily="18" charset="0"/>
              </a:rPr>
              <a:t>озимой пшеницы в весенний период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151" y="627460"/>
            <a:ext cx="8856663" cy="585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Ранневесенняя подкормка аммиачной селитрой</a:t>
            </a:r>
          </a:p>
          <a:p>
            <a:pPr algn="ctr"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30 кг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 мерзлоталой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только на посевах 3-4-листа и начало кущения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025" y="1364456"/>
            <a:ext cx="8496300" cy="585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Подкормка любыми формами азотных удобрений по подсыхающей, с обязательной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заделкой на всех посевах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4063" y="2057401"/>
            <a:ext cx="7893050" cy="378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Подкормки по результатам листовых диагностик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6600" y="2564606"/>
            <a:ext cx="7893050" cy="596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1. КАС в фазу кущения,  работа с пестицидами</a:t>
            </a:r>
            <a:r>
              <a:rPr lang="en-US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Cu,</a:t>
            </a: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altLang="ru-RU" sz="18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ru-RU" sz="18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Zn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 + стимуляторы роста +</a:t>
            </a:r>
            <a:r>
              <a:rPr lang="ru-RU" altLang="ru-RU" sz="1800" b="1" dirty="0" err="1">
                <a:solidFill>
                  <a:srgbClr val="FFFF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гуматы</a:t>
            </a:r>
            <a:endParaRPr lang="ru-RU" alt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6600" y="3298031"/>
            <a:ext cx="7893050" cy="595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2. КАС и (или) ЖКУ период конец кущения- выход в трубку  + </a:t>
            </a:r>
            <a:r>
              <a:rPr lang="ru-RU" alt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ru-RU" sz="1800" b="1" dirty="0" err="1">
                <a:solidFill>
                  <a:srgbClr val="FF0000"/>
                </a:solidFill>
                <a:latin typeface="Times New Roman" pitchFamily="18" charset="0"/>
              </a:rPr>
              <a:t>Mn</a:t>
            </a:r>
            <a:r>
              <a:rPr lang="en-US" altLang="ru-RU" sz="1800" b="1" dirty="0">
                <a:solidFill>
                  <a:srgbClr val="FFFFFF"/>
                </a:solidFill>
                <a:latin typeface="Times New Roman" pitchFamily="18" charset="0"/>
              </a:rPr>
              <a:t>,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ru-RU" sz="1800" b="1" dirty="0">
                <a:solidFill>
                  <a:srgbClr val="FF0000"/>
                </a:solidFill>
                <a:latin typeface="Times New Roman" pitchFamily="18" charset="0"/>
              </a:rPr>
              <a:t>Cu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</a:rPr>
              <a:t>) </a:t>
            </a:r>
            <a:r>
              <a:rPr lang="ru-RU" altLang="ru-RU" sz="1800" b="1" dirty="0" err="1">
                <a:solidFill>
                  <a:srgbClr val="FFFFFF"/>
                </a:solidFill>
                <a:latin typeface="Times New Roman" pitchFamily="18" charset="0"/>
              </a:rPr>
              <a:t>гуматы</a:t>
            </a: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</a:rPr>
              <a:t>. стимуляторы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6600" y="4044553"/>
            <a:ext cx="7893050" cy="432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3. Карбамид в фазу флагового листа (по необходимости)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8825" y="4541044"/>
            <a:ext cx="7893050" cy="595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4. Карбамид  ближе к наливу до конца молочной спелости  + </a:t>
            </a:r>
            <a:r>
              <a:rPr lang="ru-RU" altLang="ru-RU" sz="1800" b="1" dirty="0">
                <a:solidFill>
                  <a:srgbClr val="FF0000"/>
                </a:solidFill>
                <a:latin typeface="Times New Roman" pitchFamily="18" charset="0"/>
              </a:rPr>
              <a:t>Со </a:t>
            </a:r>
            <a:endParaRPr lang="ru-RU" alt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4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-17462" y="0"/>
            <a:ext cx="9161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Алгоритм принятия решения в ранневесенний период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27114" y="369888"/>
            <a:ext cx="6904037" cy="431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971551" y="369888"/>
            <a:ext cx="6913563" cy="3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Ведем подсчет количества побегов – середина-конец февраля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1" y="854075"/>
            <a:ext cx="2066925" cy="738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91438" tIns="45719" rIns="91438" bIns="45719"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ВВСН – 13: 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Стадия 3-го листа. 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Третий лист развернут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17463" y="1849438"/>
            <a:ext cx="2060576" cy="750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91438" tIns="45719" rIns="91438" bIns="45719"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ВВСН – 22: 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Появляется второй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побег кущения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051" y="3817938"/>
            <a:ext cx="2124075" cy="11887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91438" tIns="45719" rIns="91438" bIns="45719"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ВВСН –28: Конец кущения: 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максимальное число побегов  кущения достигнуто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801" y="2932114"/>
            <a:ext cx="2060575" cy="750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91438" tIns="45719" rIns="91438" bIns="45719"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ВВСН – 23: 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Появляется третий 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побег кущения</a:t>
            </a:r>
          </a:p>
        </p:txBody>
      </p:sp>
      <p:sp>
        <p:nvSpPr>
          <p:cNvPr id="27657" name="TextBox 13"/>
          <p:cNvSpPr txBox="1">
            <a:spLocks noChangeArrowheads="1"/>
          </p:cNvSpPr>
          <p:nvPr/>
        </p:nvSpPr>
        <p:spPr bwMode="auto">
          <a:xfrm>
            <a:off x="2916238" y="862014"/>
            <a:ext cx="6354762" cy="77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270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растений задача получить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1080 побегов</a:t>
            </a:r>
          </a:p>
          <a:p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Реализуем за счет всех подкормок с учетом почвенно-климатических</a:t>
            </a:r>
          </a:p>
          <a:p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условий</a:t>
            </a:r>
          </a:p>
        </p:txBody>
      </p:sp>
      <p:sp>
        <p:nvSpPr>
          <p:cNvPr id="27658" name="TextBox 14"/>
          <p:cNvSpPr txBox="1">
            <a:spLocks noChangeArrowheads="1"/>
          </p:cNvSpPr>
          <p:nvPr/>
        </p:nvSpPr>
        <p:spPr bwMode="auto">
          <a:xfrm>
            <a:off x="3605214" y="1536701"/>
            <a:ext cx="4618039" cy="101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270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растений и 540 побегов задача получить </a:t>
            </a:r>
          </a:p>
          <a:p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дополнительно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540 побегов</a:t>
            </a:r>
          </a:p>
          <a:p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Реализуем за счет всех подкормок с учетом </a:t>
            </a:r>
            <a:r>
              <a:rPr lang="ru-RU" alt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почвенно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климатических  условий</a:t>
            </a:r>
          </a:p>
        </p:txBody>
      </p:sp>
      <p:sp>
        <p:nvSpPr>
          <p:cNvPr id="27659" name="TextBox 16"/>
          <p:cNvSpPr txBox="1">
            <a:spLocks noChangeArrowheads="1"/>
          </p:cNvSpPr>
          <p:nvPr/>
        </p:nvSpPr>
        <p:spPr bwMode="auto">
          <a:xfrm>
            <a:off x="4171950" y="2454276"/>
            <a:ext cx="4972050" cy="123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270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растений и 810 побегов задача получить </a:t>
            </a:r>
          </a:p>
          <a:p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дополнительно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270 побегов</a:t>
            </a:r>
          </a:p>
          <a:p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Выбираем подкормки, которые будут наиболее</a:t>
            </a:r>
          </a:p>
          <a:p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эффективными с учетом </a:t>
            </a:r>
            <a:r>
              <a:rPr lang="ru-RU" alt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почвенно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климатических  условий</a:t>
            </a:r>
          </a:p>
        </p:txBody>
      </p:sp>
      <p:sp>
        <p:nvSpPr>
          <p:cNvPr id="27660" name="TextBox 18"/>
          <p:cNvSpPr txBox="1">
            <a:spLocks noChangeArrowheads="1"/>
          </p:cNvSpPr>
          <p:nvPr/>
        </p:nvSpPr>
        <p:spPr bwMode="auto">
          <a:xfrm>
            <a:off x="4164014" y="3590926"/>
            <a:ext cx="4822710" cy="125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270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растений и 2160 побегов задача оценить </a:t>
            </a:r>
          </a:p>
          <a:p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возможность сохранения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1080 побегов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с учетом </a:t>
            </a:r>
          </a:p>
          <a:p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запасов продуктивной влаги</a:t>
            </a:r>
            <a:endParaRPr lang="ru-RU" alt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Выбираем подкормку в период ВВСН 31-32 для работы </a:t>
            </a:r>
          </a:p>
          <a:p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продуктивность побегов</a:t>
            </a:r>
          </a:p>
        </p:txBody>
      </p:sp>
      <p:pic>
        <p:nvPicPr>
          <p:cNvPr id="27661" name="Рисунок 19"/>
          <p:cNvPicPr>
            <a:picLocks noChangeAspect="1"/>
          </p:cNvPicPr>
          <p:nvPr/>
        </p:nvPicPr>
        <p:blipFill>
          <a:blip r:embed="rId2"/>
          <a:srcRect l="24617" t="12331" r="42911" b="27596"/>
          <a:stretch>
            <a:fillRect/>
          </a:stretch>
        </p:blipFill>
        <p:spPr bwMode="auto">
          <a:xfrm>
            <a:off x="2136776" y="854076"/>
            <a:ext cx="7794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Рисунок 20"/>
          <p:cNvPicPr>
            <a:picLocks noChangeAspect="1"/>
          </p:cNvPicPr>
          <p:nvPr/>
        </p:nvPicPr>
        <p:blipFill>
          <a:blip r:embed="rId3"/>
          <a:srcRect l="24638" t="2686" r="33929" b="47157"/>
          <a:stretch>
            <a:fillRect/>
          </a:stretch>
        </p:blipFill>
        <p:spPr bwMode="auto">
          <a:xfrm>
            <a:off x="2651126" y="1601789"/>
            <a:ext cx="954088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Рисунок 21"/>
          <p:cNvPicPr>
            <a:picLocks noChangeAspect="1"/>
          </p:cNvPicPr>
          <p:nvPr/>
        </p:nvPicPr>
        <p:blipFill>
          <a:blip r:embed="rId4"/>
          <a:srcRect l="39101" t="18474" r="37534" b="33212"/>
          <a:stretch>
            <a:fillRect/>
          </a:stretch>
        </p:blipFill>
        <p:spPr bwMode="auto">
          <a:xfrm>
            <a:off x="3360739" y="2674939"/>
            <a:ext cx="771525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Рисунок 11" descr="P91216-100001"/>
          <p:cNvPicPr>
            <a:picLocks noChangeAspect="1" noChangeArrowheads="1"/>
          </p:cNvPicPr>
          <p:nvPr/>
        </p:nvPicPr>
        <p:blipFill>
          <a:blip r:embed="rId5"/>
          <a:srcRect l="32387" t="26534" r="2" b="6538"/>
          <a:stretch>
            <a:fillRect/>
          </a:stretch>
        </p:blipFill>
        <p:spPr bwMode="auto">
          <a:xfrm>
            <a:off x="2143125" y="3763964"/>
            <a:ext cx="1411288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5" name="TextBox 4"/>
          <p:cNvSpPr txBox="1">
            <a:spLocks noChangeArrowheads="1"/>
          </p:cNvSpPr>
          <p:nvPr/>
        </p:nvSpPr>
        <p:spPr bwMode="auto">
          <a:xfrm>
            <a:off x="3605213" y="4835526"/>
            <a:ext cx="5560941" cy="31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На каждом из этапов ведем подсчет не только побегов, но и растений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4695825" y="1146176"/>
            <a:ext cx="2255838" cy="449263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en-US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305051" y="1639889"/>
            <a:ext cx="3160713" cy="623887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мерзлоталая или поверхностная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с заделкой если не было мерзлоталой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8" name="Прямоугольник 22"/>
          <p:cNvSpPr>
            <a:spLocks noChangeArrowheads="1"/>
          </p:cNvSpPr>
          <p:nvPr/>
        </p:nvSpPr>
        <p:spPr bwMode="auto">
          <a:xfrm>
            <a:off x="2339975" y="2227264"/>
            <a:ext cx="315753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89" rIns="68579" bIns="34289">
            <a:spAutoFit/>
          </a:bodyPr>
          <a:lstStyle/>
          <a:p>
            <a:pPr eaLnBrk="1" hangingPunct="1"/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Кормим дозой 30-35 кг/га в д. в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6211888" y="1630364"/>
            <a:ext cx="2711450" cy="623887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поверхностная с заделкой  или прикорневая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0" name="Прямоугольник 16"/>
          <p:cNvSpPr>
            <a:spLocks noChangeArrowheads="1"/>
          </p:cNvSpPr>
          <p:nvPr/>
        </p:nvSpPr>
        <p:spPr bwMode="auto">
          <a:xfrm>
            <a:off x="5494338" y="1595438"/>
            <a:ext cx="516004" cy="8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9" tIns="34289" rIns="68579" bIns="34289">
            <a:spAutoFit/>
          </a:bodyPr>
          <a:lstStyle/>
          <a:p>
            <a:r>
              <a:rPr lang="ru-RU" altLang="ru-RU" sz="5000" b="1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31751" name="Прямоугольник 22"/>
          <p:cNvSpPr>
            <a:spLocks noChangeArrowheads="1"/>
          </p:cNvSpPr>
          <p:nvPr/>
        </p:nvSpPr>
        <p:spPr bwMode="auto">
          <a:xfrm>
            <a:off x="5889626" y="2227263"/>
            <a:ext cx="3213100" cy="9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89" rIns="68579" bIns="34289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Кормим дозой 45-40 кг/га в д. в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при пополнении влаги </a:t>
            </a:r>
          </a:p>
          <a:p>
            <a:pPr>
              <a:lnSpc>
                <a:spcPct val="85000"/>
              </a:lnSpc>
            </a:pP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 отсутствии влаги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30-25 кг/га в д.в. 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09801" y="2541588"/>
            <a:ext cx="3679825" cy="556561"/>
          </a:xfrm>
          <a:prstGeom prst="rect">
            <a:avLst/>
          </a:prstGeom>
        </p:spPr>
        <p:txBody>
          <a:bodyPr lIns="68579" tIns="34289" rIns="68579" bIns="34289">
            <a:spAutoFit/>
          </a:bodyPr>
          <a:lstStyle/>
          <a:p>
            <a:pPr>
              <a:lnSpc>
                <a:spcPts val="1875"/>
              </a:lnSpc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</a:t>
            </a:r>
          </a:p>
          <a:p>
            <a:pPr>
              <a:lnSpc>
                <a:spcPts val="1875"/>
              </a:lnSpc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6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16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6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1753" name="TextBox 17"/>
          <p:cNvSpPr txBox="1">
            <a:spLocks noChangeArrowheads="1"/>
          </p:cNvSpPr>
          <p:nvPr/>
        </p:nvSpPr>
        <p:spPr bwMode="auto">
          <a:xfrm>
            <a:off x="69851" y="53975"/>
            <a:ext cx="8870950" cy="3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Рассчитываем потребность в азоте в ранневесенний и последующие периоды</a:t>
            </a:r>
          </a:p>
        </p:txBody>
      </p:sp>
      <p:pic>
        <p:nvPicPr>
          <p:cNvPr id="31754" name="Рисунок 18"/>
          <p:cNvPicPr>
            <a:picLocks noChangeAspect="1"/>
          </p:cNvPicPr>
          <p:nvPr/>
        </p:nvPicPr>
        <p:blipFill>
          <a:blip r:embed="rId2"/>
          <a:srcRect l="21674" t="13809" r="35237" b="35551"/>
          <a:stretch>
            <a:fillRect/>
          </a:stretch>
        </p:blipFill>
        <p:spPr bwMode="auto">
          <a:xfrm>
            <a:off x="28575" y="1457326"/>
            <a:ext cx="86995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98426" y="715963"/>
            <a:ext cx="2068513" cy="738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91438" tIns="45719" rIns="91438" bIns="45719"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ВВСН – 13: 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Стадия 3-го листа. 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Третий лист развернут </a:t>
            </a:r>
            <a:endParaRPr lang="ru-RU" dirty="0"/>
          </a:p>
        </p:txBody>
      </p:sp>
      <p:sp>
        <p:nvSpPr>
          <p:cNvPr id="31756" name="Прямоугольник 22"/>
          <p:cNvSpPr>
            <a:spLocks noChangeArrowheads="1"/>
          </p:cNvSpPr>
          <p:nvPr/>
        </p:nvSpPr>
        <p:spPr bwMode="auto">
          <a:xfrm>
            <a:off x="2435225" y="444500"/>
            <a:ext cx="6408738" cy="770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данным почвенной диагностики В слое 0-40 см 15 кг/га нитратного азота </a:t>
            </a:r>
          </a:p>
          <a:p>
            <a:pPr algn="ctr">
              <a:lnSpc>
                <a:spcPct val="115000"/>
              </a:lnSpc>
            </a:pPr>
            <a:r>
              <a:rPr lang="ru-RU" alt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Расчет проводится по формуле: </a:t>
            </a:r>
            <a:r>
              <a:rPr lang="en-US" alt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</a:t>
            </a:r>
            <a:r>
              <a:rPr lang="ru-RU" altLang="ru-RU" baseline="-25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доза </a:t>
            </a:r>
            <a:r>
              <a:rPr lang="ru-RU" alt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 </a:t>
            </a:r>
            <a:r>
              <a:rPr lang="en-US" alt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</a:t>
            </a:r>
            <a:r>
              <a:rPr lang="ru-RU" altLang="ru-RU" baseline="-25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опт.  </a:t>
            </a:r>
            <a:r>
              <a:rPr lang="ru-RU" alt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ru-RU" altLang="ru-RU" baseline="-25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alt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</a:t>
            </a:r>
            <a:r>
              <a:rPr lang="ru-RU" altLang="ru-RU" baseline="-25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факт.</a:t>
            </a:r>
            <a:endParaRPr lang="ru-RU" altLang="ru-RU" sz="1100" dirty="0">
              <a:ea typeface="Calibri" pitchFamily="34" charset="0"/>
              <a:cs typeface="Times New Roman" pitchFamily="18" charset="0"/>
            </a:endParaRPr>
          </a:p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Потребность в азоте </a:t>
            </a:r>
            <a:r>
              <a:rPr lang="en-US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=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- 15 = 75 кг/га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9851" y="2840038"/>
            <a:ext cx="2058988" cy="750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91438" tIns="45719" rIns="91438" bIns="45719"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ВВСН – 22: 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Появляется второй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побег кущения</a:t>
            </a:r>
          </a:p>
        </p:txBody>
      </p:sp>
      <p:pic>
        <p:nvPicPr>
          <p:cNvPr id="31758" name="Рисунок 22"/>
          <p:cNvPicPr>
            <a:picLocks noChangeAspect="1"/>
          </p:cNvPicPr>
          <p:nvPr/>
        </p:nvPicPr>
        <p:blipFill>
          <a:blip r:embed="rId3"/>
          <a:srcRect l="24638" t="2686" r="33929" b="47157"/>
          <a:stretch>
            <a:fillRect/>
          </a:stretch>
        </p:blipFill>
        <p:spPr bwMode="auto">
          <a:xfrm>
            <a:off x="98425" y="3602039"/>
            <a:ext cx="954088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AutoShape 6"/>
          <p:cNvSpPr>
            <a:spLocks noChangeArrowheads="1"/>
          </p:cNvSpPr>
          <p:nvPr/>
        </p:nvSpPr>
        <p:spPr bwMode="auto">
          <a:xfrm>
            <a:off x="4711700" y="3098801"/>
            <a:ext cx="2255838" cy="4476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60" name="Прямоугольник 22"/>
          <p:cNvSpPr>
            <a:spLocks noChangeArrowheads="1"/>
          </p:cNvSpPr>
          <p:nvPr/>
        </p:nvSpPr>
        <p:spPr bwMode="auto">
          <a:xfrm>
            <a:off x="2435226" y="3524251"/>
            <a:ext cx="6708775" cy="48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89" rIns="68579" bIns="34289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По результатам листовой диагностики в период ВВСН – 28-29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Конец кущения: максимальное число побегов кущения достигнуто </a:t>
            </a:r>
          </a:p>
        </p:txBody>
      </p:sp>
      <p:sp>
        <p:nvSpPr>
          <p:cNvPr id="26" name="AutoShape 6"/>
          <p:cNvSpPr>
            <a:spLocks noChangeArrowheads="1"/>
          </p:cNvSpPr>
          <p:nvPr/>
        </p:nvSpPr>
        <p:spPr bwMode="auto">
          <a:xfrm>
            <a:off x="4730750" y="4011614"/>
            <a:ext cx="2255838" cy="4476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62" name="Прямоугольник 22"/>
          <p:cNvSpPr>
            <a:spLocks noChangeArrowheads="1"/>
          </p:cNvSpPr>
          <p:nvPr/>
        </p:nvSpPr>
        <p:spPr bwMode="auto">
          <a:xfrm>
            <a:off x="1476376" y="4459289"/>
            <a:ext cx="7667625" cy="6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89" rIns="68579" bIns="34289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По результатам листовой диагностики в период ВВСН – 51-55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Начало появления соцветия (колошения): Верхняя часть метелки или колоса видна. Появление половины соцветия. Нижняя часть еще в листовом влагалище</a:t>
            </a:r>
          </a:p>
        </p:txBody>
      </p:sp>
      <p:sp>
        <p:nvSpPr>
          <p:cNvPr id="31763" name="Прямоугольник 2"/>
          <p:cNvSpPr>
            <a:spLocks noChangeArrowheads="1"/>
          </p:cNvSpPr>
          <p:nvPr/>
        </p:nvSpPr>
        <p:spPr bwMode="auto">
          <a:xfrm>
            <a:off x="904875" y="1465264"/>
            <a:ext cx="1241201" cy="969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Даст </a:t>
            </a:r>
          </a:p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возможность </a:t>
            </a:r>
          </a:p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получить 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1080 побегов</a:t>
            </a:r>
          </a:p>
        </p:txBody>
      </p:sp>
      <p:sp>
        <p:nvSpPr>
          <p:cNvPr id="31764" name="Прямоугольник 24"/>
          <p:cNvSpPr>
            <a:spLocks noChangeArrowheads="1"/>
          </p:cNvSpPr>
          <p:nvPr/>
        </p:nvSpPr>
        <p:spPr bwMode="auto">
          <a:xfrm>
            <a:off x="1012825" y="3524250"/>
            <a:ext cx="2129906" cy="969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Даст </a:t>
            </a:r>
          </a:p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возможность </a:t>
            </a:r>
          </a:p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получить дополнительно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540 побегов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4288" y="30163"/>
            <a:ext cx="8926512" cy="431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24" grpId="0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4719639" y="1011238"/>
            <a:ext cx="2255837" cy="449262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en-US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339975" y="1531939"/>
            <a:ext cx="3160713" cy="623887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мерзлоталая или поверхностная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с заделкой если не было мерзлоталой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2" name="Прямоугольник 22"/>
          <p:cNvSpPr>
            <a:spLocks noChangeArrowheads="1"/>
          </p:cNvSpPr>
          <p:nvPr/>
        </p:nvSpPr>
        <p:spPr bwMode="auto">
          <a:xfrm>
            <a:off x="2339975" y="2227264"/>
            <a:ext cx="315753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89" rIns="68579" bIns="34289">
            <a:spAutoFit/>
          </a:bodyPr>
          <a:lstStyle/>
          <a:p>
            <a:pPr eaLnBrk="1" hangingPunct="1"/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Кормим дозой 30-35 кг/га в д. в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6230938" y="1531939"/>
            <a:ext cx="2711450" cy="623887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поверхностная с заделкой  или прикорневая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4" name="Прямоугольник 16"/>
          <p:cNvSpPr>
            <a:spLocks noChangeArrowheads="1"/>
          </p:cNvSpPr>
          <p:nvPr/>
        </p:nvSpPr>
        <p:spPr bwMode="auto">
          <a:xfrm>
            <a:off x="5489575" y="1655763"/>
            <a:ext cx="8001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9" tIns="34289" rIns="68579" bIns="34289">
            <a:spAutoFit/>
          </a:bodyPr>
          <a:lstStyle/>
          <a:p>
            <a:r>
              <a:rPr lang="ru-RU" altLang="ru-RU" sz="2800" b="1" dirty="0">
                <a:solidFill>
                  <a:srgbClr val="C00000"/>
                </a:solidFill>
              </a:rPr>
              <a:t>или</a:t>
            </a:r>
          </a:p>
        </p:txBody>
      </p:sp>
      <p:sp>
        <p:nvSpPr>
          <p:cNvPr id="32775" name="Прямоугольник 22"/>
          <p:cNvSpPr>
            <a:spLocks noChangeArrowheads="1"/>
          </p:cNvSpPr>
          <p:nvPr/>
        </p:nvSpPr>
        <p:spPr bwMode="auto">
          <a:xfrm>
            <a:off x="5889626" y="2227263"/>
            <a:ext cx="3213100" cy="9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89" rIns="68579" bIns="34289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Кормим дозой 45-40 кг/га в д. в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при пополнении влаги </a:t>
            </a:r>
          </a:p>
          <a:p>
            <a:pPr>
              <a:lnSpc>
                <a:spcPct val="85000"/>
              </a:lnSpc>
            </a:pP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 отсутствии влаги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30-25 кг/га в д.в. 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09801" y="2541588"/>
            <a:ext cx="3679825" cy="556561"/>
          </a:xfrm>
          <a:prstGeom prst="rect">
            <a:avLst/>
          </a:prstGeom>
        </p:spPr>
        <p:txBody>
          <a:bodyPr lIns="68579" tIns="34289" rIns="68579" bIns="34289">
            <a:spAutoFit/>
          </a:bodyPr>
          <a:lstStyle/>
          <a:p>
            <a:pPr>
              <a:lnSpc>
                <a:spcPts val="1875"/>
              </a:lnSpc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</a:t>
            </a:r>
          </a:p>
          <a:p>
            <a:pPr>
              <a:lnSpc>
                <a:spcPts val="1875"/>
              </a:lnSpc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6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</a:t>
            </a:r>
            <a:r>
              <a:rPr lang="en-US" sz="16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6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288" y="30163"/>
            <a:ext cx="8926512" cy="431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778" name="TextBox 17"/>
          <p:cNvSpPr txBox="1">
            <a:spLocks noChangeArrowheads="1"/>
          </p:cNvSpPr>
          <p:nvPr/>
        </p:nvSpPr>
        <p:spPr bwMode="auto">
          <a:xfrm>
            <a:off x="14289" y="6351"/>
            <a:ext cx="9064625" cy="3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Рассчитываем потребность в азоте в ранневесенний и последующие периоды</a:t>
            </a:r>
          </a:p>
        </p:txBody>
      </p:sp>
      <p:sp>
        <p:nvSpPr>
          <p:cNvPr id="32779" name="Прямоугольник 22"/>
          <p:cNvSpPr>
            <a:spLocks noChangeArrowheads="1"/>
          </p:cNvSpPr>
          <p:nvPr/>
        </p:nvSpPr>
        <p:spPr bwMode="auto">
          <a:xfrm>
            <a:off x="2555875" y="566738"/>
            <a:ext cx="6408738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данным почвенной диагностики В слое 0-40 см 15 кг/га нитратного азота </a:t>
            </a:r>
          </a:p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Потребность в азоте </a:t>
            </a:r>
            <a:r>
              <a:rPr lang="en-US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=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- 15 = 75 кг/га</a:t>
            </a:r>
          </a:p>
        </p:txBody>
      </p:sp>
      <p:sp>
        <p:nvSpPr>
          <p:cNvPr id="24" name="AutoShape 6"/>
          <p:cNvSpPr>
            <a:spLocks noChangeArrowheads="1"/>
          </p:cNvSpPr>
          <p:nvPr/>
        </p:nvSpPr>
        <p:spPr bwMode="auto">
          <a:xfrm>
            <a:off x="4711700" y="3098801"/>
            <a:ext cx="2255838" cy="4476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1" name="Прямоугольник 22"/>
          <p:cNvSpPr>
            <a:spLocks noChangeArrowheads="1"/>
          </p:cNvSpPr>
          <p:nvPr/>
        </p:nvSpPr>
        <p:spPr bwMode="auto">
          <a:xfrm>
            <a:off x="2435226" y="3524251"/>
            <a:ext cx="6708775" cy="48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89" rIns="68579" bIns="34289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По результатам листовой диагностики в период ВВСН – 28-29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Конец кущения: максимальное число побегов кущения достигнуто </a:t>
            </a:r>
          </a:p>
        </p:txBody>
      </p:sp>
      <p:sp>
        <p:nvSpPr>
          <p:cNvPr id="26" name="AutoShape 6"/>
          <p:cNvSpPr>
            <a:spLocks noChangeArrowheads="1"/>
          </p:cNvSpPr>
          <p:nvPr/>
        </p:nvSpPr>
        <p:spPr bwMode="auto">
          <a:xfrm>
            <a:off x="4730750" y="4011614"/>
            <a:ext cx="2255838" cy="4476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83" name="Прямоугольник 22"/>
          <p:cNvSpPr>
            <a:spLocks noChangeArrowheads="1"/>
          </p:cNvSpPr>
          <p:nvPr/>
        </p:nvSpPr>
        <p:spPr bwMode="auto">
          <a:xfrm>
            <a:off x="1476376" y="4459289"/>
            <a:ext cx="7667625" cy="6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89" rIns="68579" bIns="34289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По результатам листовой диагностики в период ВВСН – 51-55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Начало появления соцветия (колошения): Верхняя часть метелки или колоса видна. Появление половины соцветия. Нижняя часть еще в листовом влагалище</a:t>
            </a:r>
          </a:p>
        </p:txBody>
      </p:sp>
      <p:pic>
        <p:nvPicPr>
          <p:cNvPr id="32784" name="Рисунок 21"/>
          <p:cNvPicPr>
            <a:picLocks noChangeAspect="1"/>
          </p:cNvPicPr>
          <p:nvPr/>
        </p:nvPicPr>
        <p:blipFill>
          <a:blip r:embed="rId2"/>
          <a:srcRect l="39101" t="18474" r="37534" b="33212"/>
          <a:stretch>
            <a:fillRect/>
          </a:stretch>
        </p:blipFill>
        <p:spPr bwMode="auto">
          <a:xfrm>
            <a:off x="26989" y="2273300"/>
            <a:ext cx="1438275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36514" y="642939"/>
            <a:ext cx="2060575" cy="750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91438" tIns="45719" rIns="91438" bIns="45719"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ВВСН – 23: 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Появляется третий 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побег кущения</a:t>
            </a:r>
          </a:p>
        </p:txBody>
      </p:sp>
      <p:sp>
        <p:nvSpPr>
          <p:cNvPr id="32786" name="Прямоугольник 24"/>
          <p:cNvSpPr>
            <a:spLocks noChangeArrowheads="1"/>
          </p:cNvSpPr>
          <p:nvPr/>
        </p:nvSpPr>
        <p:spPr bwMode="auto">
          <a:xfrm>
            <a:off x="215900" y="1339850"/>
            <a:ext cx="2129906" cy="969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Даст </a:t>
            </a:r>
          </a:p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возможность </a:t>
            </a:r>
          </a:p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получить дополнительно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540 побегов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24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4288" y="30163"/>
            <a:ext cx="8926512" cy="431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795" name="TextBox 17"/>
          <p:cNvSpPr txBox="1">
            <a:spLocks noChangeArrowheads="1"/>
          </p:cNvSpPr>
          <p:nvPr/>
        </p:nvSpPr>
        <p:spPr bwMode="auto">
          <a:xfrm>
            <a:off x="14289" y="6351"/>
            <a:ext cx="9064625" cy="3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Рассчитываем потребность в азоте в ранневесенний и последующие периоды</a:t>
            </a:r>
          </a:p>
        </p:txBody>
      </p:sp>
      <p:sp>
        <p:nvSpPr>
          <p:cNvPr id="33796" name="Прямоугольник 22"/>
          <p:cNvSpPr>
            <a:spLocks noChangeArrowheads="1"/>
          </p:cNvSpPr>
          <p:nvPr/>
        </p:nvSpPr>
        <p:spPr bwMode="auto">
          <a:xfrm>
            <a:off x="2195514" y="461963"/>
            <a:ext cx="6769100" cy="5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данным почвенной диагностики в слое 0-40 см 15 кг/га нитратного азота </a:t>
            </a:r>
          </a:p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Потребность в азоте </a:t>
            </a:r>
            <a:r>
              <a:rPr lang="en-US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=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- 15 = 75 кг/га</a:t>
            </a:r>
          </a:p>
        </p:txBody>
      </p:sp>
      <p:sp>
        <p:nvSpPr>
          <p:cNvPr id="24" name="AutoShape 6"/>
          <p:cNvSpPr>
            <a:spLocks noChangeArrowheads="1"/>
          </p:cNvSpPr>
          <p:nvPr/>
        </p:nvSpPr>
        <p:spPr bwMode="auto">
          <a:xfrm>
            <a:off x="4502150" y="933451"/>
            <a:ext cx="2255838" cy="4476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8" name="Прямоугольник 22"/>
          <p:cNvSpPr>
            <a:spLocks noChangeArrowheads="1"/>
          </p:cNvSpPr>
          <p:nvPr/>
        </p:nvSpPr>
        <p:spPr bwMode="auto">
          <a:xfrm>
            <a:off x="2174876" y="1417638"/>
            <a:ext cx="6708775" cy="48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89" rIns="68579" bIns="34289"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По результатам листовой диагностики в период ВВСН – 28-29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Конец кущения: максимальное число побегов кущения достигнуто </a:t>
            </a:r>
          </a:p>
        </p:txBody>
      </p:sp>
      <p:sp>
        <p:nvSpPr>
          <p:cNvPr id="26" name="AutoShape 6"/>
          <p:cNvSpPr>
            <a:spLocks noChangeArrowheads="1"/>
          </p:cNvSpPr>
          <p:nvPr/>
        </p:nvSpPr>
        <p:spPr bwMode="auto">
          <a:xfrm>
            <a:off x="4402139" y="3146426"/>
            <a:ext cx="2255837" cy="4476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500" b="1" dirty="0" err="1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eaLnBrk="1" hangingPunct="1">
              <a:lnSpc>
                <a:spcPct val="85000"/>
              </a:lnSpc>
            </a:pPr>
            <a:r>
              <a:rPr lang="ru-RU" altLang="ru-RU" sz="1500" b="1" dirty="0">
                <a:solidFill>
                  <a:srgbClr val="090807"/>
                </a:solidFill>
                <a:latin typeface="Times New Roman" pitchFamily="18" charset="0"/>
                <a:cs typeface="Times New Roman" pitchFamily="18" charset="0"/>
              </a:rPr>
              <a:t>подкормка</a:t>
            </a:r>
            <a:endParaRPr lang="en-US" altLang="ru-RU" sz="1500" b="1" dirty="0">
              <a:solidFill>
                <a:srgbClr val="0908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0" name="Прямоугольник 22"/>
          <p:cNvSpPr>
            <a:spLocks noChangeArrowheads="1"/>
          </p:cNvSpPr>
          <p:nvPr/>
        </p:nvSpPr>
        <p:spPr bwMode="auto">
          <a:xfrm>
            <a:off x="38101" y="3606801"/>
            <a:ext cx="9134475" cy="6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9" tIns="34289" rIns="68579" bIns="34289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По результатам листовой диагностики в период ВВСН – 51-55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Начало появления соцветия (колошения): Верхняя часть метелки или колоса видна. Появление половины соцветия. Нижняя часть еще в листовом влагалище</a:t>
            </a:r>
          </a:p>
        </p:txBody>
      </p:sp>
      <p:sp>
        <p:nvSpPr>
          <p:cNvPr id="33801" name="Прямоугольник 24"/>
          <p:cNvSpPr>
            <a:spLocks noChangeArrowheads="1"/>
          </p:cNvSpPr>
          <p:nvPr/>
        </p:nvSpPr>
        <p:spPr bwMode="auto">
          <a:xfrm>
            <a:off x="193676" y="1589089"/>
            <a:ext cx="1569656" cy="5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Дополнительные</a:t>
            </a:r>
          </a:p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побеги </a:t>
            </a: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нужны</a:t>
            </a:r>
          </a:p>
        </p:txBody>
      </p:sp>
      <p:pic>
        <p:nvPicPr>
          <p:cNvPr id="33802" name="Рисунок 11" descr="P91216-100001"/>
          <p:cNvPicPr>
            <a:picLocks noChangeAspect="1" noChangeArrowheads="1"/>
          </p:cNvPicPr>
          <p:nvPr/>
        </p:nvPicPr>
        <p:blipFill>
          <a:blip r:embed="rId3"/>
          <a:srcRect l="32387" t="26534" r="2" b="6538"/>
          <a:stretch>
            <a:fillRect/>
          </a:stretch>
        </p:blipFill>
        <p:spPr bwMode="auto">
          <a:xfrm>
            <a:off x="193676" y="2112964"/>
            <a:ext cx="1547813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979613" y="1851025"/>
            <a:ext cx="7099300" cy="1295224"/>
          </a:xfrm>
          <a:prstGeom prst="rect">
            <a:avLst/>
          </a:prstGeom>
        </p:spPr>
        <p:txBody>
          <a:bodyPr lIns="68579" tIns="34289" rIns="68579" bIns="34289">
            <a:spAutoFit/>
          </a:bodyPr>
          <a:lstStyle/>
          <a:p>
            <a:pPr>
              <a:lnSpc>
                <a:spcPts val="1875"/>
              </a:lnSpc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–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КАС-32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ts val="1875"/>
              </a:lnSpc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  внесения - 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внекорневая подкормка</a:t>
            </a:r>
          </a:p>
          <a:p>
            <a:pPr>
              <a:defRPr/>
            </a:pP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-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ВВСН – 31- 32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1-го узла: Первый узел виден на поверхности земли, расстояние от узла кущения 1 см. Стадия 2-го узла: Второй узел виден, расстояние от 1-го узла по крайней мере 2 см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9051" y="461964"/>
            <a:ext cx="2124075" cy="11887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91438" tIns="45719" rIns="91438" bIns="45719"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ВВСН –28: Конец кущения: </a:t>
            </a:r>
          </a:p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anose="02020603050405020304" pitchFamily="18" charset="0"/>
              </a:rPr>
              <a:t>максимальное число побегов  кущения достигнуто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268538" y="4094164"/>
            <a:ext cx="6843712" cy="1049003"/>
          </a:xfrm>
          <a:prstGeom prst="rect">
            <a:avLst/>
          </a:prstGeom>
        </p:spPr>
        <p:txBody>
          <a:bodyPr lIns="68579" tIns="34289" rIns="68579" bIns="34289">
            <a:spAutoFit/>
          </a:bodyPr>
          <a:lstStyle/>
          <a:p>
            <a:pPr>
              <a:lnSpc>
                <a:spcPts val="1875"/>
              </a:lnSpc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удобрения –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мочевина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>
                <a:solidFill>
                  <a:srgbClr val="0F08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46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ts val="1875"/>
              </a:lnSpc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  внесения - 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внекорневая подкормка</a:t>
            </a:r>
          </a:p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 внесения  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ВВСН – 71- 77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Образование зерен.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Поздняя молочная                       </a:t>
            </a: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спелость.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6"/>
          <p:cNvSpPr>
            <a:spLocks noChangeArrowheads="1"/>
          </p:cNvSpPr>
          <p:nvPr/>
        </p:nvSpPr>
        <p:spPr bwMode="auto">
          <a:xfrm>
            <a:off x="1450976" y="460375"/>
            <a:ext cx="2011363" cy="547688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500" b="1" dirty="0">
                <a:solidFill>
                  <a:srgbClr val="090807"/>
                </a:solidFill>
                <a:latin typeface="Calibri" pitchFamily="34" charset="0"/>
              </a:rPr>
              <a:t>Ранневесенняя азотная</a:t>
            </a:r>
            <a:endParaRPr lang="en-US" altLang="ru-RU" sz="15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sp>
        <p:nvSpPr>
          <p:cNvPr id="34819" name="AutoShape 6"/>
          <p:cNvSpPr>
            <a:spLocks noChangeArrowheads="1"/>
          </p:cNvSpPr>
          <p:nvPr/>
        </p:nvSpPr>
        <p:spPr bwMode="auto">
          <a:xfrm>
            <a:off x="2466976" y="1177925"/>
            <a:ext cx="2232025" cy="541338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500" b="1" dirty="0">
                <a:solidFill>
                  <a:srgbClr val="090807"/>
                </a:solidFill>
                <a:latin typeface="Calibri" pitchFamily="34" charset="0"/>
              </a:rPr>
              <a:t>По подсыхающей азотная</a:t>
            </a:r>
            <a:endParaRPr lang="en-US" altLang="ru-RU" sz="15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sp>
        <p:nvSpPr>
          <p:cNvPr id="34820" name="AutoShape 6"/>
          <p:cNvSpPr>
            <a:spLocks noChangeArrowheads="1"/>
          </p:cNvSpPr>
          <p:nvPr/>
        </p:nvSpPr>
        <p:spPr bwMode="auto">
          <a:xfrm>
            <a:off x="95251" y="1169989"/>
            <a:ext cx="2233613" cy="53975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500" b="1" dirty="0">
                <a:solidFill>
                  <a:srgbClr val="090807"/>
                </a:solidFill>
                <a:latin typeface="Calibri" pitchFamily="34" charset="0"/>
              </a:rPr>
              <a:t>По </a:t>
            </a:r>
            <a:r>
              <a:rPr lang="ru-RU" altLang="ru-RU" sz="1500" b="1" dirty="0" err="1">
                <a:solidFill>
                  <a:srgbClr val="090807"/>
                </a:solidFill>
                <a:latin typeface="Calibri" pitchFamily="34" charset="0"/>
              </a:rPr>
              <a:t>мерзло-талой</a:t>
            </a:r>
            <a:r>
              <a:rPr lang="ru-RU" altLang="ru-RU" sz="1500" b="1" dirty="0">
                <a:solidFill>
                  <a:srgbClr val="090807"/>
                </a:solidFill>
                <a:latin typeface="Calibri" pitchFamily="34" charset="0"/>
              </a:rPr>
              <a:t> азотная</a:t>
            </a:r>
            <a:endParaRPr lang="en-US" altLang="ru-RU" sz="15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869951" y="960438"/>
            <a:ext cx="581025" cy="2095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441701" y="938214"/>
            <a:ext cx="622300" cy="2540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AutoShape 6"/>
          <p:cNvSpPr>
            <a:spLocks noChangeArrowheads="1"/>
          </p:cNvSpPr>
          <p:nvPr/>
        </p:nvSpPr>
        <p:spPr bwMode="auto">
          <a:xfrm>
            <a:off x="117476" y="1863726"/>
            <a:ext cx="5368925" cy="8540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500" b="1" dirty="0">
                <a:solidFill>
                  <a:srgbClr val="090807"/>
                </a:solidFill>
                <a:latin typeface="Calibri" pitchFamily="34" charset="0"/>
              </a:rPr>
              <a:t>Азотная или Азотно-фосфорная в период кущения, конца кущения-начала выхода в трубку</a:t>
            </a:r>
            <a:endParaRPr lang="en-US" altLang="ru-RU" sz="15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sp>
        <p:nvSpPr>
          <p:cNvPr id="34824" name="AutoShape 6"/>
          <p:cNvSpPr>
            <a:spLocks noChangeArrowheads="1"/>
          </p:cNvSpPr>
          <p:nvPr/>
        </p:nvSpPr>
        <p:spPr bwMode="auto">
          <a:xfrm>
            <a:off x="34926" y="2943226"/>
            <a:ext cx="2232025" cy="322263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500" b="1" dirty="0">
                <a:solidFill>
                  <a:srgbClr val="090807"/>
                </a:solidFill>
                <a:latin typeface="Calibri" pitchFamily="34" charset="0"/>
              </a:rPr>
              <a:t>прикорневая</a:t>
            </a:r>
            <a:endParaRPr lang="en-US" altLang="ru-RU" sz="15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sp>
        <p:nvSpPr>
          <p:cNvPr id="34825" name="AutoShape 6"/>
          <p:cNvSpPr>
            <a:spLocks noChangeArrowheads="1"/>
          </p:cNvSpPr>
          <p:nvPr/>
        </p:nvSpPr>
        <p:spPr bwMode="auto">
          <a:xfrm>
            <a:off x="3081339" y="2946401"/>
            <a:ext cx="2232025" cy="269875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500" b="1" dirty="0">
                <a:solidFill>
                  <a:srgbClr val="090807"/>
                </a:solidFill>
                <a:latin typeface="Calibri" pitchFamily="34" charset="0"/>
              </a:rPr>
              <a:t>внекорневая</a:t>
            </a:r>
            <a:endParaRPr lang="en-US" altLang="ru-RU" sz="15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1833563" y="2717801"/>
            <a:ext cx="495300" cy="2254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173539" y="2717801"/>
            <a:ext cx="460375" cy="2508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8" name="AutoShape 6"/>
          <p:cNvSpPr>
            <a:spLocks noChangeArrowheads="1"/>
          </p:cNvSpPr>
          <p:nvPr/>
        </p:nvSpPr>
        <p:spPr bwMode="auto">
          <a:xfrm>
            <a:off x="5072063" y="3463926"/>
            <a:ext cx="2417762" cy="1071563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500" b="1" dirty="0">
                <a:solidFill>
                  <a:srgbClr val="090807"/>
                </a:solidFill>
                <a:latin typeface="Calibri" pitchFamily="34" charset="0"/>
              </a:rPr>
              <a:t>В период от колошения до конца молочной спелости  азотная, внекорневая</a:t>
            </a:r>
            <a:endParaRPr lang="en-US" altLang="ru-RU" sz="15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sp>
        <p:nvSpPr>
          <p:cNvPr id="34829" name="AutoShape 6"/>
          <p:cNvSpPr>
            <a:spLocks noChangeArrowheads="1"/>
          </p:cNvSpPr>
          <p:nvPr/>
        </p:nvSpPr>
        <p:spPr bwMode="auto">
          <a:xfrm>
            <a:off x="58738" y="3432176"/>
            <a:ext cx="3321050" cy="1071563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79" tIns="34289" rIns="68579" bIns="34289"/>
          <a:lstStyle/>
          <a:p>
            <a:pPr algn="ctr" eaLnBrk="1" hangingPunct="1"/>
            <a:r>
              <a:rPr lang="ru-RU" altLang="ru-RU" sz="1500" b="1" dirty="0">
                <a:solidFill>
                  <a:srgbClr val="090807"/>
                </a:solidFill>
                <a:latin typeface="Calibri" pitchFamily="34" charset="0"/>
              </a:rPr>
              <a:t>Азотная или азотно-фосфорная (ЖКУ+ карбамид) в период от начала выхода в трубку до флагового листа, внекорневая</a:t>
            </a:r>
            <a:endParaRPr lang="en-US" altLang="ru-RU" sz="1500" b="1" dirty="0">
              <a:solidFill>
                <a:srgbClr val="090807"/>
              </a:solidFill>
              <a:latin typeface="Calibri" pitchFamily="34" charset="0"/>
            </a:endParaRPr>
          </a:p>
        </p:txBody>
      </p:sp>
      <p:sp>
        <p:nvSpPr>
          <p:cNvPr id="37" name="Правая фигурная скобка 36"/>
          <p:cNvSpPr/>
          <p:nvPr/>
        </p:nvSpPr>
        <p:spPr>
          <a:xfrm rot="16200000">
            <a:off x="4013201" y="-3543300"/>
            <a:ext cx="107950" cy="7899400"/>
          </a:xfrm>
          <a:prstGeom prst="rightBrace">
            <a:avLst>
              <a:gd name="adj1" fmla="val 8333"/>
              <a:gd name="adj2" fmla="val 514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31" name="TextBox 17"/>
          <p:cNvSpPr txBox="1">
            <a:spLocks noChangeArrowheads="1"/>
          </p:cNvSpPr>
          <p:nvPr/>
        </p:nvSpPr>
        <p:spPr bwMode="auto">
          <a:xfrm>
            <a:off x="1949450" y="1"/>
            <a:ext cx="3511921" cy="28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9" tIns="34289" rIns="68579" bIns="34289">
            <a:spAutoFit/>
          </a:bodyPr>
          <a:lstStyle/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215 кг/га азота в д.в. для урожая и 80 ц/га</a:t>
            </a:r>
          </a:p>
        </p:txBody>
      </p:sp>
      <p:sp>
        <p:nvSpPr>
          <p:cNvPr id="41" name="Правая фигурная скобка 40"/>
          <p:cNvSpPr/>
          <p:nvPr/>
        </p:nvSpPr>
        <p:spPr>
          <a:xfrm>
            <a:off x="5003801" y="458789"/>
            <a:ext cx="134938" cy="1260475"/>
          </a:xfrm>
          <a:prstGeom prst="rightBrace">
            <a:avLst>
              <a:gd name="adj1" fmla="val 8333"/>
              <a:gd name="adj2" fmla="val 510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33" name="TextBox 41"/>
          <p:cNvSpPr txBox="1">
            <a:spLocks noChangeArrowheads="1"/>
          </p:cNvSpPr>
          <p:nvPr/>
        </p:nvSpPr>
        <p:spPr bwMode="auto">
          <a:xfrm>
            <a:off x="5926139" y="2330450"/>
            <a:ext cx="2795858" cy="53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9" tIns="34289" rIns="68579" bIns="34289">
            <a:spAutoFit/>
          </a:bodyPr>
          <a:lstStyle/>
          <a:p>
            <a:r>
              <a:rPr lang="ru-RU" altLang="ru-RU" sz="1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 до 60 кг/га азота в д.в</a:t>
            </a:r>
          </a:p>
          <a:p>
            <a:r>
              <a:rPr lang="ru-RU" altLang="ru-RU" sz="1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+ 30-45 за счет нитрификации.</a:t>
            </a:r>
          </a:p>
        </p:txBody>
      </p:sp>
      <p:sp>
        <p:nvSpPr>
          <p:cNvPr id="44" name="Правая фигурная скобка 43"/>
          <p:cNvSpPr/>
          <p:nvPr/>
        </p:nvSpPr>
        <p:spPr>
          <a:xfrm>
            <a:off x="5619751" y="1863726"/>
            <a:ext cx="55563" cy="1328738"/>
          </a:xfrm>
          <a:prstGeom prst="rightBrace">
            <a:avLst>
              <a:gd name="adj1" fmla="val 8333"/>
              <a:gd name="adj2" fmla="val 510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35" name="TextBox 44"/>
          <p:cNvSpPr txBox="1">
            <a:spLocks noChangeArrowheads="1"/>
          </p:cNvSpPr>
          <p:nvPr/>
        </p:nvSpPr>
        <p:spPr bwMode="auto">
          <a:xfrm>
            <a:off x="5391151" y="1065214"/>
            <a:ext cx="2300288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9" tIns="34289" rIns="68579" bIns="34289">
            <a:spAutoFit/>
          </a:bodyPr>
          <a:lstStyle/>
          <a:p>
            <a:r>
              <a:rPr lang="ru-RU" altLang="ru-RU" sz="1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 до 85 кг/га азота в д.в.</a:t>
            </a:r>
          </a:p>
        </p:txBody>
      </p:sp>
      <p:sp>
        <p:nvSpPr>
          <p:cNvPr id="46" name="Правая фигурная скобка 45"/>
          <p:cNvSpPr/>
          <p:nvPr/>
        </p:nvSpPr>
        <p:spPr>
          <a:xfrm>
            <a:off x="3516314" y="3435351"/>
            <a:ext cx="34925" cy="1068388"/>
          </a:xfrm>
          <a:prstGeom prst="rightBrace">
            <a:avLst>
              <a:gd name="adj1" fmla="val 8333"/>
              <a:gd name="adj2" fmla="val 510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37" name="TextBox 46"/>
          <p:cNvSpPr txBox="1">
            <a:spLocks noChangeArrowheads="1"/>
          </p:cNvSpPr>
          <p:nvPr/>
        </p:nvSpPr>
        <p:spPr bwMode="auto">
          <a:xfrm>
            <a:off x="3832225" y="3705226"/>
            <a:ext cx="1166423" cy="53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9" tIns="34289" rIns="68579" bIns="34289">
            <a:spAutoFit/>
          </a:bodyPr>
          <a:lstStyle/>
          <a:p>
            <a:r>
              <a:rPr lang="ru-RU" altLang="ru-RU" sz="1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35 -40 кг/га </a:t>
            </a:r>
          </a:p>
          <a:p>
            <a:r>
              <a:rPr lang="ru-RU" altLang="ru-RU" sz="1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азота в д.в.</a:t>
            </a:r>
          </a:p>
        </p:txBody>
      </p:sp>
      <p:sp>
        <p:nvSpPr>
          <p:cNvPr id="48" name="Правая фигурная скобка 47"/>
          <p:cNvSpPr/>
          <p:nvPr/>
        </p:nvSpPr>
        <p:spPr>
          <a:xfrm>
            <a:off x="7634289" y="3435351"/>
            <a:ext cx="34925" cy="1100138"/>
          </a:xfrm>
          <a:prstGeom prst="rightBrace">
            <a:avLst>
              <a:gd name="adj1" fmla="val 8333"/>
              <a:gd name="adj2" fmla="val 510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39" name="TextBox 48"/>
          <p:cNvSpPr txBox="1">
            <a:spLocks noChangeArrowheads="1"/>
          </p:cNvSpPr>
          <p:nvPr/>
        </p:nvSpPr>
        <p:spPr bwMode="auto">
          <a:xfrm>
            <a:off x="7967664" y="3900488"/>
            <a:ext cx="1094191" cy="53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9" tIns="34289" rIns="68579" bIns="34289">
            <a:spAutoFit/>
          </a:bodyPr>
          <a:lstStyle/>
          <a:p>
            <a:r>
              <a:rPr lang="ru-RU" altLang="ru-RU" sz="1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 кг/га </a:t>
            </a:r>
          </a:p>
          <a:p>
            <a:r>
              <a:rPr lang="ru-RU" altLang="ru-RU" sz="1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азота в д.в.</a:t>
            </a:r>
          </a:p>
        </p:txBody>
      </p:sp>
      <p:sp>
        <p:nvSpPr>
          <p:cNvPr id="50" name="Правая фигурная скобка 49"/>
          <p:cNvSpPr/>
          <p:nvPr/>
        </p:nvSpPr>
        <p:spPr>
          <a:xfrm rot="16200000" flipH="1">
            <a:off x="3990182" y="808832"/>
            <a:ext cx="34925" cy="7897812"/>
          </a:xfrm>
          <a:prstGeom prst="rightBrace">
            <a:avLst>
              <a:gd name="adj1" fmla="val 8333"/>
              <a:gd name="adj2" fmla="val 51447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41" name="TextBox 51"/>
          <p:cNvSpPr txBox="1">
            <a:spLocks noChangeArrowheads="1"/>
          </p:cNvSpPr>
          <p:nvPr/>
        </p:nvSpPr>
        <p:spPr bwMode="auto">
          <a:xfrm>
            <a:off x="3371850" y="4829176"/>
            <a:ext cx="1962150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9" tIns="34289" rIns="68579" bIns="34289">
            <a:spAutoFit/>
          </a:bodyPr>
          <a:lstStyle/>
          <a:p>
            <a:r>
              <a:rPr lang="ru-RU" altLang="ru-RU" sz="1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215  кг/га азота в д.в.</a:t>
            </a:r>
          </a:p>
        </p:txBody>
      </p:sp>
      <p:sp>
        <p:nvSpPr>
          <p:cNvPr id="34842" name="TextBox 1"/>
          <p:cNvSpPr txBox="1">
            <a:spLocks noChangeArrowheads="1"/>
          </p:cNvSpPr>
          <p:nvPr/>
        </p:nvSpPr>
        <p:spPr bwMode="auto">
          <a:xfrm>
            <a:off x="5646739" y="639763"/>
            <a:ext cx="1817545" cy="3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Спрашиваем у почвы</a:t>
            </a:r>
          </a:p>
        </p:txBody>
      </p:sp>
      <p:sp>
        <p:nvSpPr>
          <p:cNvPr id="34843" name="TextBox 27"/>
          <p:cNvSpPr txBox="1">
            <a:spLocks noChangeArrowheads="1"/>
          </p:cNvSpPr>
          <p:nvPr/>
        </p:nvSpPr>
        <p:spPr bwMode="auto">
          <a:xfrm>
            <a:off x="5937251" y="1944689"/>
            <a:ext cx="2025743" cy="3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Спрашиваем у растения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0"/>
            <a:ext cx="849688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721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5496" y="33468"/>
            <a:ext cx="9073008" cy="486054"/>
          </a:xfrm>
          <a:prstGeom prst="rect">
            <a:avLst/>
          </a:prstGeom>
        </p:spPr>
        <p:txBody>
          <a:bodyPr/>
          <a:lstStyle>
            <a:lvl1pPr marL="240030" indent="-240030" algn="r" defTabSz="6858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35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Подкормки озимой пшеницы урожая 2022 и 2023 годов в Куйбышевском  районе</a:t>
            </a:r>
            <a:endParaRPr lang="ru-RU" sz="1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379729"/>
              </p:ext>
            </p:extLst>
          </p:nvPr>
        </p:nvGraphicFramePr>
        <p:xfrm>
          <a:off x="140676" y="519522"/>
          <a:ext cx="8932332" cy="44210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0838"/>
                <a:gridCol w="888223"/>
                <a:gridCol w="546681"/>
                <a:gridCol w="1364567"/>
                <a:gridCol w="1454894"/>
                <a:gridCol w="1070294"/>
                <a:gridCol w="1096721"/>
                <a:gridCol w="1090114"/>
              </a:tblGrid>
              <a:tr h="256241">
                <a:tc rowSpan="2" gridSpan="2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6405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%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77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Поверхностная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мерзло-талой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6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подсыхающей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62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Прикорневая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86">
                <a:tc rowSpan="3"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урожай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ЖКУ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86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КАС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41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4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качество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КАС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4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подкормок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 r="9911" b="14815"/>
          <a:stretch/>
        </p:blipFill>
        <p:spPr bwMode="auto">
          <a:xfrm>
            <a:off x="406669" y="519522"/>
            <a:ext cx="1787892" cy="1497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7" r="4804" b="15002"/>
          <a:stretch/>
        </p:blipFill>
        <p:spPr bwMode="auto">
          <a:xfrm>
            <a:off x="2510815" y="549944"/>
            <a:ext cx="1681358" cy="14672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4281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734217"/>
            <a:ext cx="914400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влияет на планируемую урожайность под озимую пшеницу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8977" y="1139835"/>
            <a:ext cx="6153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Уровень плодородия почв</a:t>
            </a:r>
          </a:p>
          <a:p>
            <a:pPr marL="285750" indent="-285750">
              <a:buFontTx/>
              <a:buChar char="-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Чем выше содержание гумуса, тем выше урожайность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981" y="1798595"/>
            <a:ext cx="4447019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Урожайность озимой пшеницы в зависимости от содержания подвижного фосфора  в пахотном горизонте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90629"/>
              </p:ext>
            </p:extLst>
          </p:nvPr>
        </p:nvGraphicFramePr>
        <p:xfrm>
          <a:off x="98474" y="2721925"/>
          <a:ext cx="4346918" cy="2160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146"/>
                <a:gridCol w="2108772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Содержание подвижного фосфора, мг/кг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Урожайность озимой пшеницы, ц/га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&lt; 20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 – 25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20 - 30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 – 35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30 - 35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 – 45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35 - 40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45 - 50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501844"/>
              </p:ext>
            </p:extLst>
          </p:nvPr>
        </p:nvGraphicFramePr>
        <p:xfrm>
          <a:off x="4798711" y="2750060"/>
          <a:ext cx="4220308" cy="182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0729"/>
                <a:gridCol w="2069579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Содержание запасов влаги    в 100 см, мм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Урожайность озимой пшеницы, ц/га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&lt; 1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24 - 35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130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 – 45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&gt; 130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45 - 55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0" y="1798595"/>
            <a:ext cx="4447019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Урожайность озимой пшеницы в зависимости от содержания запасов продуктивной влаги в 100 см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6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546"/>
            <a:ext cx="9189579" cy="511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88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5496" y="33468"/>
            <a:ext cx="9073008" cy="486054"/>
          </a:xfrm>
          <a:prstGeom prst="rect">
            <a:avLst/>
          </a:prstGeom>
        </p:spPr>
        <p:txBody>
          <a:bodyPr/>
          <a:lstStyle>
            <a:lvl1pPr marL="240030" indent="-240030" algn="r" defTabSz="6858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35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Подкормки озимой пшеницы урожая 2022 и 2023 года в М-Курганском районе</a:t>
            </a:r>
            <a:endParaRPr lang="ru-RU" sz="1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307913"/>
              </p:ext>
            </p:extLst>
          </p:nvPr>
        </p:nvGraphicFramePr>
        <p:xfrm>
          <a:off x="95119" y="519522"/>
          <a:ext cx="8953763" cy="4453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0839"/>
                <a:gridCol w="611944"/>
                <a:gridCol w="710420"/>
                <a:gridCol w="1322363"/>
                <a:gridCol w="1322363"/>
                <a:gridCol w="1139483"/>
                <a:gridCol w="1308295"/>
                <a:gridCol w="1118056"/>
              </a:tblGrid>
              <a:tr h="269628">
                <a:tc rowSpan="2" gridSpan="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1053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%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88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Поверхностная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мерзло-талой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8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подсыхающей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88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Прикорневая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259">
                <a:tc rowSpan="3"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урожай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ЖКУ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259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КАС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628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259"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качество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КАС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628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8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628">
                <a:tc gridSpan="4"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подкормок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ru-RU" sz="18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691" marR="5691" marT="5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r="7843" b="16329"/>
          <a:stretch/>
        </p:blipFill>
        <p:spPr bwMode="auto">
          <a:xfrm>
            <a:off x="304775" y="519522"/>
            <a:ext cx="1669415" cy="1182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r="4198" b="13549"/>
          <a:stretch/>
        </p:blipFill>
        <p:spPr bwMode="auto">
          <a:xfrm>
            <a:off x="2268122" y="487772"/>
            <a:ext cx="1653540" cy="1214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590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4" y="-98321"/>
            <a:ext cx="8947052" cy="522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5496" y="33468"/>
            <a:ext cx="9073008" cy="486054"/>
          </a:xfrm>
          <a:prstGeom prst="rect">
            <a:avLst/>
          </a:prstGeom>
        </p:spPr>
        <p:txBody>
          <a:bodyPr/>
          <a:lstStyle>
            <a:lvl1pPr marL="240030" indent="-240030" algn="r" defTabSz="6858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35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Подкормки озимой пшеницы урожая 2022 и 2023 года в Неклиновском районе</a:t>
            </a:r>
            <a:endParaRPr lang="ru-RU" sz="1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663606"/>
              </p:ext>
            </p:extLst>
          </p:nvPr>
        </p:nvGraphicFramePr>
        <p:xfrm>
          <a:off x="154744" y="519519"/>
          <a:ext cx="8953762" cy="44544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9689"/>
                <a:gridCol w="595635"/>
                <a:gridCol w="766690"/>
                <a:gridCol w="1378634"/>
                <a:gridCol w="1223889"/>
                <a:gridCol w="1069145"/>
                <a:gridCol w="1277351"/>
                <a:gridCol w="1092729"/>
              </a:tblGrid>
              <a:tr h="271148">
                <a:tc rowSpan="2" gridSpan="2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63216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%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</a:t>
                      </a:r>
                      <a:b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43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Поверхностная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мерзло-талой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8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подсыхающей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86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Прикорневая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719">
                <a:tc rowSpan="3"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урожай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ЖКУ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719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КАС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148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14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качество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14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подкормок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4" marR="6034" marT="60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10479" b="25385"/>
          <a:stretch/>
        </p:blipFill>
        <p:spPr bwMode="auto">
          <a:xfrm>
            <a:off x="230823" y="519523"/>
            <a:ext cx="1991872" cy="14208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8" t="5832" r="15445" b="25216"/>
          <a:stretch/>
        </p:blipFill>
        <p:spPr bwMode="auto">
          <a:xfrm>
            <a:off x="2338460" y="519522"/>
            <a:ext cx="2064727" cy="14208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7431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46993"/>
            <a:ext cx="8454683" cy="501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32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5496" y="-14068"/>
            <a:ext cx="9073008" cy="486054"/>
          </a:xfrm>
          <a:prstGeom prst="rect">
            <a:avLst/>
          </a:prstGeom>
        </p:spPr>
        <p:txBody>
          <a:bodyPr/>
          <a:lstStyle>
            <a:lvl1pPr marL="240030" indent="-240030" algn="r" defTabSz="6858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35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Подкормки озимой пшеницы урожая 2022 и 2023 года в Р-</a:t>
            </a:r>
            <a:r>
              <a:rPr lang="ru-RU" sz="1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Несветайском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</a:t>
            </a:r>
            <a:endParaRPr lang="ru-RU" sz="1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356239"/>
              </p:ext>
            </p:extLst>
          </p:nvPr>
        </p:nvGraphicFramePr>
        <p:xfrm>
          <a:off x="140679" y="407963"/>
          <a:ext cx="8967825" cy="47355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2124"/>
                <a:gridCol w="766112"/>
                <a:gridCol w="776062"/>
                <a:gridCol w="1477700"/>
                <a:gridCol w="1125755"/>
                <a:gridCol w="1074548"/>
                <a:gridCol w="1101079"/>
                <a:gridCol w="1094445"/>
              </a:tblGrid>
              <a:tr h="269417">
                <a:tc rowSpan="2" gridSpan="2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05641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%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удобренной в площади посевной, </a:t>
                      </a:r>
                      <a:b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N, </a:t>
                      </a:r>
                      <a:br>
                        <a:rPr lang="en-US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кг/га удобренной площади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111">
                <a:tc rowSpan="2">
                  <a:txBody>
                    <a:bodyPr/>
                    <a:lstStyle/>
                    <a:p>
                      <a:pPr algn="l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Поверхностная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мерзло-талой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4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подсыхающей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474"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Прикорневая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аммиачная селитра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56">
                <a:tc rowSpan="3"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урожай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ЖКУ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56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КАС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417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56">
                <a:tc rowSpan="2" gridSpan="3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Некорневая на качество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КАС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417"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Карбамид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417">
                <a:tc gridSpan="4"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подкормок</a:t>
                      </a:r>
                      <a:endParaRPr lang="ru-RU" sz="16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600" b="1" i="0" u="none" strike="noStrike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04" marR="5704" marT="57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3" r="6050" b="15065"/>
          <a:stretch/>
        </p:blipFill>
        <p:spPr bwMode="auto">
          <a:xfrm>
            <a:off x="213141" y="437197"/>
            <a:ext cx="2065826" cy="14900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9" r="7402" b="14525"/>
          <a:stretch/>
        </p:blipFill>
        <p:spPr bwMode="auto">
          <a:xfrm>
            <a:off x="2544445" y="432478"/>
            <a:ext cx="2027555" cy="14947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47580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35433"/>
            <a:ext cx="9060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Результаты агрохимического обследования в Куйбышевском районе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3" r="829" b="5368"/>
          <a:stretch/>
        </p:blipFill>
        <p:spPr>
          <a:xfrm>
            <a:off x="126612" y="2256919"/>
            <a:ext cx="4590840" cy="2786537"/>
          </a:xfrm>
          <a:prstGeom prst="rect">
            <a:avLst/>
          </a:prstGeom>
        </p:spPr>
      </p:pic>
      <p:sp>
        <p:nvSpPr>
          <p:cNvPr id="10" name="Прямоугольник 7"/>
          <p:cNvSpPr>
            <a:spLocks noChangeArrowheads="1"/>
          </p:cNvSpPr>
          <p:nvPr/>
        </p:nvSpPr>
        <p:spPr bwMode="auto">
          <a:xfrm>
            <a:off x="479540" y="4260207"/>
            <a:ext cx="103977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2023 год 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3" b="5094"/>
          <a:stretch/>
        </p:blipFill>
        <p:spPr>
          <a:xfrm>
            <a:off x="4590843" y="2256920"/>
            <a:ext cx="4614203" cy="2786537"/>
          </a:xfrm>
          <a:prstGeom prst="rect">
            <a:avLst/>
          </a:prstGeom>
        </p:spPr>
      </p:pic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5193454" y="4428905"/>
            <a:ext cx="103977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2017 год 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2530321"/>
              </p:ext>
            </p:extLst>
          </p:nvPr>
        </p:nvGraphicFramePr>
        <p:xfrm>
          <a:off x="-41585" y="404766"/>
          <a:ext cx="9144000" cy="1852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462328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433"/>
            <a:ext cx="9060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Результаты агрохимического обследования в М-Курганском районе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 b="14393"/>
          <a:stretch/>
        </p:blipFill>
        <p:spPr>
          <a:xfrm>
            <a:off x="0" y="2730314"/>
            <a:ext cx="4530415" cy="2413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7" b="14667"/>
          <a:stretch/>
        </p:blipFill>
        <p:spPr>
          <a:xfrm>
            <a:off x="4595453" y="2730313"/>
            <a:ext cx="4464760" cy="2413186"/>
          </a:xfrm>
          <a:prstGeom prst="rect">
            <a:avLst/>
          </a:prstGeom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226322" y="2923776"/>
            <a:ext cx="103977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2023 год 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080913" y="2923775"/>
            <a:ext cx="103977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2017 год </a:t>
            </a:r>
            <a:endParaRPr lang="ru-RU" alt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846535"/>
              </p:ext>
            </p:extLst>
          </p:nvPr>
        </p:nvGraphicFramePr>
        <p:xfrm>
          <a:off x="49237" y="332379"/>
          <a:ext cx="8962356" cy="2270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561894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433"/>
            <a:ext cx="9060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Результаты агрохимического обследования в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еклиновском районе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t="7870" r="2349" b="5094"/>
          <a:stretch/>
        </p:blipFill>
        <p:spPr>
          <a:xfrm>
            <a:off x="4589405" y="2451260"/>
            <a:ext cx="4515729" cy="2651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t="7869" r="4297" b="5641"/>
          <a:stretch/>
        </p:blipFill>
        <p:spPr>
          <a:xfrm>
            <a:off x="1" y="2410364"/>
            <a:ext cx="4589404" cy="2733136"/>
          </a:xfrm>
          <a:prstGeom prst="rect">
            <a:avLst/>
          </a:prstGeom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856343"/>
              </p:ext>
            </p:extLst>
          </p:nvPr>
        </p:nvGraphicFramePr>
        <p:xfrm>
          <a:off x="17405" y="404765"/>
          <a:ext cx="9143999" cy="2005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32565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фото_шахты_целина 0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43" y="1002373"/>
            <a:ext cx="1853294" cy="185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5"/>
          <p:cNvSpPr>
            <a:spLocks noChangeArrowheads="1"/>
          </p:cNvSpPr>
          <p:nvPr/>
        </p:nvSpPr>
        <p:spPr bwMode="auto">
          <a:xfrm>
            <a:off x="858853" y="542126"/>
            <a:ext cx="5151410" cy="4016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</a:pPr>
            <a:r>
              <a:rPr lang="ru-RU" altLang="ru-RU" sz="1800" b="1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Схема расположения элементарных участков и </a:t>
            </a:r>
          </a:p>
          <a:p>
            <a:pPr algn="ctr" eaLnBrk="1" hangingPunct="1">
              <a:lnSpc>
                <a:spcPct val="60000"/>
              </a:lnSpc>
            </a:pPr>
            <a:r>
              <a:rPr lang="ru-RU" altLang="ru-RU" sz="1800" b="1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маршрутных ходов</a:t>
            </a: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4894756" y="2903912"/>
            <a:ext cx="1311609" cy="30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Ручной отбор</a:t>
            </a:r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1" y="3375170"/>
            <a:ext cx="3319082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1—4 — номера участков; </a:t>
            </a:r>
          </a:p>
          <a:p>
            <a:pPr algn="just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пунктирные линии со стрелками — </a:t>
            </a:r>
          </a:p>
          <a:p>
            <a:pPr algn="just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маршрутные ходы</a:t>
            </a:r>
          </a:p>
          <a:p>
            <a:pPr algn="just" eaLnBrk="1" hangingPunct="1"/>
            <a:endParaRPr lang="ru-RU" altLang="ru-RU" b="1" dirty="0">
              <a:solidFill>
                <a:srgbClr val="09109B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В пределах элементарного участка </a:t>
            </a:r>
          </a:p>
          <a:p>
            <a:pPr algn="just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отбирается 20 точечных проб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0" y="1"/>
            <a:ext cx="9145588" cy="39290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100" b="1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Полевой отбор проб при агрохимическом обследовании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5814" y="1071562"/>
            <a:ext cx="2643187" cy="21967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" name="Прямая соединительная линия 10"/>
          <p:cNvCxnSpPr>
            <a:stCxn id="9" idx="0"/>
            <a:endCxn id="9" idx="2"/>
          </p:cNvCxnSpPr>
          <p:nvPr/>
        </p:nvCxnSpPr>
        <p:spPr>
          <a:xfrm rot="16200000" flipH="1">
            <a:off x="1008461" y="2169716"/>
            <a:ext cx="2197894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9" idx="1"/>
            <a:endCxn id="9" idx="3"/>
          </p:cNvCxnSpPr>
          <p:nvPr/>
        </p:nvCxnSpPr>
        <p:spPr>
          <a:xfrm rot="10800000" flipH="1">
            <a:off x="785814" y="2169319"/>
            <a:ext cx="2643187" cy="11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8" name="TextBox 16"/>
          <p:cNvSpPr txBox="1">
            <a:spLocks noChangeArrowheads="1"/>
          </p:cNvSpPr>
          <p:nvPr/>
        </p:nvSpPr>
        <p:spPr bwMode="auto">
          <a:xfrm>
            <a:off x="1" y="770649"/>
            <a:ext cx="762469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100 га</a:t>
            </a:r>
          </a:p>
        </p:txBody>
      </p:sp>
      <p:sp>
        <p:nvSpPr>
          <p:cNvPr id="37899" name="TextBox 17"/>
          <p:cNvSpPr txBox="1">
            <a:spLocks noChangeArrowheads="1"/>
          </p:cNvSpPr>
          <p:nvPr/>
        </p:nvSpPr>
        <p:spPr bwMode="auto">
          <a:xfrm>
            <a:off x="857250" y="2571750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7900" name="TextBox 18"/>
          <p:cNvSpPr txBox="1">
            <a:spLocks noChangeArrowheads="1"/>
          </p:cNvSpPr>
          <p:nvPr/>
        </p:nvSpPr>
        <p:spPr bwMode="auto">
          <a:xfrm>
            <a:off x="857250" y="1393031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7901" name="TextBox 19"/>
          <p:cNvSpPr txBox="1">
            <a:spLocks noChangeArrowheads="1"/>
          </p:cNvSpPr>
          <p:nvPr/>
        </p:nvSpPr>
        <p:spPr bwMode="auto">
          <a:xfrm>
            <a:off x="2928939" y="1393031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7902" name="TextBox 20"/>
          <p:cNvSpPr txBox="1">
            <a:spLocks noChangeArrowheads="1"/>
          </p:cNvSpPr>
          <p:nvPr/>
        </p:nvSpPr>
        <p:spPr bwMode="auto">
          <a:xfrm>
            <a:off x="3000375" y="2518173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Блок-схема: узел 21"/>
          <p:cNvSpPr/>
          <p:nvPr/>
        </p:nvSpPr>
        <p:spPr>
          <a:xfrm flipV="1">
            <a:off x="1428751" y="3161111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 flipV="1">
            <a:off x="1428751" y="3053955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 flipV="1">
            <a:off x="1428751" y="2946798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 flipV="1">
            <a:off x="1428751" y="2839642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 flipV="1">
            <a:off x="1428751" y="2732486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 flipV="1">
            <a:off x="1428751" y="2625330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 flipV="1">
            <a:off x="1428751" y="2518173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 flipV="1">
            <a:off x="1428751" y="2411017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 flipV="1">
            <a:off x="1428751" y="2303861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 flipV="1">
            <a:off x="1428751" y="2196705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Блок-схема: узел 36"/>
          <p:cNvSpPr/>
          <p:nvPr/>
        </p:nvSpPr>
        <p:spPr>
          <a:xfrm flipV="1">
            <a:off x="1428751" y="2089548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Блок-схема: узел 37"/>
          <p:cNvSpPr/>
          <p:nvPr/>
        </p:nvSpPr>
        <p:spPr>
          <a:xfrm flipV="1">
            <a:off x="1428751" y="1982392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Блок-схема: узел 38"/>
          <p:cNvSpPr/>
          <p:nvPr/>
        </p:nvSpPr>
        <p:spPr>
          <a:xfrm flipV="1">
            <a:off x="1428751" y="1875236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 flipV="1">
            <a:off x="1428751" y="1768080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Блок-схема: узел 40"/>
          <p:cNvSpPr/>
          <p:nvPr/>
        </p:nvSpPr>
        <p:spPr>
          <a:xfrm flipV="1">
            <a:off x="1428751" y="1875236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Блок-схема: узел 41"/>
          <p:cNvSpPr/>
          <p:nvPr/>
        </p:nvSpPr>
        <p:spPr>
          <a:xfrm flipV="1">
            <a:off x="1428751" y="1660923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Блок-схема: узел 42"/>
          <p:cNvSpPr/>
          <p:nvPr/>
        </p:nvSpPr>
        <p:spPr>
          <a:xfrm flipV="1">
            <a:off x="1428751" y="1553767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Блок-схема: узел 43"/>
          <p:cNvSpPr/>
          <p:nvPr/>
        </p:nvSpPr>
        <p:spPr>
          <a:xfrm flipV="1">
            <a:off x="1428751" y="1446610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Блок-схема: узел 44"/>
          <p:cNvSpPr/>
          <p:nvPr/>
        </p:nvSpPr>
        <p:spPr>
          <a:xfrm flipV="1">
            <a:off x="1428751" y="1339455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Блок-схема: узел 45"/>
          <p:cNvSpPr/>
          <p:nvPr/>
        </p:nvSpPr>
        <p:spPr>
          <a:xfrm flipV="1">
            <a:off x="1428751" y="1232298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Блок-схема: узел 46"/>
          <p:cNvSpPr/>
          <p:nvPr/>
        </p:nvSpPr>
        <p:spPr>
          <a:xfrm flipV="1">
            <a:off x="1428751" y="1125142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Блок-схема: узел 47"/>
          <p:cNvSpPr/>
          <p:nvPr/>
        </p:nvSpPr>
        <p:spPr>
          <a:xfrm flipV="1">
            <a:off x="2786064" y="1125142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" name="Блок-схема: узел 48"/>
          <p:cNvSpPr/>
          <p:nvPr/>
        </p:nvSpPr>
        <p:spPr>
          <a:xfrm flipV="1">
            <a:off x="2786064" y="1232298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Блок-схема: узел 49"/>
          <p:cNvSpPr/>
          <p:nvPr/>
        </p:nvSpPr>
        <p:spPr>
          <a:xfrm flipV="1">
            <a:off x="2786064" y="1339455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Блок-схема: узел 50"/>
          <p:cNvSpPr/>
          <p:nvPr/>
        </p:nvSpPr>
        <p:spPr>
          <a:xfrm flipV="1">
            <a:off x="2786064" y="1446610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Блок-схема: узел 51"/>
          <p:cNvSpPr/>
          <p:nvPr/>
        </p:nvSpPr>
        <p:spPr>
          <a:xfrm flipV="1">
            <a:off x="2786064" y="1553767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Блок-схема: узел 52"/>
          <p:cNvSpPr/>
          <p:nvPr/>
        </p:nvSpPr>
        <p:spPr>
          <a:xfrm flipV="1">
            <a:off x="2786064" y="1660923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Блок-схема: узел 53"/>
          <p:cNvSpPr/>
          <p:nvPr/>
        </p:nvSpPr>
        <p:spPr>
          <a:xfrm flipV="1">
            <a:off x="2786064" y="1768080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931" name="TextBox 54"/>
          <p:cNvSpPr txBox="1">
            <a:spLocks noChangeArrowheads="1"/>
          </p:cNvSpPr>
          <p:nvPr/>
        </p:nvSpPr>
        <p:spPr bwMode="auto">
          <a:xfrm>
            <a:off x="3643314" y="1393032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га</a:t>
            </a:r>
          </a:p>
        </p:txBody>
      </p:sp>
      <p:sp>
        <p:nvSpPr>
          <p:cNvPr id="37932" name="TextBox 55"/>
          <p:cNvSpPr txBox="1">
            <a:spLocks noChangeArrowheads="1"/>
          </p:cNvSpPr>
          <p:nvPr/>
        </p:nvSpPr>
        <p:spPr bwMode="auto">
          <a:xfrm>
            <a:off x="3643314" y="2411016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га</a:t>
            </a:r>
          </a:p>
        </p:txBody>
      </p:sp>
      <p:sp>
        <p:nvSpPr>
          <p:cNvPr id="37933" name="TextBox 56"/>
          <p:cNvSpPr txBox="1">
            <a:spLocks noChangeArrowheads="1"/>
          </p:cNvSpPr>
          <p:nvPr/>
        </p:nvSpPr>
        <p:spPr bwMode="auto">
          <a:xfrm>
            <a:off x="1" y="1339454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га</a:t>
            </a:r>
          </a:p>
        </p:txBody>
      </p:sp>
      <p:sp>
        <p:nvSpPr>
          <p:cNvPr id="37934" name="TextBox 57"/>
          <p:cNvSpPr txBox="1">
            <a:spLocks noChangeArrowheads="1"/>
          </p:cNvSpPr>
          <p:nvPr/>
        </p:nvSpPr>
        <p:spPr bwMode="auto">
          <a:xfrm>
            <a:off x="1" y="2464594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га</a:t>
            </a:r>
          </a:p>
        </p:txBody>
      </p:sp>
      <p:sp>
        <p:nvSpPr>
          <p:cNvPr id="59" name="Блок-схема: узел 58"/>
          <p:cNvSpPr/>
          <p:nvPr/>
        </p:nvSpPr>
        <p:spPr>
          <a:xfrm flipV="1">
            <a:off x="2786064" y="1875236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Блок-схема: узел 59"/>
          <p:cNvSpPr/>
          <p:nvPr/>
        </p:nvSpPr>
        <p:spPr>
          <a:xfrm flipV="1">
            <a:off x="2786064" y="1982392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Блок-схема: узел 60"/>
          <p:cNvSpPr/>
          <p:nvPr/>
        </p:nvSpPr>
        <p:spPr>
          <a:xfrm flipV="1">
            <a:off x="2786064" y="2089548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Блок-схема: узел 61"/>
          <p:cNvSpPr/>
          <p:nvPr/>
        </p:nvSpPr>
        <p:spPr>
          <a:xfrm flipV="1">
            <a:off x="2786064" y="2250281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Блок-схема: узел 62"/>
          <p:cNvSpPr/>
          <p:nvPr/>
        </p:nvSpPr>
        <p:spPr>
          <a:xfrm flipV="1">
            <a:off x="2786064" y="2357437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" name="Блок-схема: узел 63"/>
          <p:cNvSpPr/>
          <p:nvPr/>
        </p:nvSpPr>
        <p:spPr>
          <a:xfrm flipV="1">
            <a:off x="2786064" y="2464594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" name="Блок-схема: узел 64"/>
          <p:cNvSpPr/>
          <p:nvPr/>
        </p:nvSpPr>
        <p:spPr>
          <a:xfrm flipV="1">
            <a:off x="2786064" y="2571750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6" name="Блок-схема: узел 65"/>
          <p:cNvSpPr/>
          <p:nvPr/>
        </p:nvSpPr>
        <p:spPr>
          <a:xfrm flipV="1">
            <a:off x="2786064" y="2678906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7" name="Блок-схема: узел 66"/>
          <p:cNvSpPr/>
          <p:nvPr/>
        </p:nvSpPr>
        <p:spPr>
          <a:xfrm flipV="1">
            <a:off x="2786064" y="2786062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8" name="Блок-схема: узел 67"/>
          <p:cNvSpPr/>
          <p:nvPr/>
        </p:nvSpPr>
        <p:spPr>
          <a:xfrm flipV="1">
            <a:off x="2786064" y="2893219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9" name="Блок-схема: узел 68"/>
          <p:cNvSpPr/>
          <p:nvPr/>
        </p:nvSpPr>
        <p:spPr>
          <a:xfrm flipV="1">
            <a:off x="2786064" y="3000375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" name="Блок-схема: узел 69"/>
          <p:cNvSpPr/>
          <p:nvPr/>
        </p:nvSpPr>
        <p:spPr>
          <a:xfrm flipV="1">
            <a:off x="2786064" y="3107531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" name="Блок-схема: узел 70"/>
          <p:cNvSpPr/>
          <p:nvPr/>
        </p:nvSpPr>
        <p:spPr>
          <a:xfrm flipV="1">
            <a:off x="2786064" y="3161111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2" name="Рисунок 10" descr="проботбрник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3"/>
          <a:stretch/>
        </p:blipFill>
        <p:spPr bwMode="auto">
          <a:xfrm>
            <a:off x="7094866" y="429222"/>
            <a:ext cx="1974407" cy="235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 Box 3"/>
          <p:cNvSpPr txBox="1">
            <a:spLocks noChangeArrowheads="1"/>
          </p:cNvSpPr>
          <p:nvPr/>
        </p:nvSpPr>
        <p:spPr bwMode="auto">
          <a:xfrm>
            <a:off x="6729012" y="2914606"/>
            <a:ext cx="2416576" cy="30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Инструментальный отбор</a:t>
            </a:r>
          </a:p>
        </p:txBody>
      </p:sp>
      <p:pic>
        <p:nvPicPr>
          <p:cNvPr id="74" name="Picture 5" descr="точ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539" y="3268266"/>
            <a:ext cx="2920399" cy="182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 Box 7"/>
          <p:cNvSpPr txBox="1">
            <a:spLocks noChangeArrowheads="1"/>
          </p:cNvSpPr>
          <p:nvPr/>
        </p:nvSpPr>
        <p:spPr bwMode="auto">
          <a:xfrm>
            <a:off x="6866165" y="3375170"/>
            <a:ext cx="1960100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Движение машины или перемещение специалиста фиксируется </a:t>
            </a:r>
            <a:r>
              <a:rPr lang="en-US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GPS </a:t>
            </a:r>
          </a:p>
          <a:p>
            <a:pPr algn="ctr" eaLnBrk="1" hangingPunct="1"/>
            <a:r>
              <a:rPr lang="ru-RU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приемником, переносится в компьютер (</a:t>
            </a:r>
            <a:r>
              <a:rPr lang="en-US" altLang="ru-RU" sz="1500" b="1" dirty="0">
                <a:solidFill>
                  <a:srgbClr val="09109B"/>
                </a:solidFill>
                <a:latin typeface="Times New Roman" pitchFamily="18" charset="0"/>
                <a:cs typeface="Times New Roman" pitchFamily="18" charset="0"/>
              </a:rPr>
              <a:t>ArcGIS)</a:t>
            </a:r>
            <a:endParaRPr lang="ru-RU" altLang="ru-RU" sz="1500" b="1" dirty="0">
              <a:solidFill>
                <a:srgbClr val="09109B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92686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62809"/>
            <a:ext cx="91440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Биологические особенности озимой пшеницы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075" y="1099566"/>
            <a:ext cx="905510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Пшеница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требовательна к почвам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Они должны быть высокоплодородными,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иметь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хорошую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структуру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содержать достаточное количество питательных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веществ: азота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фосфора, калия 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др. Для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пшеницы благоприятна нейтральная или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слабокислая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(рН 6 – 7,5) реакция почвенного раствора.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AutoNum type="arabicPeriod" startAt="2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Корневая система пшеницы обладает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невысокой усваивающей 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способностью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 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слабо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использует питательные вещества из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почвы, особенно в на ранних этапах 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развития .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3. Современные сорта озимой пшеницы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способны к осеннему и весеннему кущению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4. Озимая пшеница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требовательна к влаге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пик потребления влаги приходится на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этап выхода в трубку.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5. Озимая пшеница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требовательна к свету.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Продолжительность светового дня,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интенсивность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освещения и спектральный состав света оказывают влияние не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только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на интенсивность фотосинтеза и накопление органического вещества,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 на развитие растений, а также формирование отдельных органов.</a:t>
            </a:r>
          </a:p>
        </p:txBody>
      </p:sp>
    </p:spTree>
    <p:extLst>
      <p:ext uri="{BB962C8B-B14F-4D97-AF65-F5344CB8AC3E}">
        <p14:creationId xmlns:p14="http://schemas.microsoft.com/office/powerpoint/2010/main" val="370576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285751" y="2893219"/>
            <a:ext cx="4357688" cy="155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проведении почвенной диагностики отбирается один смешанный образец с 50 га  </a:t>
            </a:r>
            <a:b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поля 100 га будет отобрано </a:t>
            </a:r>
            <a:b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образца</a:t>
            </a:r>
            <a:r>
              <a:rPr lang="ru-RU" altLang="ru-RU" b="1">
                <a:solidFill>
                  <a:schemeClr val="tx2"/>
                </a:solidFill>
              </a:rPr>
              <a:t/>
            </a:r>
            <a:br>
              <a:rPr lang="ru-RU" altLang="ru-RU" b="1">
                <a:solidFill>
                  <a:schemeClr val="tx2"/>
                </a:solidFill>
              </a:rPr>
            </a:br>
            <a:r>
              <a:rPr lang="ru-RU" altLang="ru-RU" b="1">
                <a:solidFill>
                  <a:schemeClr val="tx2"/>
                </a:solidFill>
              </a:rPr>
              <a:t/>
            </a:r>
            <a:br>
              <a:rPr lang="ru-RU" altLang="ru-RU" b="1">
                <a:solidFill>
                  <a:schemeClr val="tx2"/>
                </a:solidFill>
              </a:rPr>
            </a:br>
            <a:endParaRPr lang="ru-RU" altLang="ru-RU">
              <a:solidFill>
                <a:schemeClr val="tx2"/>
              </a:solidFill>
            </a:endParaRP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1428750" y="160735"/>
            <a:ext cx="723596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/>
              <a:t>100 га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4376" y="428625"/>
            <a:ext cx="2643188" cy="21967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3" name="Прямая соединительная линия 12"/>
          <p:cNvCxnSpPr>
            <a:stCxn id="11" idx="1"/>
            <a:endCxn id="11" idx="3"/>
          </p:cNvCxnSpPr>
          <p:nvPr/>
        </p:nvCxnSpPr>
        <p:spPr>
          <a:xfrm rot="10800000" flipH="1">
            <a:off x="714376" y="1526381"/>
            <a:ext cx="2643188" cy="11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500689" y="428625"/>
            <a:ext cx="2643187" cy="21967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7" name="Прямая соединительная линия 16"/>
          <p:cNvCxnSpPr>
            <a:stCxn id="15" idx="0"/>
            <a:endCxn id="15" idx="2"/>
          </p:cNvCxnSpPr>
          <p:nvPr/>
        </p:nvCxnSpPr>
        <p:spPr>
          <a:xfrm rot="16200000" flipH="1">
            <a:off x="5723336" y="1526779"/>
            <a:ext cx="2197894" cy="1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Блок-схема: узел 17"/>
          <p:cNvSpPr/>
          <p:nvPr/>
        </p:nvSpPr>
        <p:spPr>
          <a:xfrm flipV="1">
            <a:off x="1143001" y="642937"/>
            <a:ext cx="71438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 flipV="1">
            <a:off x="1928814" y="910830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 flipV="1">
            <a:off x="2857501" y="1178719"/>
            <a:ext cx="71438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 flipV="1">
            <a:off x="1071564" y="2303861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 flipV="1">
            <a:off x="1928814" y="2035969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Блок-схема: узел 22"/>
          <p:cNvSpPr/>
          <p:nvPr/>
        </p:nvSpPr>
        <p:spPr>
          <a:xfrm flipV="1">
            <a:off x="2857501" y="1714500"/>
            <a:ext cx="71438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Блок-схема: узел 23"/>
          <p:cNvSpPr/>
          <p:nvPr/>
        </p:nvSpPr>
        <p:spPr>
          <a:xfrm flipV="1">
            <a:off x="5786439" y="2357437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 flipV="1">
            <a:off x="6072189" y="1500187"/>
            <a:ext cx="71437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Блок-схема: узел 25"/>
          <p:cNvSpPr/>
          <p:nvPr/>
        </p:nvSpPr>
        <p:spPr>
          <a:xfrm flipV="1">
            <a:off x="6572251" y="589361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 flipV="1">
            <a:off x="7858126" y="589361"/>
            <a:ext cx="71438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 flipV="1">
            <a:off x="7500939" y="1446610"/>
            <a:ext cx="71437" cy="535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 flipV="1">
            <a:off x="7143751" y="2357437"/>
            <a:ext cx="71438" cy="535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956" name="TextBox 29"/>
          <p:cNvSpPr txBox="1">
            <a:spLocks noChangeArrowheads="1"/>
          </p:cNvSpPr>
          <p:nvPr/>
        </p:nvSpPr>
        <p:spPr bwMode="auto">
          <a:xfrm>
            <a:off x="3429001" y="803673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 га</a:t>
            </a:r>
          </a:p>
        </p:txBody>
      </p:sp>
      <p:sp>
        <p:nvSpPr>
          <p:cNvPr id="39957" name="TextBox 30"/>
          <p:cNvSpPr txBox="1">
            <a:spLocks noChangeArrowheads="1"/>
          </p:cNvSpPr>
          <p:nvPr/>
        </p:nvSpPr>
        <p:spPr bwMode="auto">
          <a:xfrm>
            <a:off x="3429001" y="1928814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 га</a:t>
            </a:r>
          </a:p>
        </p:txBody>
      </p:sp>
      <p:sp>
        <p:nvSpPr>
          <p:cNvPr id="39958" name="TextBox 31"/>
          <p:cNvSpPr txBox="1">
            <a:spLocks noChangeArrowheads="1"/>
          </p:cNvSpPr>
          <p:nvPr/>
        </p:nvSpPr>
        <p:spPr bwMode="auto">
          <a:xfrm>
            <a:off x="5715001" y="0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 га</a:t>
            </a:r>
          </a:p>
        </p:txBody>
      </p:sp>
      <p:sp>
        <p:nvSpPr>
          <p:cNvPr id="39959" name="TextBox 32"/>
          <p:cNvSpPr txBox="1">
            <a:spLocks noChangeArrowheads="1"/>
          </p:cNvSpPr>
          <p:nvPr/>
        </p:nvSpPr>
        <p:spPr bwMode="auto">
          <a:xfrm>
            <a:off x="7072314" y="0"/>
            <a:ext cx="64705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 га</a:t>
            </a:r>
          </a:p>
        </p:txBody>
      </p:sp>
      <p:sp>
        <p:nvSpPr>
          <p:cNvPr id="39960" name="Прямоугольник 33"/>
          <p:cNvSpPr>
            <a:spLocks noChangeArrowheads="1"/>
          </p:cNvSpPr>
          <p:nvPr/>
        </p:nvSpPr>
        <p:spPr bwMode="auto">
          <a:xfrm>
            <a:off x="4572000" y="3107532"/>
            <a:ext cx="4572000" cy="186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Смешанный образец отбирается </a:t>
            </a:r>
            <a:b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3-х точках по</a:t>
            </a:r>
          </a:p>
          <a:p>
            <a:pPr algn="ctr"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диагонали поля </a:t>
            </a:r>
            <a:b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глубину 0-20 см</a:t>
            </a:r>
          </a:p>
          <a:p>
            <a:pPr algn="ctr" eaLnBrk="1" hangingPunct="1"/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20-40 см</a:t>
            </a:r>
            <a:r>
              <a:rPr lang="ru-RU" altLang="ru-RU" b="1">
                <a:solidFill>
                  <a:schemeClr val="tx2"/>
                </a:solidFill>
              </a:rPr>
              <a:t/>
            </a:r>
            <a:br>
              <a:rPr lang="ru-RU" altLang="ru-RU" b="1">
                <a:solidFill>
                  <a:schemeClr val="tx2"/>
                </a:solidFill>
              </a:rPr>
            </a:br>
            <a:r>
              <a:rPr lang="ru-RU" altLang="ru-RU" b="1">
                <a:solidFill>
                  <a:schemeClr val="tx2"/>
                </a:solidFill>
              </a:rPr>
              <a:t/>
            </a:r>
            <a:br>
              <a:rPr lang="ru-RU" altLang="ru-RU" b="1">
                <a:solidFill>
                  <a:schemeClr val="tx2"/>
                </a:solidFill>
              </a:rPr>
            </a:br>
            <a:endParaRPr lang="ru-RU" altLang="ru-RU">
              <a:solidFill>
                <a:schemeClr val="tx2"/>
              </a:solidFill>
            </a:endParaRPr>
          </a:p>
        </p:txBody>
      </p:sp>
      <p:sp>
        <p:nvSpPr>
          <p:cNvPr id="39961" name="TextBox 34"/>
          <p:cNvSpPr txBox="1">
            <a:spLocks noChangeArrowheads="1"/>
          </p:cNvSpPr>
          <p:nvPr/>
        </p:nvSpPr>
        <p:spPr bwMode="auto">
          <a:xfrm>
            <a:off x="2786064" y="2250281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962" name="TextBox 35"/>
          <p:cNvSpPr txBox="1">
            <a:spLocks noChangeArrowheads="1"/>
          </p:cNvSpPr>
          <p:nvPr/>
        </p:nvSpPr>
        <p:spPr bwMode="auto">
          <a:xfrm>
            <a:off x="6357939" y="2250281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9963" name="TextBox 36"/>
          <p:cNvSpPr txBox="1">
            <a:spLocks noChangeArrowheads="1"/>
          </p:cNvSpPr>
          <p:nvPr/>
        </p:nvSpPr>
        <p:spPr bwMode="auto">
          <a:xfrm>
            <a:off x="785814" y="1125142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9964" name="TextBox 37"/>
          <p:cNvSpPr txBox="1">
            <a:spLocks noChangeArrowheads="1"/>
          </p:cNvSpPr>
          <p:nvPr/>
        </p:nvSpPr>
        <p:spPr bwMode="auto">
          <a:xfrm>
            <a:off x="7715250" y="2250281"/>
            <a:ext cx="228268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53867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37508" y="424784"/>
          <a:ext cx="8572500" cy="4663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000500"/>
              </a:tblGrid>
              <a:tr h="1028690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Агрохимическое обследование в рамках мониторинга 1 раз в 5 лет</a:t>
                      </a:r>
                    </a:p>
                    <a:p>
                      <a:endParaRPr lang="ru-RU" sz="2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Почвенная диагностика в течение вегетационного сезона</a:t>
                      </a:r>
                      <a:endParaRPr lang="ru-RU" sz="21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650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Высушивается до воздушно-сухого состояния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ru-RU" sz="2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Во влажный образец добавляется реагент в соотношении 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610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Размалывается на мельнице</a:t>
                      </a: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8610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Просеивается через сито 1мм</a:t>
                      </a: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08650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Добавляется реагент в соотношении </a:t>
                      </a:r>
                    </a:p>
                    <a:p>
                      <a:endParaRPr lang="ru-RU" sz="2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440107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Характеризует потенциальный запас фосфора и калия,</a:t>
                      </a:r>
                      <a:r>
                        <a:rPr lang="ru-RU" sz="2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рассчитанный на 5 лет</a:t>
                      </a:r>
                      <a:endParaRPr lang="ru-RU" sz="2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Характеризует актуальный запас фосфора и калия, дает основание для корректировки</a:t>
                      </a:r>
                      <a:r>
                        <a:rPr lang="ru-RU" sz="2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дозы внесения удобрений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34285" marB="3428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0982" name="TextBox 2"/>
          <p:cNvSpPr txBox="1">
            <a:spLocks noChangeArrowheads="1"/>
          </p:cNvSpPr>
          <p:nvPr/>
        </p:nvSpPr>
        <p:spPr bwMode="auto">
          <a:xfrm>
            <a:off x="2227503" y="0"/>
            <a:ext cx="3635467" cy="43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Разная подготовка образца</a:t>
            </a:r>
          </a:p>
        </p:txBody>
      </p:sp>
    </p:spTree>
    <p:extLst>
      <p:ext uri="{BB962C8B-B14F-4D97-AF65-F5344CB8AC3E}">
        <p14:creationId xmlns:p14="http://schemas.microsoft.com/office/powerpoint/2010/main" val="31036716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647049"/>
          <a:ext cx="4580627" cy="4767072"/>
        </p:xfrm>
        <a:graphic>
          <a:graphicData uri="http://schemas.openxmlformats.org/drawingml/2006/table">
            <a:tbl>
              <a:tblPr/>
              <a:tblGrid>
                <a:gridCol w="1134318"/>
                <a:gridCol w="1065418"/>
                <a:gridCol w="1287557"/>
                <a:gridCol w="1093334"/>
              </a:tblGrid>
              <a:tr h="578358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Глубина,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Сухой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altLang="ru-RU" sz="17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kumimoji="0" lang="ru-RU" altLang="ru-RU" sz="17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7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Влажный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altLang="ru-RU" sz="17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kumimoji="0" lang="ru-RU" altLang="ru-RU" sz="17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7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36,0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0-20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18,0</a:t>
                      </a: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89179"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20-40</a:t>
                      </a: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079" marR="550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714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2068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600075"/>
          </a:xfrm>
          <a:prstGeom prst="rect">
            <a:avLst/>
          </a:prstGeom>
          <a:noFill/>
          <a:ln>
            <a:noFill/>
          </a:ln>
          <a:extLst/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700" b="1" spc="-75" dirty="0">
                <a:latin typeface="Times New Roman" pitchFamily="18" charset="0"/>
                <a:cs typeface="Times New Roman" pitchFamily="18" charset="0"/>
              </a:rPr>
              <a:t>Значения содержания подвижного фосфора в образцах </a:t>
            </a:r>
          </a:p>
          <a:p>
            <a:pPr algn="ctr" eaLnBrk="1" hangingPunct="1">
              <a:defRPr/>
            </a:pPr>
            <a:r>
              <a:rPr lang="ru-RU" altLang="ru-RU" sz="1700" b="1" spc="-75" dirty="0">
                <a:latin typeface="Times New Roman" pitchFamily="18" charset="0"/>
                <a:cs typeface="Times New Roman" pitchFamily="18" charset="0"/>
              </a:rPr>
              <a:t>по данных агрохимического обследования и почвенной диагностики</a:t>
            </a:r>
          </a:p>
        </p:txBody>
      </p:sp>
      <p:sp>
        <p:nvSpPr>
          <p:cNvPr id="42069" name="TextBox 2"/>
          <p:cNvSpPr txBox="1">
            <a:spLocks noChangeArrowheads="1"/>
          </p:cNvSpPr>
          <p:nvPr/>
        </p:nvSpPr>
        <p:spPr bwMode="auto">
          <a:xfrm>
            <a:off x="4748842" y="592595"/>
            <a:ext cx="4231256" cy="139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Значения данных агрохимического </a:t>
            </a:r>
          </a:p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обследования и почвенной диагностики по содержанию подвижного фосфора могут </a:t>
            </a:r>
          </a:p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отличаться как в одну, так и в другую сторону</a:t>
            </a:r>
          </a:p>
        </p:txBody>
      </p:sp>
      <p:sp>
        <p:nvSpPr>
          <p:cNvPr id="42070" name="TextBox 4"/>
          <p:cNvSpPr txBox="1">
            <a:spLocks noChangeArrowheads="1"/>
          </p:cNvSpPr>
          <p:nvPr/>
        </p:nvSpPr>
        <p:spPr bwMode="auto">
          <a:xfrm>
            <a:off x="4788079" y="1994658"/>
            <a:ext cx="4355921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Значения подвижного фосфора в горизонте </a:t>
            </a:r>
          </a:p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20-40 см служит внутренним контролем, </a:t>
            </a:r>
          </a:p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оно должно составлять </a:t>
            </a:r>
            <a:r>
              <a:rPr lang="ru-RU" altLang="ru-RU" sz="1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60-70%</a:t>
            </a:r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 от значений </a:t>
            </a:r>
          </a:p>
          <a:p>
            <a:pPr eaLnBrk="1" hangingPunct="1"/>
            <a:r>
              <a:rPr lang="ru-RU" altLang="ru-RU" sz="1700" dirty="0">
                <a:latin typeface="Times New Roman" pitchFamily="18" charset="0"/>
                <a:cs typeface="Times New Roman" pitchFamily="18" charset="0"/>
              </a:rPr>
              <a:t>в горизонте 0-20 см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658264" y="3759320"/>
          <a:ext cx="4304582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333"/>
                <a:gridCol w="2661249"/>
              </a:tblGrid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ru-RU" altLang="ru-RU" sz="15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kumimoji="0" lang="ru-RU" altLang="ru-RU" sz="15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5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Допустимые отклонения, %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&lt; 15 </a:t>
                      </a: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мг/кг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от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15 до 30 мг/кг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&gt; 30 </a:t>
                      </a: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мг/кг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822166" y="3131634"/>
            <a:ext cx="4572000" cy="530915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Допускаемые относительные отклонения от аттестованного значения стандартного образца</a:t>
            </a:r>
          </a:p>
        </p:txBody>
      </p:sp>
    </p:spTree>
    <p:extLst>
      <p:ext uri="{BB962C8B-B14F-4D97-AF65-F5344CB8AC3E}">
        <p14:creationId xmlns:p14="http://schemas.microsoft.com/office/powerpoint/2010/main" val="206299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15616" y="420291"/>
            <a:ext cx="7143750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391716" y="561975"/>
            <a:ext cx="9123759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35" tIns="25718" rIns="51435" bIns="25718">
            <a:spAutoFit/>
          </a:bodyPr>
          <a:lstStyle/>
          <a:p>
            <a:pPr algn="ctr"/>
            <a:r>
              <a:rPr lang="ru-RU" altLang="ru-RU" sz="25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</a:p>
        </p:txBody>
      </p:sp>
      <p:pic>
        <p:nvPicPr>
          <p:cNvPr id="34820" name="Рисунок 3" descr="qr_t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75" y="1357312"/>
            <a:ext cx="3239691" cy="290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500062" y="1714500"/>
            <a:ext cx="2651047" cy="405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1435" tIns="25718" rIns="51435" bIns="25718">
            <a:spAutoFit/>
          </a:bodyPr>
          <a:lstStyle/>
          <a:p>
            <a:r>
              <a:rPr lang="ru-RU" altLang="ru-RU" sz="2300" b="1">
                <a:latin typeface="Times New Roman" pitchFamily="18" charset="0"/>
                <a:cs typeface="Times New Roman" pitchFamily="18" charset="0"/>
              </a:rPr>
              <a:t>Тел. 8 905 450 38 14</a:t>
            </a:r>
          </a:p>
        </p:txBody>
      </p:sp>
      <p:sp>
        <p:nvSpPr>
          <p:cNvPr id="34822" name="Прямоугольник 4"/>
          <p:cNvSpPr>
            <a:spLocks noChangeArrowheads="1"/>
          </p:cNvSpPr>
          <p:nvPr/>
        </p:nvSpPr>
        <p:spPr bwMode="auto">
          <a:xfrm>
            <a:off x="571501" y="2500313"/>
            <a:ext cx="3014287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ru-RU" sz="1800" b="1"/>
              <a:t>https://don-plodorodie.ru/</a:t>
            </a:r>
            <a:endParaRPr lang="ru-RU" altLang="ru-RU" sz="1800" b="1"/>
          </a:p>
        </p:txBody>
      </p:sp>
      <p:sp>
        <p:nvSpPr>
          <p:cNvPr id="34823" name="Прямоугольник 2"/>
          <p:cNvSpPr>
            <a:spLocks noChangeArrowheads="1"/>
          </p:cNvSpPr>
          <p:nvPr/>
        </p:nvSpPr>
        <p:spPr bwMode="auto">
          <a:xfrm>
            <a:off x="500063" y="3214688"/>
            <a:ext cx="3469540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ru-RU" sz="1800" b="1"/>
              <a:t>E-mail: agrohim_61_1@mail.ru</a:t>
            </a:r>
            <a:endParaRPr lang="ru-RU" altLang="ru-RU" sz="1800" b="1"/>
          </a:p>
        </p:txBody>
      </p:sp>
      <p:sp>
        <p:nvSpPr>
          <p:cNvPr id="34824" name="TextBox 5"/>
          <p:cNvSpPr txBox="1">
            <a:spLocks noChangeArrowheads="1"/>
          </p:cNvSpPr>
          <p:nvPr/>
        </p:nvSpPr>
        <p:spPr bwMode="auto">
          <a:xfrm>
            <a:off x="5857875" y="4429125"/>
            <a:ext cx="1674176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0" tIns="34290" rIns="68580" bIns="34290">
            <a:spAutoFit/>
          </a:bodyPr>
          <a:lstStyle/>
          <a:p>
            <a:r>
              <a:rPr lang="ru-RU" altLang="ru-RU" b="1"/>
              <a:t>Телеграмм канал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87122"/>
            <a:ext cx="91440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Чередование </a:t>
            </a: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 в севообороте и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агротехники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896231"/>
              </p:ext>
            </p:extLst>
          </p:nvPr>
        </p:nvGraphicFramePr>
        <p:xfrm>
          <a:off x="0" y="1091892"/>
          <a:ext cx="9114739" cy="3948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942"/>
                <a:gridCol w="1228954"/>
                <a:gridCol w="1009497"/>
                <a:gridCol w="1302106"/>
                <a:gridCol w="1163117"/>
                <a:gridCol w="731520"/>
                <a:gridCol w="1162135"/>
                <a:gridCol w="1149468"/>
              </a:tblGrid>
              <a:tr h="463428"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в севообороте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структуре посевных площадей*%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на одно и тоже поле, лет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Влияние на накопление влаги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 агротехники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7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Неклиновский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Матвеево-Курганский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Куйбышевский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Родионово-Несветайский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503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 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0,6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0,7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1,8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3 - 5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накопление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глубокая обработка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519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Озимая пшеница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55,2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57,5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53,0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57,8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иссушение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поверхностная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обработка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861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Яровой ячмень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2,2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2,4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2,8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иссушение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поверхностная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обработка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755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3,2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2,1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2,4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5 - 6 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относительное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иссушение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глубокая обработка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503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Кукуруза 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2,9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3,6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5,0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2,8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сильно иссушает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глубокая обработка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936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Подсолнечник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23,2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26,7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31,8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5000"/>
                        </a:lnSpc>
                      </a:pPr>
                      <a:r>
                        <a:rPr lang="ru-RU" sz="1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28,5</a:t>
                      </a:r>
                      <a:endParaRPr lang="ru-RU" sz="1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6 - 8</a:t>
                      </a:r>
                      <a:endParaRPr lang="ru-RU" sz="1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сильно иссушает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глубокая обработка</a:t>
                      </a:r>
                    </a:p>
                  </a:txBody>
                  <a:tcPr marL="360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76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563" y="0"/>
            <a:ext cx="91440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минерального питания озимой пшеницы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620" y="346249"/>
            <a:ext cx="8618220" cy="4364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Годовая норма внесения удобрений под заданную урожайность на основании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агрохимического обследования или почвенной диагностики 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304097" y="774672"/>
            <a:ext cx="287972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altLang="ru-RU" sz="2400" b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У*Н*К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996543" y="1094206"/>
            <a:ext cx="4147457" cy="1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искомая годовая норма </a:t>
            </a:r>
            <a:r>
              <a:rPr lang="en-US" altLang="ru-RU" b="1" dirty="0">
                <a:latin typeface="Times New Roman" pitchFamily="18" charset="0"/>
                <a:cs typeface="Times New Roman" pitchFamily="18" charset="0"/>
              </a:rPr>
              <a:t>N, P</a:t>
            </a:r>
            <a:r>
              <a:rPr lang="en-US" altLang="ru-RU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altLang="ru-RU" b="1" baseline="-25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ru-RU" b="1" dirty="0">
                <a:latin typeface="Times New Roman" pitchFamily="18" charset="0"/>
                <a:cs typeface="Times New Roman" pitchFamily="18" charset="0"/>
              </a:rPr>
              <a:t>, K</a:t>
            </a:r>
            <a:r>
              <a:rPr lang="ru-RU" altLang="ru-RU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b="1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кг/га</a:t>
            </a:r>
          </a:p>
          <a:p>
            <a:pPr eaLnBrk="1" hangingPunct="1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– урожайность, ц/га</a:t>
            </a:r>
          </a:p>
          <a:p>
            <a:pPr eaLnBrk="1" hangingPunct="1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– нормативы затрат удобрений на получение 1 ц зерна, кг/ц </a:t>
            </a:r>
          </a:p>
          <a:p>
            <a:pPr eaLnBrk="1" hangingPunct="1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– поправочный коэффициент на содержание фосфора и  калия в почве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8" y="3639124"/>
            <a:ext cx="5133342" cy="148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4772" y="3361054"/>
            <a:ext cx="4897485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Нормативы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затрат удобрений на получение 1 ц зерна, кг/ц 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843740" y="2413466"/>
            <a:ext cx="2630861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altLang="ru-RU" sz="1600" b="1" baseline="-250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1,5 = </a:t>
            </a:r>
            <a:r>
              <a:rPr lang="ru-RU" altLang="ru-RU" sz="1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76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5271950" y="2687064"/>
            <a:ext cx="3774440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sz="1600" b="1" baseline="-25000" dirty="0" smtClean="0">
                <a:latin typeface="Times New Roman" pitchFamily="18" charset="0"/>
                <a:cs typeface="Times New Roman" pitchFamily="18" charset="0"/>
              </a:rPr>
              <a:t>Р2О5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50*2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1,283 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154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14800" y="3952240"/>
            <a:ext cx="447040" cy="3732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49" y="837314"/>
            <a:ext cx="4645932" cy="263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760560" y="1266926"/>
            <a:ext cx="447040" cy="213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760560" y="2370871"/>
            <a:ext cx="1503680" cy="213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72" y="3596639"/>
            <a:ext cx="3925468" cy="155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487920" y="4112165"/>
            <a:ext cx="447040" cy="213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936955" y="2430343"/>
            <a:ext cx="839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пару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1457" y="2900424"/>
            <a:ext cx="3112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непарового предшественника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996140" y="3092820"/>
            <a:ext cx="2630861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altLang="ru-RU" sz="1600" b="1" baseline="-250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*2,6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altLang="ru-RU" sz="1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04</a:t>
            </a:r>
            <a:r>
              <a:rPr lang="en-US" altLang="ru-RU" sz="1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114800" y="4477924"/>
            <a:ext cx="447040" cy="4090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107440" y="3949605"/>
            <a:ext cx="447040" cy="3732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107440" y="4541518"/>
            <a:ext cx="447040" cy="3732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5288857" y="3316984"/>
            <a:ext cx="3774440" cy="31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sz="1600" b="1" baseline="-25000" dirty="0" smtClean="0">
                <a:latin typeface="Times New Roman" pitchFamily="18" charset="0"/>
                <a:cs typeface="Times New Roman" pitchFamily="18" charset="0"/>
              </a:rPr>
              <a:t>Р2О5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1,283 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128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760560" y="2844799"/>
            <a:ext cx="1503680" cy="213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27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"/>
          <a:stretch/>
        </p:blipFill>
        <p:spPr bwMode="auto">
          <a:xfrm>
            <a:off x="175977" y="124262"/>
            <a:ext cx="6448394" cy="326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99019" y="296255"/>
            <a:ext cx="824342" cy="44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199019" y="2399006"/>
            <a:ext cx="2526533" cy="3160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199019" y="3071909"/>
            <a:ext cx="2526533" cy="3160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279354" y="3515965"/>
            <a:ext cx="102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пару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453426" y="3539048"/>
            <a:ext cx="327212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altLang="ru-RU" sz="1800" b="1" baseline="-250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1,5 = </a:t>
            </a:r>
            <a:r>
              <a:rPr lang="ru-RU" alt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105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sz="18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305789" y="3833145"/>
            <a:ext cx="448823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sz="1800" b="1" baseline="-25000" dirty="0" smtClean="0">
                <a:latin typeface="Times New Roman" pitchFamily="18" charset="0"/>
                <a:cs typeface="Times New Roman" pitchFamily="18" charset="0"/>
              </a:rPr>
              <a:t>Р2О5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0*2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0,43 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72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sz="18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9354" y="4194230"/>
            <a:ext cx="3971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непарового предшественника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400174" y="4512919"/>
            <a:ext cx="3555431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altLang="ru-RU" sz="1800" b="1" baseline="-250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*2,6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alt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r>
              <a:rPr lang="en-US" altLang="ru-RU" sz="1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sz="18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400174" y="4797251"/>
            <a:ext cx="4605018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sz="1800" b="1" baseline="-25000" dirty="0" smtClean="0">
                <a:latin typeface="Times New Roman" pitchFamily="18" charset="0"/>
                <a:cs typeface="Times New Roman" pitchFamily="18" charset="0"/>
              </a:rPr>
              <a:t>Р2О5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0,43 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ru-RU" altLang="ru-RU" sz="18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65</a:t>
            </a:r>
            <a:r>
              <a:rPr lang="en-US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кг/га в д.в.</a:t>
            </a:r>
            <a:endParaRPr lang="ru-RU" altLang="ru-RU" sz="18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2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60" y="757834"/>
            <a:ext cx="9072880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Распределение годовой  нормы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азота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под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озимую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пшеницу  </a:t>
            </a:r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по разным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предшественникам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высоком содержании фосфора</a:t>
            </a:r>
            <a:endParaRPr lang="ru-RU" alt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092313"/>
              </p:ext>
            </p:extLst>
          </p:nvPr>
        </p:nvGraphicFramePr>
        <p:xfrm>
          <a:off x="35560" y="1321065"/>
          <a:ext cx="9054292" cy="3727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122"/>
                <a:gridCol w="1126541"/>
                <a:gridCol w="1355312"/>
                <a:gridCol w="769139"/>
                <a:gridCol w="765052"/>
                <a:gridCol w="1172458"/>
                <a:gridCol w="1006429"/>
                <a:gridCol w="952019"/>
                <a:gridCol w="604220"/>
              </a:tblGrid>
              <a:tr h="261222"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Предшествен-ник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заделке  пожнивных остатков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Предпосевная культивация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посеве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Подкормки 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6080"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ранневесен-няя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выход в трубку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колоше-</a:t>
                      </a:r>
                      <a:r>
                        <a:rPr lang="ru-RU" sz="15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ние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92658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Азот кг/га в действующем веществе, потребность годовая норма  по пру 105 </a:t>
                      </a:r>
                      <a:r>
                        <a:rPr lang="ru-RU" sz="15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кг/га, по  непаровым предшественникам 156 кг/га</a:t>
                      </a:r>
                      <a:endParaRPr lang="ru-RU" sz="15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6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Пар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 составе сложных удобрений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36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Оз. пшеница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endParaRPr lang="ru-RU" sz="15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153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795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Кукуруза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154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6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Подсолнечник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154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7474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удобрения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Сульфат аммония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Аммиачная селитра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Аммофос</a:t>
                      </a:r>
                    </a:p>
                    <a:p>
                      <a:pPr marL="0" indent="0"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Сульфоаммофос</a:t>
                      </a:r>
                    </a:p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Диаммофоска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Аммиачная селитра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КАС, Карбамид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Карбамид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959">
                <a:tc>
                  <a:txBody>
                    <a:bodyPr/>
                    <a:lstStyle/>
                    <a:p>
                      <a:pPr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 внесения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Сразу после уборки</a:t>
                      </a:r>
                      <a:endParaRPr lang="ru-RU" sz="1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2-3 дня до посева</a:t>
                      </a: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 севе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ru-RU" sz="15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r>
                        <a:rPr lang="ru-RU" sz="15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Апрель-Май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RU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000" marR="36000" marT="34282" marB="342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504" r="2454" b="8477"/>
          <a:stretch/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69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6933</TotalTime>
  <Words>4220</Words>
  <Application>Microsoft Office PowerPoint</Application>
  <PresentationFormat>Экран (16:9)</PresentationFormat>
  <Paragraphs>1635</Paragraphs>
  <Slides>53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Syngenta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Misan Tatyana RUKR</dc:creator>
  <cp:lastModifiedBy>Назаренко</cp:lastModifiedBy>
  <cp:revision>320</cp:revision>
  <cp:lastPrinted>2024-01-26T05:41:41Z</cp:lastPrinted>
  <dcterms:created xsi:type="dcterms:W3CDTF">2022-09-21T08:00:14Z</dcterms:created>
  <dcterms:modified xsi:type="dcterms:W3CDTF">2024-01-29T07:44:16Z</dcterms:modified>
</cp:coreProperties>
</file>